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63"/>
  </p:notesMasterIdLst>
  <p:sldIdLst>
    <p:sldId id="280" r:id="rId3"/>
    <p:sldId id="281" r:id="rId4"/>
    <p:sldId id="282" r:id="rId5"/>
    <p:sldId id="283" r:id="rId6"/>
    <p:sldId id="284" r:id="rId7"/>
    <p:sldId id="317" r:id="rId8"/>
    <p:sldId id="318" r:id="rId9"/>
    <p:sldId id="314" r:id="rId10"/>
    <p:sldId id="315" r:id="rId11"/>
    <p:sldId id="316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19" r:id="rId36"/>
    <p:sldId id="322" r:id="rId37"/>
    <p:sldId id="257" r:id="rId38"/>
    <p:sldId id="320" r:id="rId39"/>
    <p:sldId id="321" r:id="rId40"/>
    <p:sldId id="263" r:id="rId41"/>
    <p:sldId id="324" r:id="rId42"/>
    <p:sldId id="264" r:id="rId43"/>
    <p:sldId id="265" r:id="rId44"/>
    <p:sldId id="266" r:id="rId45"/>
    <p:sldId id="311" r:id="rId46"/>
    <p:sldId id="312" r:id="rId47"/>
    <p:sldId id="267" r:id="rId48"/>
    <p:sldId id="268" r:id="rId49"/>
    <p:sldId id="313" r:id="rId50"/>
    <p:sldId id="269" r:id="rId51"/>
    <p:sldId id="270" r:id="rId52"/>
    <p:sldId id="271" r:id="rId53"/>
    <p:sldId id="272" r:id="rId54"/>
    <p:sldId id="273" r:id="rId55"/>
    <p:sldId id="274" r:id="rId56"/>
    <p:sldId id="275" r:id="rId57"/>
    <p:sldId id="276" r:id="rId58"/>
    <p:sldId id="277" r:id="rId59"/>
    <p:sldId id="278" r:id="rId60"/>
    <p:sldId id="279" r:id="rId61"/>
    <p:sldId id="323" r:id="rId6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92C73-F44E-43E1-A470-C3207BBBDB1D}" type="datetimeFigureOut">
              <a:rPr lang="cs-CZ" smtClean="0"/>
              <a:t>28.5.2012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8787B-4165-4A66-9A06-6C18F65F44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42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F64B28-D74D-44AA-8492-96968A3C493B}" type="slidenum">
              <a:rPr lang="cs-CZ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ACC46-A811-4282-9265-514FA9ECEA61}" type="slidenum">
              <a:rPr lang="cs-CZ"/>
              <a:pPr/>
              <a:t>15</a:t>
            </a:fld>
            <a:endParaRPr lang="cs-CZ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A0390-99DA-4761-9475-A2A295EE61D5}" type="slidenum">
              <a:rPr lang="cs-CZ"/>
              <a:pPr/>
              <a:t>16</a:t>
            </a:fld>
            <a:endParaRPr lang="cs-CZ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7D380-EECC-42D3-A9A4-684BCAA71873}" type="slidenum">
              <a:rPr lang="cs-CZ"/>
              <a:pPr/>
              <a:t>17</a:t>
            </a:fld>
            <a:endParaRPr lang="cs-CZ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496094-8C97-4B7C-A075-BA9004423393}" type="slidenum">
              <a:rPr lang="cs-CZ"/>
              <a:pPr/>
              <a:t>18</a:t>
            </a:fld>
            <a:endParaRPr lang="cs-CZ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E3F58-71DB-47E1-A890-6E038AC05C44}" type="slidenum">
              <a:rPr lang="cs-CZ"/>
              <a:pPr/>
              <a:t>19</a:t>
            </a:fld>
            <a:endParaRPr lang="cs-CZ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D5F984-BE0C-4FB8-B512-BE2EE960251E}" type="slidenum">
              <a:rPr lang="cs-CZ"/>
              <a:pPr/>
              <a:t>21</a:t>
            </a:fld>
            <a:endParaRPr lang="cs-CZ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D2F1E-A8DB-442B-B3FF-044A333882B7}" type="slidenum">
              <a:rPr lang="cs-CZ"/>
              <a:pPr/>
              <a:t>22</a:t>
            </a:fld>
            <a:endParaRPr lang="cs-CZ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857A7-CEEB-4308-B4E8-21DC0EAC0446}" type="slidenum">
              <a:rPr lang="cs-CZ"/>
              <a:pPr/>
              <a:t>23</a:t>
            </a:fld>
            <a:endParaRPr lang="cs-CZ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91F6BD-009B-4F63-908C-7094C19311BA}" type="slidenum">
              <a:rPr lang="cs-CZ"/>
              <a:pPr/>
              <a:t>24</a:t>
            </a:fld>
            <a:endParaRPr lang="cs-CZ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57C57-EC5A-4037-A59E-990D79538674}" type="slidenum">
              <a:rPr lang="cs-CZ"/>
              <a:pPr/>
              <a:t>25</a:t>
            </a:fld>
            <a:endParaRPr lang="cs-CZ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755AE-D8A7-4F5B-8660-BE91DE50DCFE}" type="slidenum">
              <a:rPr lang="cs-CZ"/>
              <a:pPr/>
              <a:t>2</a:t>
            </a:fld>
            <a:endParaRPr lang="cs-CZ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CE642-7FE2-40D7-AEDD-53FCAC7FA81E}" type="slidenum">
              <a:rPr lang="cs-CZ"/>
              <a:pPr/>
              <a:t>26</a:t>
            </a:fld>
            <a:endParaRPr lang="cs-CZ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BB985-FF8B-4F22-BE30-43974A19B8CB}" type="slidenum">
              <a:rPr lang="cs-CZ"/>
              <a:pPr/>
              <a:t>28</a:t>
            </a:fld>
            <a:endParaRPr lang="cs-CZ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55FDAF-B807-414D-988B-B65F5C8E5B81}" type="slidenum">
              <a:rPr lang="cs-CZ"/>
              <a:pPr/>
              <a:t>31</a:t>
            </a:fld>
            <a:endParaRPr lang="cs-CZ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5F744-9360-4FBA-841F-831BA2079050}" type="slidenum">
              <a:rPr lang="cs-CZ"/>
              <a:pPr/>
              <a:t>32</a:t>
            </a:fld>
            <a:endParaRPr lang="cs-CZ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BB816-DA09-4810-A835-AAF45DCA4B76}" type="slidenum">
              <a:rPr lang="cs-CZ"/>
              <a:pPr/>
              <a:t>33</a:t>
            </a:fld>
            <a:endParaRPr lang="cs-CZ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6755F-547B-4792-900A-9B19DA721BA9}" type="slidenum">
              <a:rPr lang="cs-CZ"/>
              <a:pPr/>
              <a:t>3</a:t>
            </a:fld>
            <a:endParaRPr lang="cs-CZ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D8F9B4-FA18-48A9-A30E-0758F84D3811}" type="slidenum">
              <a:rPr lang="cs-CZ"/>
              <a:pPr/>
              <a:t>4</a:t>
            </a:fld>
            <a:endParaRPr lang="cs-CZ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09B83-36F3-4D8C-AB03-A0988B307D65}" type="slidenum">
              <a:rPr lang="cs-CZ"/>
              <a:pPr/>
              <a:t>5</a:t>
            </a:fld>
            <a:endParaRPr lang="cs-CZ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10879-4F51-4A24-95EF-AAABC7443649}" type="slidenum">
              <a:rPr lang="cs-CZ"/>
              <a:pPr/>
              <a:t>11</a:t>
            </a:fld>
            <a:endParaRPr lang="cs-CZ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67D7F-78CC-4C9A-809B-4C5DF027EF44}" type="slidenum">
              <a:rPr lang="cs-CZ"/>
              <a:pPr/>
              <a:t>12</a:t>
            </a:fld>
            <a:endParaRPr lang="cs-CZ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78016-68D8-469C-8AC7-FB16D4D7AA57}" type="slidenum">
              <a:rPr lang="cs-CZ"/>
              <a:pPr/>
              <a:t>13</a:t>
            </a:fld>
            <a:endParaRPr lang="cs-CZ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13FA1-5D70-4E36-9E2D-2EFC6C1B0E0E}" type="slidenum">
              <a:rPr lang="cs-CZ"/>
              <a:pPr/>
              <a:t>14</a:t>
            </a:fld>
            <a:endParaRPr lang="cs-CZ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2439C7-764C-4771-BE2B-933E7975AB0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40295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0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93889-4A2F-4645-BD1E-D54B564127F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4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69F66-CE81-4FC8-8910-0A33099B61B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95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0449B37E-A60F-4A1C-B60E-FBC95DEF65F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22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669CAF0A-DE97-4A58-8DB9-03B1ABE9F3C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57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A977A9ED-7488-4CE5-9A9A-A555D90E43B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63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8C5F03AE-5A3E-4842-9642-F4923C82839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33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02A9C73E-13CC-4442-B288-982D219BC87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41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2439C7-764C-4771-BE2B-933E7975AB0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40295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89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1E031-0D15-4D84-BFBB-588878C144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73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A840B-45DB-4066-9FF2-F13120B3980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9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1E031-0D15-4D84-BFBB-588878C144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88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F367F-E01B-4782-B2A1-41592DE1FD2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55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45041-C1E1-444A-8A0A-2809F89FB16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09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E0DFD-B482-45A1-A5F3-C73792EC10F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3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22F3C-746A-4D2E-9787-0E3B7E2F4FB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428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74246-5713-4609-B2C8-2027D4A8F16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6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3C291-CA40-482C-90DE-F8D73958ECD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58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93889-4A2F-4645-BD1E-D54B564127F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27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69F66-CE81-4FC8-8910-0A33099B61B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42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0449B37E-A60F-4A1C-B60E-FBC95DEF65F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77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669CAF0A-DE97-4A58-8DB9-03B1ABE9F3C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8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A840B-45DB-4066-9FF2-F13120B3980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81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A977A9ED-7488-4CE5-9A9A-A555D90E43B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63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8C5F03AE-5A3E-4842-9642-F4923C82839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34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02A9C73E-13CC-4442-B288-982D219BC87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0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F367F-E01B-4782-B2A1-41592DE1FD2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7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45041-C1E1-444A-8A0A-2809F89FB16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7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E0DFD-B482-45A1-A5F3-C73792EC10F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6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22F3C-746A-4D2E-9787-0E3B7E2F4FB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7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74246-5713-4609-B2C8-2027D4A8F16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1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3C291-CA40-482C-90DE-F8D73958ECD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0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3926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26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9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74E8DC-A527-4357-8EDC-0FDE75C64F49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9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3926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26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9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74E8DC-A527-4357-8EDC-0FDE75C64F49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2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cton@medicto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://www.erka.org/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hyperlink" Target="http://www.abdn.ac.uk/medical/bhs/" TargetMode="External"/><Relationship Id="rId2" Type="http://schemas.openxmlformats.org/officeDocument/2006/relationships/video" Target="file:///C:\Data\Medicton\Propagace\Prezentace\Video\bp03.mpg" TargetMode="External"/><Relationship Id="rId1" Type="http://schemas.openxmlformats.org/officeDocument/2006/relationships/video" Target="file:///C:\Data\Medicton\Propagace\Prezentace\Video\bp01.mpg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terumo.com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mron-healthcare.com/en/index.html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620713"/>
            <a:ext cx="8748712" cy="1728787"/>
          </a:xfrm>
        </p:spPr>
        <p:txBody>
          <a:bodyPr/>
          <a:lstStyle/>
          <a:p>
            <a:r>
              <a:rPr lang="cs-CZ" sz="3600" dirty="0" smtClean="0">
                <a:solidFill>
                  <a:srgbClr val="EC1100"/>
                </a:solidFill>
              </a:rPr>
              <a:t>HEMODYNAMIKA</a:t>
            </a:r>
            <a:endParaRPr lang="cs-CZ" sz="3600" dirty="0">
              <a:solidFill>
                <a:srgbClr val="EC1100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708275"/>
            <a:ext cx="7632700" cy="38163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cs-CZ" dirty="0"/>
              <a:t>Vratislav Fabián</a:t>
            </a:r>
          </a:p>
          <a:p>
            <a:pPr>
              <a:lnSpc>
                <a:spcPct val="80000"/>
              </a:lnSpc>
            </a:pPr>
            <a:endParaRPr lang="cs-CZ" sz="2000" b="1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cs-CZ" sz="2000" dirty="0" smtClean="0">
                <a:hlinkClick r:id="rId3"/>
              </a:rPr>
              <a:t>fabiav1</a:t>
            </a:r>
            <a:r>
              <a:rPr lang="en-US" sz="2000" dirty="0" smtClean="0">
                <a:hlinkClick r:id="rId3"/>
              </a:rPr>
              <a:t>@</a:t>
            </a:r>
            <a:r>
              <a:rPr lang="cs-CZ" sz="2000" dirty="0" smtClean="0">
                <a:hlinkClick r:id="rId3"/>
              </a:rPr>
              <a:t>fel.cvut.cz</a:t>
            </a:r>
            <a:endParaRPr lang="cs-CZ" sz="2000" dirty="0"/>
          </a:p>
          <a:p>
            <a:pPr>
              <a:lnSpc>
                <a:spcPct val="80000"/>
              </a:lnSpc>
            </a:pPr>
            <a:endParaRPr lang="cs-CZ" sz="2000" dirty="0" smtClean="0"/>
          </a:p>
          <a:p>
            <a:pPr>
              <a:lnSpc>
                <a:spcPct val="80000"/>
              </a:lnSpc>
            </a:pPr>
            <a:endParaRPr lang="cs-CZ" sz="2000" dirty="0"/>
          </a:p>
          <a:p>
            <a:pPr>
              <a:lnSpc>
                <a:spcPct val="80000"/>
              </a:lnSpc>
            </a:pPr>
            <a:r>
              <a:rPr lang="cs-CZ" sz="2000" dirty="0" smtClean="0"/>
              <a:t>Fyzikální čtvrtek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13.10.2011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FEL, ČVUT v Praze</a:t>
            </a:r>
            <a:endParaRPr lang="cs-CZ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dirty="0">
              <a:solidFill>
                <a:srgbClr val="EC1100"/>
              </a:solidFill>
            </a:endParaRPr>
          </a:p>
          <a:p>
            <a:pPr>
              <a:lnSpc>
                <a:spcPct val="80000"/>
              </a:lnSpc>
            </a:pPr>
            <a:endParaRPr lang="cs-CZ" sz="1400" dirty="0"/>
          </a:p>
        </p:txBody>
      </p:sp>
      <p:pic>
        <p:nvPicPr>
          <p:cNvPr id="143367" name="Picture 7" descr="fonendosko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284538"/>
            <a:ext cx="2951163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33728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Tlak v krevním řečišti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3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5" y="1772816"/>
            <a:ext cx="8953500" cy="45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423139"/>
            <a:ext cx="6009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</a:t>
            </a:r>
            <a:r>
              <a:rPr lang="en-US" sz="1000" dirty="0" smtClean="0"/>
              <a:t>S. Trojan a </a:t>
            </a:r>
            <a:r>
              <a:rPr lang="en-US" sz="1000" dirty="0" err="1" smtClean="0"/>
              <a:t>kolektiv</a:t>
            </a:r>
            <a:r>
              <a:rPr lang="cs-CZ" sz="1000" dirty="0" smtClean="0"/>
              <a:t>, </a:t>
            </a:r>
            <a:r>
              <a:rPr lang="en-US" sz="1000" dirty="0" smtClean="0"/>
              <a:t>L</a:t>
            </a:r>
            <a:r>
              <a:rPr lang="cs-CZ" sz="1000" dirty="0" smtClean="0"/>
              <a:t>ékařská fyziologie, Grada Publishing, 4. vydání, Praha, 2003.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067891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98" name="Rectangle 2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Klasifikace TK</a:t>
            </a:r>
          </a:p>
        </p:txBody>
      </p:sp>
      <p:graphicFrame>
        <p:nvGraphicFramePr>
          <p:cNvPr id="144614" name="Group 230"/>
          <p:cNvGraphicFramePr>
            <a:graphicFrameLocks noGrp="1"/>
          </p:cNvGraphicFramePr>
          <p:nvPr>
            <p:ph idx="1"/>
          </p:nvPr>
        </p:nvGraphicFramePr>
        <p:xfrm>
          <a:off x="684213" y="1797050"/>
          <a:ext cx="7766050" cy="4230053"/>
        </p:xfrm>
        <a:graphic>
          <a:graphicData uri="http://schemas.openxmlformats.org/drawingml/2006/table">
            <a:tbl>
              <a:tblPr/>
              <a:tblGrid>
                <a:gridCol w="2228850"/>
                <a:gridCol w="2713037"/>
                <a:gridCol w="2824163"/>
              </a:tblGrid>
              <a:tr h="569913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Kategorie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systolický TK [mm Hg]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diastolický TK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[mm Hg]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Optimální TK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120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80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Normální TK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130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85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Vyšší normální TK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 – 139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– 89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Hypertenze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Mírná 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– 159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– 99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Hraniční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– 149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– 94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Středně závažná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 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-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179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– 109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Těžká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 180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 110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Izolovaná systolická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 140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Hraniční systolická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-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149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90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615" name="Rectangle 231"/>
          <p:cNvSpPr>
            <a:spLocks noChangeArrowheads="1"/>
          </p:cNvSpPr>
          <p:nvPr/>
        </p:nvSpPr>
        <p:spPr bwMode="auto">
          <a:xfrm>
            <a:off x="684213" y="6237288"/>
            <a:ext cx="1323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sz="1000"/>
              <a:t>Zdroj: WHO/ISH</a:t>
            </a:r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0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179513"/>
          </a:xfrm>
        </p:spPr>
        <p:txBody>
          <a:bodyPr/>
          <a:lstStyle/>
          <a:p>
            <a:r>
              <a:rPr lang="cs-CZ" sz="3600"/>
              <a:t>Význam tlaku krve a jeho měření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80400" cy="50847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600"/>
          </a:p>
          <a:p>
            <a:pPr>
              <a:lnSpc>
                <a:spcPct val="80000"/>
              </a:lnSpc>
            </a:pPr>
            <a:r>
              <a:rPr lang="cs-CZ" sz="2400"/>
              <a:t>předcházení mnoha rizikovým onemocněním (ischemická choroba srdeční, mozkové příhody, selhání ledvin, oční poruchy …)</a:t>
            </a:r>
          </a:p>
          <a:p>
            <a:pPr>
              <a:lnSpc>
                <a:spcPct val="80000"/>
              </a:lnSpc>
            </a:pPr>
            <a:endParaRPr lang="cs-CZ" sz="1000"/>
          </a:p>
          <a:p>
            <a:pPr>
              <a:lnSpc>
                <a:spcPct val="80000"/>
              </a:lnSpc>
            </a:pPr>
            <a:r>
              <a:rPr lang="cs-CZ" sz="2400"/>
              <a:t>prevalence arteriální hypertenze v dospělé populace </a:t>
            </a:r>
            <a:r>
              <a:rPr lang="en-US" sz="2400"/>
              <a:t>~ </a:t>
            </a:r>
            <a:r>
              <a:rPr lang="cs-CZ" sz="2400"/>
              <a:t>15 – 20%, u lidí nad 60 let </a:t>
            </a:r>
            <a:r>
              <a:rPr lang="en-US" sz="2400"/>
              <a:t>~ </a:t>
            </a:r>
            <a:r>
              <a:rPr lang="cs-CZ" sz="2400"/>
              <a:t>30 – 40%</a:t>
            </a:r>
          </a:p>
          <a:p>
            <a:pPr>
              <a:lnSpc>
                <a:spcPct val="80000"/>
              </a:lnSpc>
            </a:pPr>
            <a:endParaRPr lang="en-US" sz="1000"/>
          </a:p>
          <a:p>
            <a:pPr>
              <a:lnSpc>
                <a:spcPct val="80000"/>
              </a:lnSpc>
            </a:pPr>
            <a:r>
              <a:rPr lang="cs-CZ" sz="2400"/>
              <a:t>n</a:t>
            </a:r>
            <a:r>
              <a:rPr lang="en-US" sz="2400"/>
              <a:t>em</a:t>
            </a:r>
            <a:r>
              <a:rPr lang="cs-CZ" sz="2400"/>
              <a:t>á po velmi dlouhou dobu žádné symptomy – „Tichý zabiják</a:t>
            </a:r>
            <a:r>
              <a:rPr lang="en-US" sz="2400"/>
              <a:t>”</a:t>
            </a:r>
            <a:endParaRPr lang="cs-CZ" sz="2400"/>
          </a:p>
          <a:p>
            <a:pPr>
              <a:lnSpc>
                <a:spcPct val="80000"/>
              </a:lnSpc>
            </a:pPr>
            <a:endParaRPr lang="cs-CZ" sz="1000"/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EC1100"/>
                </a:solidFill>
              </a:rPr>
              <a:t>j</a:t>
            </a:r>
            <a:r>
              <a:rPr lang="cs-CZ" sz="2400">
                <a:solidFill>
                  <a:srgbClr val="EC1100"/>
                </a:solidFill>
              </a:rPr>
              <a:t>ednotkou </a:t>
            </a:r>
            <a:r>
              <a:rPr lang="en-US" sz="2400">
                <a:solidFill>
                  <a:srgbClr val="EC1100"/>
                </a:solidFill>
              </a:rPr>
              <a:t>u</a:t>
            </a:r>
            <a:r>
              <a:rPr lang="cs-CZ" sz="2400">
                <a:solidFill>
                  <a:srgbClr val="EC1100"/>
                </a:solidFill>
              </a:rPr>
              <a:t>ží</a:t>
            </a:r>
            <a:r>
              <a:rPr lang="en-US" sz="2400">
                <a:solidFill>
                  <a:srgbClr val="EC1100"/>
                </a:solidFill>
              </a:rPr>
              <a:t>vano</a:t>
            </a:r>
            <a:r>
              <a:rPr lang="cs-CZ" sz="2400">
                <a:solidFill>
                  <a:srgbClr val="EC1100"/>
                </a:solidFill>
              </a:rPr>
              <a:t>u pro měření tlaku krve </a:t>
            </a:r>
            <a:r>
              <a:rPr lang="en-US" sz="2400">
                <a:solidFill>
                  <a:srgbClr val="EC1100"/>
                </a:solidFill>
              </a:rPr>
              <a:t>je</a:t>
            </a:r>
            <a:r>
              <a:rPr lang="cs-CZ" sz="2400">
                <a:solidFill>
                  <a:srgbClr val="EC1100"/>
                </a:solidFill>
              </a:rPr>
              <a:t>          </a:t>
            </a:r>
            <a:r>
              <a:rPr lang="en-US" sz="2400">
                <a:solidFill>
                  <a:srgbClr val="EC1100"/>
                </a:solidFill>
              </a:rPr>
              <a:t> </a:t>
            </a:r>
            <a:r>
              <a:rPr lang="cs-CZ" sz="2400">
                <a:solidFill>
                  <a:srgbClr val="EC1100"/>
                </a:solidFill>
              </a:rPr>
              <a:t>1 </a:t>
            </a:r>
            <a:r>
              <a:rPr lang="en-US" sz="2400">
                <a:solidFill>
                  <a:srgbClr val="EC1100"/>
                </a:solidFill>
              </a:rPr>
              <a:t>mmHg</a:t>
            </a:r>
            <a:r>
              <a:rPr lang="cs-CZ" sz="2400">
                <a:solidFill>
                  <a:srgbClr val="EC1100"/>
                </a:solidFill>
              </a:rPr>
              <a:t> </a:t>
            </a:r>
            <a:r>
              <a:rPr lang="en-US" sz="2400">
                <a:solidFill>
                  <a:srgbClr val="EC1100"/>
                </a:solidFill>
              </a:rPr>
              <a:t>~</a:t>
            </a:r>
            <a:r>
              <a:rPr lang="cs-CZ" sz="2400">
                <a:solidFill>
                  <a:srgbClr val="EC1100"/>
                </a:solidFill>
              </a:rPr>
              <a:t> 133,322 Pa</a:t>
            </a:r>
            <a:r>
              <a:rPr lang="en-US">
                <a:solidFill>
                  <a:srgbClr val="EC1100"/>
                </a:solidFill>
                <a:latin typeface="Comic Sans MS" pitchFamily="66" charset="0"/>
              </a:rPr>
              <a:t>                                           </a:t>
            </a:r>
            <a:endParaRPr lang="en-US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>
                <a:solidFill>
                  <a:srgbClr val="EC1100"/>
                </a:solidFill>
                <a:latin typeface="Comic Sans MS" pitchFamily="66" charset="0"/>
              </a:rPr>
              <a:t>	</a:t>
            </a:r>
            <a:r>
              <a:rPr lang="cs-CZ" sz="2600">
                <a:solidFill>
                  <a:srgbClr val="EC1100"/>
                </a:solidFill>
                <a:latin typeface="Comic Sans MS" pitchFamily="66" charset="0"/>
              </a:rPr>
              <a:t>								          					 </a:t>
            </a:r>
          </a:p>
        </p:txBody>
      </p:sp>
    </p:spTree>
    <p:extLst>
      <p:ext uri="{BB962C8B-B14F-4D97-AF65-F5344CB8AC3E}">
        <p14:creationId xmlns:p14="http://schemas.microsoft.com/office/powerpoint/2010/main" val="2041156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/>
              <a:t>Význam tlaku krve a jeho měření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8280400" cy="397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EC1100"/>
              </a:buClr>
              <a:buFont typeface="Wingdings" pitchFamily="2" charset="2"/>
              <a:buChar char="o"/>
            </a:pPr>
            <a:r>
              <a:rPr lang="cs-CZ" sz="2400" dirty="0"/>
              <a:t> </a:t>
            </a:r>
            <a:r>
              <a:rPr lang="cs-CZ" sz="2400" dirty="0" smtClean="0"/>
              <a:t>Bernoulliho </a:t>
            </a:r>
            <a:r>
              <a:rPr lang="cs-CZ" sz="2400" dirty="0"/>
              <a:t>rovnice: P + </a:t>
            </a:r>
            <a:r>
              <a:rPr lang="cs-CZ" sz="2400" dirty="0">
                <a:sym typeface="Symbol" pitchFamily="18" charset="2"/>
              </a:rPr>
              <a:t>hg + 1/2v</a:t>
            </a:r>
            <a:r>
              <a:rPr lang="cs-CZ" sz="2400" baseline="30000" dirty="0">
                <a:sym typeface="Symbol" pitchFamily="18" charset="2"/>
              </a:rPr>
              <a:t>2 </a:t>
            </a:r>
            <a:r>
              <a:rPr lang="cs-CZ" sz="2400" dirty="0">
                <a:sym typeface="Symbol" pitchFamily="18" charset="2"/>
              </a:rPr>
              <a:t>= konst.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EC1100"/>
              </a:buClr>
              <a:buSzPct val="70000"/>
              <a:buFont typeface="Wingdings" pitchFamily="2" charset="2"/>
              <a:buChar char="o"/>
            </a:pPr>
            <a:endParaRPr lang="cs-CZ" sz="1000" dirty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EC1100"/>
              </a:buClr>
              <a:buFont typeface="Wingdings" pitchFamily="2" charset="2"/>
              <a:buChar char="o"/>
            </a:pPr>
            <a:r>
              <a:rPr lang="cs-CZ" sz="2400" dirty="0">
                <a:sym typeface="Symbol" pitchFamily="18" charset="2"/>
              </a:rPr>
              <a:t> Rovnice kontinuity: A</a:t>
            </a:r>
            <a:r>
              <a:rPr lang="cs-CZ" sz="2400" baseline="-25000" dirty="0">
                <a:sym typeface="Symbol" pitchFamily="18" charset="2"/>
              </a:rPr>
              <a:t>1</a:t>
            </a:r>
            <a:r>
              <a:rPr lang="cs-CZ" sz="2400" dirty="0">
                <a:sym typeface="Symbol" pitchFamily="18" charset="2"/>
              </a:rPr>
              <a:t>v</a:t>
            </a:r>
            <a:r>
              <a:rPr lang="cs-CZ" sz="2400" baseline="-25000" dirty="0">
                <a:sym typeface="Symbol" pitchFamily="18" charset="2"/>
              </a:rPr>
              <a:t>1</a:t>
            </a:r>
            <a:r>
              <a:rPr lang="cs-CZ" sz="2400" dirty="0">
                <a:sym typeface="Symbol" pitchFamily="18" charset="2"/>
              </a:rPr>
              <a:t> = A</a:t>
            </a:r>
            <a:r>
              <a:rPr lang="cs-CZ" sz="2400" baseline="-25000" dirty="0">
                <a:sym typeface="Symbol" pitchFamily="18" charset="2"/>
              </a:rPr>
              <a:t>2</a:t>
            </a:r>
            <a:r>
              <a:rPr lang="cs-CZ" sz="2400" dirty="0">
                <a:sym typeface="Symbol" pitchFamily="18" charset="2"/>
              </a:rPr>
              <a:t>v</a:t>
            </a:r>
            <a:r>
              <a:rPr lang="cs-CZ" sz="2400" baseline="-25000" dirty="0">
                <a:sym typeface="Symbol" pitchFamily="18" charset="2"/>
              </a:rPr>
              <a:t>2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EC1100"/>
              </a:buClr>
              <a:buSzPct val="70000"/>
              <a:buFont typeface="Wingdings" pitchFamily="2" charset="2"/>
              <a:buChar char="o"/>
            </a:pPr>
            <a:endParaRPr lang="cs-CZ" sz="2400" dirty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EC1100"/>
              </a:buClr>
              <a:buSzPct val="70000"/>
              <a:buFont typeface="Wingdings" pitchFamily="2" charset="2"/>
              <a:buChar char="o"/>
            </a:pPr>
            <a:endParaRPr lang="cs-CZ" sz="2400" dirty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EC1100"/>
              </a:buClr>
              <a:buSzPct val="70000"/>
              <a:buFont typeface="Wingdings" pitchFamily="2" charset="2"/>
              <a:buChar char="o"/>
            </a:pPr>
            <a:endParaRPr lang="cs-CZ" sz="2400" dirty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EC1100"/>
              </a:buClr>
              <a:buSzPct val="70000"/>
              <a:buFont typeface="Wingdings" pitchFamily="2" charset="2"/>
              <a:buChar char="o"/>
            </a:pPr>
            <a:endParaRPr lang="cs-CZ" sz="2400" dirty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EC1100"/>
              </a:buClr>
              <a:buSzPct val="70000"/>
              <a:buFont typeface="Wingdings" pitchFamily="2" charset="2"/>
              <a:buChar char="o"/>
            </a:pPr>
            <a:endParaRPr lang="cs-CZ" sz="1000" dirty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EC1100"/>
              </a:buClr>
              <a:buFont typeface="Wingdings" pitchFamily="2" charset="2"/>
              <a:buChar char="o"/>
            </a:pPr>
            <a:r>
              <a:rPr lang="cs-CZ" sz="2400" dirty="0"/>
              <a:t> Arteriální tlak vzpřímené osoby závisí na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EC1100"/>
              </a:buClr>
              <a:buSzPct val="70000"/>
              <a:buFont typeface="Wingdings" pitchFamily="2" charset="2"/>
              <a:buNone/>
            </a:pPr>
            <a:r>
              <a:rPr lang="cs-CZ" sz="2400" dirty="0"/>
              <a:t>výšce h, ve které je prováděno měření</a:t>
            </a:r>
          </a:p>
          <a:p>
            <a:endParaRPr lang="cs-CZ" sz="2400" dirty="0">
              <a:latin typeface="Garamond" pitchFamily="18" charset="0"/>
            </a:endParaRPr>
          </a:p>
        </p:txBody>
      </p:sp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997200"/>
            <a:ext cx="381635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754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/>
              <a:t>Neinvazivní metody – rtuťové tonometry</a:t>
            </a: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5013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/>
              <a:t>nejspolehlivější a nejrozšířenější měření TK</a:t>
            </a:r>
          </a:p>
          <a:p>
            <a:pPr>
              <a:lnSpc>
                <a:spcPct val="90000"/>
              </a:lnSpc>
            </a:pPr>
            <a:endParaRPr lang="cs-CZ" sz="1000"/>
          </a:p>
          <a:p>
            <a:pPr>
              <a:lnSpc>
                <a:spcPct val="90000"/>
              </a:lnSpc>
            </a:pPr>
            <a:r>
              <a:rPr lang="cs-CZ" sz="2400"/>
              <a:t>Hg používána pro své vhodné fyzikální vlastnosti (hustota 13 </a:t>
            </a:r>
            <a:r>
              <a:rPr lang="en-US" sz="2400"/>
              <a:t>5</a:t>
            </a:r>
            <a:r>
              <a:rPr lang="cs-CZ" sz="2400"/>
              <a:t>95 kg.m</a:t>
            </a:r>
            <a:r>
              <a:rPr lang="cs-CZ" sz="2400" baseline="30000"/>
              <a:t>-3 </a:t>
            </a:r>
            <a:r>
              <a:rPr lang="en-US" sz="2400"/>
              <a:t>p</a:t>
            </a:r>
            <a:r>
              <a:rPr lang="cs-CZ" sz="2400"/>
              <a:t>ři 0 °C, kapalný stav při pokojové teplotě)</a:t>
            </a:r>
          </a:p>
          <a:p>
            <a:pPr>
              <a:lnSpc>
                <a:spcPct val="90000"/>
              </a:lnSpc>
            </a:pPr>
            <a:endParaRPr lang="cs-CZ" sz="1000"/>
          </a:p>
          <a:p>
            <a:pPr>
              <a:lnSpc>
                <a:spcPct val="90000"/>
              </a:lnSpc>
            </a:pPr>
            <a:r>
              <a:rPr lang="cs-CZ" sz="2400"/>
              <a:t>při tlaku 120 mmHg </a:t>
            </a:r>
            <a:r>
              <a:rPr lang="en-US" sz="2400"/>
              <a:t>~ 1</a:t>
            </a:r>
            <a:r>
              <a:rPr lang="cs-CZ" sz="2400"/>
              <a:t>55</a:t>
            </a:r>
            <a:r>
              <a:rPr lang="en-US" sz="2400"/>
              <a:t> cm</a:t>
            </a:r>
            <a:r>
              <a:rPr lang="cs-CZ" sz="2400"/>
              <a:t>Krve</a:t>
            </a:r>
          </a:p>
          <a:p>
            <a:pPr>
              <a:lnSpc>
                <a:spcPct val="90000"/>
              </a:lnSpc>
            </a:pPr>
            <a:endParaRPr lang="cs-CZ" sz="1000"/>
          </a:p>
          <a:p>
            <a:pPr>
              <a:lnSpc>
                <a:spcPct val="90000"/>
              </a:lnSpc>
            </a:pPr>
            <a:r>
              <a:rPr lang="cs-CZ" sz="2400"/>
              <a:t>měření auskultační metodou pomocí fonendo-skopu</a:t>
            </a:r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>
                <a:solidFill>
                  <a:srgbClr val="EC1100"/>
                </a:solidFill>
                <a:latin typeface="Comic Sans MS" pitchFamily="66" charset="0"/>
              </a:rPr>
              <a:t>							</a:t>
            </a:r>
            <a:endParaRPr lang="cs-CZ" sz="1900">
              <a:solidFill>
                <a:srgbClr val="FFE7E5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56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9" name="Rectangle 1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sz="3000"/>
              <a:t>Neinvazivní metody – rtuťové tonometry</a:t>
            </a:r>
          </a:p>
        </p:txBody>
      </p:sp>
      <p:pic>
        <p:nvPicPr>
          <p:cNvPr id="65554" name="Picture 18" descr="Fazzini_0830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817688"/>
            <a:ext cx="2546350" cy="4348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58" name="Picture 22" descr="Baum_bil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989138"/>
            <a:ext cx="2557463" cy="376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60" name="Picture 24" descr="085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1916113"/>
            <a:ext cx="213042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6316758"/>
            <a:ext cx="18549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www.wabaum.com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7064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sz="3000"/>
              <a:t>Neinvazivní metody – rtuťové tonometry</a:t>
            </a:r>
          </a:p>
        </p:txBody>
      </p:sp>
      <p:pic>
        <p:nvPicPr>
          <p:cNvPr id="159750" name="Picture 6" descr="baum_old_ne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8035925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6316758"/>
            <a:ext cx="18549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www.wabaum.com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789890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604250" cy="1143000"/>
          </a:xfrm>
        </p:spPr>
        <p:txBody>
          <a:bodyPr/>
          <a:lstStyle/>
          <a:p>
            <a:r>
              <a:rPr lang="cs-CZ" sz="2800"/>
              <a:t>Neinvazivní metody – deformační tonometry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4451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600"/>
          </a:p>
          <a:p>
            <a:pPr>
              <a:lnSpc>
                <a:spcPct val="80000"/>
              </a:lnSpc>
            </a:pPr>
            <a:r>
              <a:rPr lang="cs-CZ" sz="2400"/>
              <a:t>aneroidní tonometry – bez použití kapaliny</a:t>
            </a:r>
          </a:p>
          <a:p>
            <a:pPr>
              <a:lnSpc>
                <a:spcPct val="80000"/>
              </a:lnSpc>
            </a:pPr>
            <a:endParaRPr lang="cs-CZ" sz="1000"/>
          </a:p>
          <a:p>
            <a:pPr>
              <a:lnSpc>
                <a:spcPct val="80000"/>
              </a:lnSpc>
            </a:pPr>
            <a:r>
              <a:rPr lang="cs-CZ" sz="2400"/>
              <a:t>vlivem tlaku dochází k pružné deformaci vhodných tlakoměrných prvků</a:t>
            </a:r>
          </a:p>
          <a:p>
            <a:pPr>
              <a:lnSpc>
                <a:spcPct val="80000"/>
              </a:lnSpc>
            </a:pPr>
            <a:endParaRPr lang="cs-CZ" sz="1000"/>
          </a:p>
          <a:p>
            <a:pPr>
              <a:lnSpc>
                <a:spcPct val="80000"/>
              </a:lnSpc>
            </a:pPr>
            <a:r>
              <a:rPr lang="cs-CZ" sz="2400"/>
              <a:t>malé rozměry, hmotnost, dostatečná přesnost, spolehlivost, jednoduchost, nízká cena</a:t>
            </a:r>
          </a:p>
          <a:p>
            <a:pPr>
              <a:lnSpc>
                <a:spcPct val="80000"/>
              </a:lnSpc>
            </a:pPr>
            <a:endParaRPr lang="cs-CZ" sz="1000"/>
          </a:p>
          <a:p>
            <a:pPr>
              <a:lnSpc>
                <a:spcPct val="80000"/>
              </a:lnSpc>
            </a:pPr>
            <a:r>
              <a:rPr lang="cs-CZ" sz="2400"/>
              <a:t>méně rozšířené než rtuťové tonometry</a:t>
            </a:r>
          </a:p>
          <a:p>
            <a:pPr>
              <a:lnSpc>
                <a:spcPct val="80000"/>
              </a:lnSpc>
            </a:pPr>
            <a:endParaRPr lang="cs-CZ" sz="1000"/>
          </a:p>
          <a:p>
            <a:pPr>
              <a:lnSpc>
                <a:spcPct val="80000"/>
              </a:lnSpc>
            </a:pPr>
            <a:r>
              <a:rPr lang="cs-CZ" sz="2400"/>
              <a:t>měření auskultační metodou pomocí fonendoskopu</a:t>
            </a:r>
          </a:p>
          <a:p>
            <a:pPr>
              <a:lnSpc>
                <a:spcPct val="80000"/>
              </a:lnSpc>
            </a:pPr>
            <a:endParaRPr lang="cs-CZ" sz="2400"/>
          </a:p>
          <a:p>
            <a:pPr>
              <a:lnSpc>
                <a:spcPct val="80000"/>
              </a:lnSpc>
            </a:pPr>
            <a:endParaRPr lang="cs-CZ" sz="2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600">
                <a:solidFill>
                  <a:srgbClr val="EC1100"/>
                </a:solidFill>
                <a:latin typeface="Comic Sans MS" pitchFamily="66" charset="0"/>
              </a:rPr>
              <a:t>							</a:t>
            </a:r>
            <a:endParaRPr lang="cs-CZ" sz="1700">
              <a:solidFill>
                <a:srgbClr val="FFE7E5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1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7" name="Rectangle 11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604250" cy="1143000"/>
          </a:xfrm>
        </p:spPr>
        <p:txBody>
          <a:bodyPr/>
          <a:lstStyle/>
          <a:p>
            <a:r>
              <a:rPr lang="cs-CZ" sz="2800"/>
              <a:t>Neinvazivní metody – deformační tonometry</a:t>
            </a:r>
          </a:p>
        </p:txBody>
      </p:sp>
      <p:pic>
        <p:nvPicPr>
          <p:cNvPr id="70663" name="Picture 7" descr="Fazzini_0834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9325" y="1628775"/>
            <a:ext cx="2214563" cy="287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6" name="Picture 10" descr="ERKA_Vari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3933825"/>
            <a:ext cx="3373437" cy="2659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70" name="Picture 14" descr="obr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963" y="1846263"/>
            <a:ext cx="2728912" cy="2851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6316758"/>
            <a:ext cx="26035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</a:t>
            </a:r>
            <a:r>
              <a:rPr lang="cs-CZ" sz="1000" dirty="0" smtClean="0">
                <a:hlinkClick r:id="rId6"/>
              </a:rPr>
              <a:t>www.erka.org</a:t>
            </a:r>
            <a:r>
              <a:rPr lang="cs-CZ" sz="1000" dirty="0" smtClean="0"/>
              <a:t> a www.fazzini.it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727268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Určování TK – auskultační metoda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/>
              <a:t>odečítání hodnot TK pomocí fonendoskopu</a:t>
            </a:r>
          </a:p>
          <a:p>
            <a:endParaRPr lang="cs-CZ" sz="1000"/>
          </a:p>
          <a:p>
            <a:r>
              <a:rPr lang="cs-CZ" sz="2400"/>
              <a:t>Korotkovovův fenomén </a:t>
            </a:r>
            <a:r>
              <a:rPr lang="en-US" sz="2400"/>
              <a:t>~</a:t>
            </a:r>
            <a:r>
              <a:rPr lang="cs-CZ" sz="2400"/>
              <a:t> šelesty vznikající mezi ST a DT</a:t>
            </a:r>
          </a:p>
        </p:txBody>
      </p:sp>
      <p:pic>
        <p:nvPicPr>
          <p:cNvPr id="48134" name="Picture 6" descr="AUSKUTLACNI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781300"/>
            <a:ext cx="4391025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237312"/>
            <a:ext cx="80121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J. G. Webster (ed.), Medical Instrumentation: application and design. 3rd ed. New York: John Wiley </a:t>
            </a:r>
            <a:r>
              <a:rPr lang="en-US" sz="1000" dirty="0" smtClean="0"/>
              <a:t>&amp; Sons, 1998.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332334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5975350" cy="3889375"/>
          </a:xfrm>
        </p:spPr>
        <p:txBody>
          <a:bodyPr/>
          <a:lstStyle/>
          <a:p>
            <a:endParaRPr lang="cs-CZ" sz="2600" dirty="0"/>
          </a:p>
          <a:p>
            <a:r>
              <a:rPr lang="cs-CZ" sz="2400" dirty="0" smtClean="0"/>
              <a:t>Základní definice</a:t>
            </a:r>
          </a:p>
          <a:p>
            <a:endParaRPr lang="cs-CZ" sz="2400" dirty="0"/>
          </a:p>
          <a:p>
            <a:r>
              <a:rPr lang="cs-CZ" sz="2400" dirty="0" smtClean="0"/>
              <a:t>Význam </a:t>
            </a:r>
            <a:r>
              <a:rPr lang="cs-CZ" sz="2400" dirty="0"/>
              <a:t>tlaku krve a jeho </a:t>
            </a:r>
            <a:r>
              <a:rPr lang="cs-CZ" sz="2400" dirty="0" smtClean="0"/>
              <a:t>měření</a:t>
            </a:r>
          </a:p>
          <a:p>
            <a:endParaRPr lang="cs-CZ" sz="2400" dirty="0"/>
          </a:p>
          <a:p>
            <a:r>
              <a:rPr lang="cs-CZ" sz="2400" dirty="0"/>
              <a:t>Způsoby </a:t>
            </a:r>
            <a:r>
              <a:rPr lang="cs-CZ" sz="2400" dirty="0" smtClean="0"/>
              <a:t>měření </a:t>
            </a:r>
            <a:r>
              <a:rPr lang="cs-CZ" sz="2400" dirty="0"/>
              <a:t>tlaku </a:t>
            </a:r>
            <a:r>
              <a:rPr lang="cs-CZ" sz="2400" dirty="0" smtClean="0"/>
              <a:t>krve</a:t>
            </a:r>
          </a:p>
          <a:p>
            <a:endParaRPr lang="cs-CZ" sz="2400" dirty="0" smtClean="0"/>
          </a:p>
          <a:p>
            <a:r>
              <a:rPr lang="cs-CZ" sz="2400" dirty="0" smtClean="0"/>
              <a:t>Další hemodynamické veličiny</a:t>
            </a:r>
          </a:p>
          <a:p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endParaRPr lang="cs-CZ" sz="1000" dirty="0"/>
          </a:p>
          <a:p>
            <a:pPr marL="0" indent="0">
              <a:buNone/>
            </a:pPr>
            <a:endParaRPr lang="cs-CZ" sz="2400" dirty="0"/>
          </a:p>
          <a:p>
            <a:pPr>
              <a:buFont typeface="Wingdings" pitchFamily="2" charset="2"/>
              <a:buNone/>
            </a:pPr>
            <a:r>
              <a:rPr lang="cs-CZ" sz="2600" dirty="0">
                <a:solidFill>
                  <a:srgbClr val="EC1100"/>
                </a:solidFill>
                <a:latin typeface="Comic Sans MS" pitchFamily="66" charset="0"/>
              </a:rPr>
              <a:t>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cs-CZ" sz="2600" dirty="0">
                <a:solidFill>
                  <a:srgbClr val="EC1100"/>
                </a:solidFill>
                <a:latin typeface="Comic Sans MS" pitchFamily="66" charset="0"/>
              </a:rPr>
              <a:t>							</a:t>
            </a:r>
          </a:p>
        </p:txBody>
      </p:sp>
      <p:pic>
        <p:nvPicPr>
          <p:cNvPr id="141316" name="Picture 4" descr="nur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3429000"/>
            <a:ext cx="2088232" cy="2178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092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Druhy proudění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8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66738" y="1752600"/>
                <a:ext cx="8181726" cy="4267200"/>
              </a:xfrm>
            </p:spPr>
            <p:txBody>
              <a:bodyPr/>
              <a:lstStyle/>
              <a:p>
                <a:r>
                  <a:rPr lang="cs-CZ" dirty="0" smtClean="0"/>
                  <a:t>Určeno Reynoldsovým číslem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𝑅𝑒</m:t>
                    </m:r>
                    <m:r>
                      <a:rPr lang="cs-CZ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cs-CZ" b="0" i="1" smtClean="0">
                            <a:latin typeface="Cambria Math"/>
                          </a:rPr>
                          <m:t>. </m:t>
                        </m:r>
                        <m:r>
                          <a:rPr lang="cs-CZ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ν</m:t>
                        </m:r>
                      </m:den>
                    </m:f>
                  </m:oMath>
                </a14:m>
                <a:r>
                  <a:rPr lang="cs-CZ" dirty="0" smtClean="0"/>
                  <a:t> </a:t>
                </a:r>
                <a:r>
                  <a:rPr lang="en-US" sz="2400" dirty="0" smtClean="0"/>
                  <a:t>[-</a:t>
                </a:r>
                <a:r>
                  <a:rPr lang="cs-CZ" sz="2400" dirty="0" smtClean="0"/>
                  <a:t>; m.s</a:t>
                </a:r>
                <a:r>
                  <a:rPr lang="cs-CZ" sz="2400" baseline="30000" dirty="0" smtClean="0"/>
                  <a:t>-1</a:t>
                </a:r>
                <a:r>
                  <a:rPr lang="cs-CZ" sz="2400" dirty="0" smtClean="0"/>
                  <a:t>, m, m</a:t>
                </a:r>
                <a:r>
                  <a:rPr lang="cs-CZ" sz="2400" baseline="30000" dirty="0" smtClean="0"/>
                  <a:t>2</a:t>
                </a:r>
                <a:r>
                  <a:rPr lang="cs-CZ" sz="2400" dirty="0" smtClean="0"/>
                  <a:t>.s</a:t>
                </a:r>
                <a:r>
                  <a:rPr lang="cs-CZ" sz="2400" baseline="30000" dirty="0" smtClean="0"/>
                  <a:t>-1</a:t>
                </a:r>
                <a:r>
                  <a:rPr lang="cs-CZ" sz="2400" dirty="0" smtClean="0"/>
                  <a:t> </a:t>
                </a:r>
                <a:r>
                  <a:rPr lang="en-US" sz="2400" dirty="0" smtClean="0"/>
                  <a:t>]</a:t>
                </a:r>
                <a:endParaRPr lang="cs-CZ" sz="2400" dirty="0"/>
              </a:p>
              <a:p>
                <a:endParaRPr lang="cs-CZ" dirty="0"/>
              </a:p>
              <a:p>
                <a:r>
                  <a:rPr lang="cs-CZ" dirty="0" smtClean="0"/>
                  <a:t>Laminární proudění: Re </a:t>
                </a:r>
                <a:r>
                  <a:rPr lang="en-US" dirty="0" smtClean="0"/>
                  <a:t>&lt; 2320</a:t>
                </a:r>
                <a:endParaRPr lang="cs-CZ" dirty="0"/>
              </a:p>
              <a:p>
                <a:r>
                  <a:rPr lang="cs-CZ" dirty="0" smtClean="0"/>
                  <a:t>Přechodová oblast: 2320</a:t>
                </a:r>
                <a:r>
                  <a:rPr lang="en-US" dirty="0" smtClean="0"/>
                  <a:t> &lt; Re &lt; 4000</a:t>
                </a:r>
                <a:endParaRPr lang="cs-CZ" dirty="0"/>
              </a:p>
              <a:p>
                <a:r>
                  <a:rPr lang="cs-CZ" dirty="0" smtClean="0"/>
                  <a:t>Turbulentní</a:t>
                </a:r>
                <a:r>
                  <a:rPr lang="en-US" dirty="0" smtClean="0"/>
                  <a:t> proud</a:t>
                </a:r>
                <a:r>
                  <a:rPr lang="cs-CZ" dirty="0" smtClean="0"/>
                  <a:t>ění: Re </a:t>
                </a:r>
                <a:r>
                  <a:rPr lang="en-US" dirty="0" smtClean="0"/>
                  <a:t>&gt;</a:t>
                </a:r>
                <a:r>
                  <a:rPr lang="cs-CZ" dirty="0" smtClean="0"/>
                  <a:t> 4000</a:t>
                </a:r>
                <a:endParaRPr lang="cs-CZ" dirty="0"/>
              </a:p>
            </p:txBody>
          </p:sp>
        </mc:Choice>
        <mc:Fallback xmlns="">
          <p:sp>
            <p:nvSpPr>
              <p:cNvPr id="2478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66738" y="1752600"/>
                <a:ext cx="8181726" cy="4267200"/>
              </a:xfrm>
              <a:blipFill rotWithShape="1">
                <a:blip r:embed="rId2"/>
                <a:stretch>
                  <a:fillRect l="-1565" t="-1857" r="-1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674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Příklady měření auskultační metodou</a:t>
            </a:r>
          </a:p>
        </p:txBody>
      </p:sp>
      <p:sp>
        <p:nvSpPr>
          <p:cNvPr id="150540" name="Rectangle 12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sz="2600"/>
              <a:t>170 / 120 mmHg</a:t>
            </a:r>
          </a:p>
          <a:p>
            <a:endParaRPr lang="cs-CZ" sz="2600"/>
          </a:p>
          <a:p>
            <a:endParaRPr lang="cs-CZ" sz="2600"/>
          </a:p>
          <a:p>
            <a:endParaRPr lang="cs-CZ" sz="2600"/>
          </a:p>
          <a:p>
            <a:endParaRPr lang="cs-CZ" sz="2600"/>
          </a:p>
          <a:p>
            <a:r>
              <a:rPr lang="cs-CZ" sz="2600"/>
              <a:t>132 / 80 mmHg</a:t>
            </a:r>
          </a:p>
        </p:txBody>
      </p:sp>
      <p:pic>
        <p:nvPicPr>
          <p:cNvPr id="150544" name="bp0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73238"/>
            <a:ext cx="2663825" cy="20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46" name="bp03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963988"/>
            <a:ext cx="2663825" cy="20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6316758"/>
            <a:ext cx="30428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</a:t>
            </a:r>
            <a:r>
              <a:rPr lang="cs-CZ" sz="1000" dirty="0" smtClean="0">
                <a:hlinkClick r:id="rId7"/>
              </a:rPr>
              <a:t>http://www.abdn.ac.uk/medical/bhs/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664101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0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0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0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505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44"/>
                  </p:tgtEl>
                </p:cond>
              </p:nextCondLst>
            </p:seq>
            <p:video fullScrn="1"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0544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0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505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546"/>
                  </p:tgtEl>
                </p:cond>
              </p:nextCondLst>
            </p:seq>
            <p:video fullScrn="1"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0546"/>
                </p:tgtEl>
              </p:cMediaNode>
            </p:video>
          </p:childTnLst>
        </p:cTn>
      </p:par>
    </p:tnLst>
    <p:bldLst>
      <p:bldP spid="150530" grpId="0"/>
      <p:bldP spid="15054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Automatická auskultační metoda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Měření Korotkovových ozvů mikrofony v manžetě</a:t>
            </a:r>
          </a:p>
          <a:p>
            <a:endParaRPr lang="cs-CZ"/>
          </a:p>
          <a:p>
            <a:pPr lvl="1"/>
            <a:r>
              <a:rPr lang="cs-CZ"/>
              <a:t>Nejčastěji dva mikrofony</a:t>
            </a:r>
          </a:p>
          <a:p>
            <a:pPr lvl="1"/>
            <a:r>
              <a:rPr lang="cs-CZ"/>
              <a:t>Velká citlivost</a:t>
            </a:r>
          </a:p>
          <a:p>
            <a:pPr lvl="1"/>
            <a:r>
              <a:rPr lang="cs-CZ"/>
              <a:t>Problémy v hlučném prostředí</a:t>
            </a:r>
          </a:p>
          <a:p>
            <a:pPr lvl="1"/>
            <a:r>
              <a:rPr lang="cs-CZ"/>
              <a:t>Ustupující princip měření TK</a:t>
            </a:r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2636838"/>
            <a:ext cx="19526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3075" y="6316758"/>
            <a:ext cx="22605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</a:t>
            </a:r>
            <a:r>
              <a:rPr lang="cs-CZ" sz="1000" dirty="0" smtClean="0">
                <a:hlinkClick r:id="rId4"/>
              </a:rPr>
              <a:t>http://www.terumo.com</a:t>
            </a:r>
            <a:r>
              <a:rPr lang="cs-CZ" sz="1000" dirty="0"/>
              <a:t> </a:t>
            </a:r>
            <a:endParaRPr lang="cs-CZ" sz="1000" dirty="0" smtClean="0"/>
          </a:p>
        </p:txBody>
      </p:sp>
    </p:spTree>
    <p:extLst>
      <p:ext uri="{BB962C8B-B14F-4D97-AF65-F5344CB8AC3E}">
        <p14:creationId xmlns:p14="http://schemas.microsoft.com/office/powerpoint/2010/main" val="18076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604250" cy="1143000"/>
          </a:xfrm>
        </p:spPr>
        <p:txBody>
          <a:bodyPr/>
          <a:lstStyle/>
          <a:p>
            <a:r>
              <a:rPr lang="cs-CZ" sz="2800"/>
              <a:t>Neinvazivní metody – elektronické tonometry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5013325"/>
          </a:xfrm>
        </p:spPr>
        <p:txBody>
          <a:bodyPr/>
          <a:lstStyle/>
          <a:p>
            <a:r>
              <a:rPr lang="cs-CZ" sz="2400"/>
              <a:t>piezorezistivní můstky, kapacitní senzory tlaku</a:t>
            </a:r>
          </a:p>
          <a:p>
            <a:endParaRPr lang="cs-CZ" sz="1000"/>
          </a:p>
          <a:p>
            <a:r>
              <a:rPr lang="cs-CZ" sz="2400"/>
              <a:t>automatické určení hodnot TK (bez fonendoskopu), oscilometrická metoda</a:t>
            </a:r>
          </a:p>
          <a:p>
            <a:endParaRPr lang="cs-CZ" sz="1000"/>
          </a:p>
          <a:p>
            <a:r>
              <a:rPr lang="cs-CZ" sz="2400"/>
              <a:t>přesnost v nejlepším případě stejná jako u klasických tonometrů, většinou však menší</a:t>
            </a:r>
          </a:p>
          <a:p>
            <a:endParaRPr lang="cs-CZ" sz="1000"/>
          </a:p>
          <a:p>
            <a:r>
              <a:rPr lang="cs-CZ" sz="2400"/>
              <a:t>vhodné pro domácí monitorování TK přímo pacientem</a:t>
            </a:r>
          </a:p>
          <a:p>
            <a:endParaRPr lang="cs-CZ" sz="2400"/>
          </a:p>
          <a:p>
            <a:pPr>
              <a:buFont typeface="Wingdings" pitchFamily="2" charset="2"/>
              <a:buNone/>
            </a:pPr>
            <a:r>
              <a:rPr lang="cs-CZ">
                <a:solidFill>
                  <a:srgbClr val="EC1100"/>
                </a:solidFill>
                <a:latin typeface="Comic Sans MS" pitchFamily="66" charset="0"/>
              </a:rPr>
              <a:t>							</a:t>
            </a:r>
            <a:endParaRPr lang="cs-CZ" sz="1900">
              <a:solidFill>
                <a:srgbClr val="FFE7E5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23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sz="3000"/>
              <a:t>Neinvazivní metody – elektronické tonometry</a:t>
            </a:r>
          </a:p>
        </p:txBody>
      </p:sp>
      <p:pic>
        <p:nvPicPr>
          <p:cNvPr id="74758" name="Picture 6" descr="Omron_9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9825" y="1052513"/>
            <a:ext cx="2816225" cy="345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62" name="Picture 10" descr="Omron_RXI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713" y="4076700"/>
            <a:ext cx="2260600" cy="2044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67" name="Picture 15" descr="Omron_Cuf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233863"/>
            <a:ext cx="1327150" cy="185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8" name="Picture 16" descr="Omron_M1_classic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2663825" cy="261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9" name="Picture 17" descr="Omron_MI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068638"/>
            <a:ext cx="3455988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2771775" y="5516563"/>
            <a:ext cx="3914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/>
              <a:t>Validační protokoly AAMI a BHS.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075" y="6316758"/>
            <a:ext cx="3911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</a:t>
            </a:r>
            <a:r>
              <a:rPr lang="cs-CZ" sz="1000" dirty="0" smtClean="0">
                <a:hlinkClick r:id="rId8"/>
              </a:rPr>
              <a:t>http://www.omron-healthcare.com/en/index.html</a:t>
            </a:r>
            <a:r>
              <a:rPr lang="cs-CZ" sz="1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3625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Určování TK – oscilometrická metoda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9418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objemové pulsace v tepnách se přenášejí přes manžetu (uzavřený systém) do přístroje, kde se vyhodnocují</a:t>
            </a:r>
          </a:p>
          <a:p>
            <a:pPr>
              <a:lnSpc>
                <a:spcPct val="90000"/>
              </a:lnSpc>
            </a:pPr>
            <a:endParaRPr lang="cs-CZ" sz="1000" dirty="0"/>
          </a:p>
          <a:p>
            <a:pPr>
              <a:lnSpc>
                <a:spcPct val="90000"/>
              </a:lnSpc>
            </a:pPr>
            <a:r>
              <a:rPr lang="cs-CZ" sz="2400" dirty="0"/>
              <a:t>amplituda těchto pulsací je závislá na rozdílu tlaku uvnitř a vně tepny, tzv. transmurální tlak</a:t>
            </a:r>
          </a:p>
          <a:p>
            <a:pPr>
              <a:lnSpc>
                <a:spcPct val="90000"/>
              </a:lnSpc>
            </a:pPr>
            <a:endParaRPr lang="cs-CZ" sz="1000" dirty="0"/>
          </a:p>
          <a:p>
            <a:pPr>
              <a:lnSpc>
                <a:spcPct val="90000"/>
              </a:lnSpc>
            </a:pPr>
            <a:r>
              <a:rPr lang="cs-CZ" sz="2400" dirty="0"/>
              <a:t>největší amplituda při nulovém transmurálním tlaku, tj. při </a:t>
            </a:r>
            <a:r>
              <a:rPr lang="cs-CZ" sz="2400" dirty="0" smtClean="0"/>
              <a:t>MAP</a:t>
            </a:r>
            <a:endParaRPr lang="cs-CZ" sz="2400" dirty="0"/>
          </a:p>
          <a:p>
            <a:pPr>
              <a:lnSpc>
                <a:spcPct val="90000"/>
              </a:lnSpc>
            </a:pPr>
            <a:endParaRPr lang="cs-CZ" sz="1000" dirty="0"/>
          </a:p>
          <a:p>
            <a:pPr>
              <a:lnSpc>
                <a:spcPct val="90000"/>
              </a:lnSpc>
            </a:pPr>
            <a:r>
              <a:rPr lang="cs-CZ" sz="2400" dirty="0"/>
              <a:t>z průběhu na tlakovém senzoru se vypočítají hodnoty </a:t>
            </a:r>
            <a:r>
              <a:rPr lang="cs-CZ" sz="2400" dirty="0" smtClean="0"/>
              <a:t>SP </a:t>
            </a:r>
            <a:r>
              <a:rPr lang="cs-CZ" sz="2400" dirty="0"/>
              <a:t>a </a:t>
            </a:r>
            <a:r>
              <a:rPr lang="cs-CZ" sz="2400" dirty="0" smtClean="0"/>
              <a:t>DP </a:t>
            </a:r>
            <a:r>
              <a:rPr lang="cs-CZ" sz="2400" dirty="0"/>
              <a:t>vhodným algoritmem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dirty="0"/>
              <a:t> 							</a:t>
            </a:r>
            <a:endParaRPr lang="cs-CZ" sz="1900" dirty="0">
              <a:solidFill>
                <a:srgbClr val="FFE7E5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457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Určování TK – oscilometrická metoda</a:t>
            </a:r>
          </a:p>
        </p:txBody>
      </p:sp>
      <p:pic>
        <p:nvPicPr>
          <p:cNvPr id="60427" name="Picture 11" descr="oscilometrick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4483" r="5783" b="3091"/>
          <a:stretch>
            <a:fillRect/>
          </a:stretch>
        </p:blipFill>
        <p:spPr bwMode="auto">
          <a:xfrm>
            <a:off x="2195513" y="1773238"/>
            <a:ext cx="453707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6316758"/>
            <a:ext cx="1237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V. Fabián</a:t>
            </a:r>
          </a:p>
        </p:txBody>
      </p:sp>
    </p:spTree>
    <p:extLst>
      <p:ext uri="{BB962C8B-B14F-4D97-AF65-F5344CB8AC3E}">
        <p14:creationId xmlns:p14="http://schemas.microsoft.com/office/powerpoint/2010/main" val="2778331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32" y="260648"/>
            <a:ext cx="7161068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6316758"/>
            <a:ext cx="1237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V. Fabián</a:t>
            </a:r>
          </a:p>
        </p:txBody>
      </p:sp>
    </p:spTree>
    <p:extLst>
      <p:ext uri="{BB962C8B-B14F-4D97-AF65-F5344CB8AC3E}">
        <p14:creationId xmlns:p14="http://schemas.microsoft.com/office/powerpoint/2010/main" val="2986315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/>
              <a:t>Vyhodnocení oscilometrických pulsací</a:t>
            </a:r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33550"/>
            <a:ext cx="69850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6316758"/>
            <a:ext cx="5827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K. G. NG, Blood pressure measurement, Medical Electronics, 2, pp. 61-65, 1999.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433047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Porovnání různých OP</a:t>
            </a:r>
          </a:p>
        </p:txBody>
      </p:sp>
      <p:graphicFrame>
        <p:nvGraphicFramePr>
          <p:cNvPr id="23859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3779838" y="3875088"/>
          <a:ext cx="4787900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Graf" r:id="rId3" imgW="9229649" imgH="5010302" progId="Excel.Chart.8">
                  <p:embed/>
                </p:oleObj>
              </mc:Choice>
              <mc:Fallback>
                <p:oleObj name="Graf" r:id="rId3" imgW="9229649" imgH="50103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875088"/>
                        <a:ext cx="4787900" cy="260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9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250825" y="1628775"/>
          <a:ext cx="4897438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Graf" r:id="rId5" imgW="9077249" imgH="4848149" progId="Excel.Chart.8">
                  <p:embed/>
                </p:oleObj>
              </mc:Choice>
              <mc:Fallback>
                <p:oleObj name="Graf" r:id="rId5" imgW="9077249" imgH="48481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628775"/>
                        <a:ext cx="4897438" cy="261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00" name="Text Box 8"/>
          <p:cNvSpPr txBox="1">
            <a:spLocks noChangeArrowheads="1"/>
          </p:cNvSpPr>
          <p:nvPr/>
        </p:nvSpPr>
        <p:spPr bwMode="auto">
          <a:xfrm>
            <a:off x="5741988" y="2636838"/>
            <a:ext cx="1854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/>
              <a:t>zdravý jedinec</a:t>
            </a:r>
          </a:p>
        </p:txBody>
      </p:sp>
      <p:sp>
        <p:nvSpPr>
          <p:cNvPr id="238601" name="Text Box 9"/>
          <p:cNvSpPr txBox="1">
            <a:spLocks noChangeArrowheads="1"/>
          </p:cNvSpPr>
          <p:nvPr/>
        </p:nvSpPr>
        <p:spPr bwMode="auto">
          <a:xfrm>
            <a:off x="179388" y="4724400"/>
            <a:ext cx="2995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/>
              <a:t>jedinec z atriální fibrilací</a:t>
            </a:r>
          </a:p>
        </p:txBody>
      </p:sp>
      <p:sp>
        <p:nvSpPr>
          <p:cNvPr id="238602" name="AutoShape 10"/>
          <p:cNvSpPr>
            <a:spLocks noChangeArrowheads="1"/>
          </p:cNvSpPr>
          <p:nvPr/>
        </p:nvSpPr>
        <p:spPr bwMode="auto">
          <a:xfrm>
            <a:off x="3348038" y="4868863"/>
            <a:ext cx="360362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8603" name="AutoShape 11"/>
          <p:cNvSpPr>
            <a:spLocks noChangeArrowheads="1"/>
          </p:cNvSpPr>
          <p:nvPr/>
        </p:nvSpPr>
        <p:spPr bwMode="auto">
          <a:xfrm>
            <a:off x="5219700" y="2781300"/>
            <a:ext cx="360363" cy="142875"/>
          </a:xfrm>
          <a:prstGeom prst="leftArrow">
            <a:avLst>
              <a:gd name="adj1" fmla="val 50000"/>
              <a:gd name="adj2" fmla="val 630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611560" y="6316758"/>
            <a:ext cx="1237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V. Fabián</a:t>
            </a:r>
          </a:p>
        </p:txBody>
      </p:sp>
    </p:spTree>
    <p:extLst>
      <p:ext uri="{BB962C8B-B14F-4D97-AF65-F5344CB8AC3E}">
        <p14:creationId xmlns:p14="http://schemas.microsoft.com/office/powerpoint/2010/main" val="138155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98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498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369975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/>
              <a:t>Oscilometrická metoda při atriální fibrilaci</a:t>
            </a:r>
          </a:p>
        </p:txBody>
      </p:sp>
      <p:pic>
        <p:nvPicPr>
          <p:cNvPr id="24678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4" r="8772"/>
          <a:stretch>
            <a:fillRect/>
          </a:stretch>
        </p:blipFill>
        <p:spPr>
          <a:xfrm>
            <a:off x="1835150" y="1752600"/>
            <a:ext cx="6153150" cy="426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316758"/>
            <a:ext cx="1237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V. Fabián</a:t>
            </a:r>
          </a:p>
        </p:txBody>
      </p:sp>
    </p:spTree>
    <p:extLst>
      <p:ext uri="{BB962C8B-B14F-4D97-AF65-F5344CB8AC3E}">
        <p14:creationId xmlns:p14="http://schemas.microsoft.com/office/powerpoint/2010/main" val="3910151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604250" cy="1143000"/>
          </a:xfrm>
        </p:spPr>
        <p:txBody>
          <a:bodyPr/>
          <a:lstStyle/>
          <a:p>
            <a:r>
              <a:rPr lang="cs-CZ" sz="2800"/>
              <a:t>Neinvazivní metody – elektronické tonometry</a:t>
            </a:r>
          </a:p>
        </p:txBody>
      </p:sp>
      <p:pic>
        <p:nvPicPr>
          <p:cNvPr id="146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8640763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6316758"/>
            <a:ext cx="16642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Vratislav Fabián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524045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/>
              <a:t>Porovnání auskultační a oscilometrické metody</a:t>
            </a:r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"/>
          <a:stretch>
            <a:fillRect/>
          </a:stretch>
        </p:blipFill>
        <p:spPr bwMode="auto">
          <a:xfrm>
            <a:off x="1258888" y="1730375"/>
            <a:ext cx="5976937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6279123"/>
            <a:ext cx="80121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J. G. Webster (ed.), Medical Instrumentation: application and design. 3rd ed. New York: John Wiley </a:t>
            </a:r>
            <a:r>
              <a:rPr lang="en-US" sz="1000" dirty="0" smtClean="0"/>
              <a:t>&amp; Sons, 1998.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254256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Další neinvazivní způsoby měřění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palpační metoda</a:t>
            </a:r>
            <a:endParaRPr lang="cs-CZ" sz="2800" dirty="0"/>
          </a:p>
          <a:p>
            <a:pPr>
              <a:lnSpc>
                <a:spcPct val="150000"/>
              </a:lnSpc>
            </a:pPr>
            <a:r>
              <a:rPr lang="cs-CZ" sz="2800" dirty="0"/>
              <a:t>utrazvuková metoda – Dopplerův </a:t>
            </a:r>
            <a:r>
              <a:rPr lang="cs-CZ" sz="2800" dirty="0" smtClean="0"/>
              <a:t>jev</a:t>
            </a:r>
            <a:endParaRPr lang="cs-CZ" sz="2800" dirty="0"/>
          </a:p>
          <a:p>
            <a:pPr>
              <a:lnSpc>
                <a:spcPct val="150000"/>
              </a:lnSpc>
            </a:pPr>
            <a:r>
              <a:rPr lang="cs-CZ" sz="2800" dirty="0"/>
              <a:t>snímače pulsové vlny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odtížená artérie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objemově </a:t>
            </a:r>
            <a:r>
              <a:rPr lang="cs-CZ" sz="2800" dirty="0"/>
              <a:t>oscilometrická metoda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tonometrie</a:t>
            </a:r>
            <a:endParaRPr lang="cs-CZ" sz="2800" dirty="0"/>
          </a:p>
          <a:p>
            <a:pPr>
              <a:buFont typeface="Wingdings" pitchFamily="2" charset="2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3489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Ultrazvuková metoda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F:\Webster\SCANS\Fig7-21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826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237312"/>
            <a:ext cx="80121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J. G. Webster (ed.), Medical Instrumentation: application and design. 3rd ed. New York: John Wiley </a:t>
            </a:r>
            <a:r>
              <a:rPr lang="en-US" sz="1000" dirty="0" smtClean="0"/>
              <a:t>&amp; Sons, 1998.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3267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Metoda odtížené artérie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3" y="1784400"/>
            <a:ext cx="7737115" cy="4380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6316758"/>
            <a:ext cx="5093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Rozman J, Elektronické přístroje v lékařství, Acadimia, Praha 2006. 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3831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Hemodynamické parametry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SP, DP, PP, MAP, HR</a:t>
            </a:r>
          </a:p>
          <a:p>
            <a:r>
              <a:rPr lang="cs-CZ" dirty="0"/>
              <a:t>SV, CO, TPR, AC, ED</a:t>
            </a:r>
          </a:p>
          <a:p>
            <a:r>
              <a:rPr lang="cs-CZ" dirty="0"/>
              <a:t>PWV, </a:t>
            </a:r>
            <a:r>
              <a:rPr lang="cs-CZ" dirty="0" smtClean="0"/>
              <a:t>AI, ABI, ASI, CAVI 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sz="2800" dirty="0" smtClean="0"/>
              <a:t>MAP = CO x TPR </a:t>
            </a:r>
            <a:r>
              <a:rPr lang="en-US" sz="1800" dirty="0" smtClean="0"/>
              <a:t>[mmHg</a:t>
            </a:r>
            <a:r>
              <a:rPr lang="cs-CZ" sz="1800" dirty="0" smtClean="0"/>
              <a:t>; l.min</a:t>
            </a:r>
            <a:r>
              <a:rPr lang="cs-CZ" sz="1800" baseline="30000" dirty="0" smtClean="0"/>
              <a:t>-1</a:t>
            </a:r>
            <a:r>
              <a:rPr lang="cs-CZ" sz="1800" dirty="0" smtClean="0"/>
              <a:t>, mmHg.min.l</a:t>
            </a:r>
            <a:r>
              <a:rPr lang="cs-CZ" sz="1800" baseline="30000" dirty="0" smtClean="0"/>
              <a:t>-1</a:t>
            </a:r>
            <a:r>
              <a:rPr lang="en-US" sz="1800" dirty="0" smtClean="0"/>
              <a:t>]</a:t>
            </a:r>
            <a:endParaRPr lang="cs-CZ" sz="1800" dirty="0" smtClean="0"/>
          </a:p>
          <a:p>
            <a:pPr marL="0" indent="0" algn="ctr">
              <a:buNone/>
            </a:pPr>
            <a:r>
              <a:rPr lang="cs-CZ" dirty="0" smtClean="0"/>
              <a:t>CO = SV x HR </a:t>
            </a:r>
            <a:r>
              <a:rPr lang="en-US" sz="1800" dirty="0" smtClean="0"/>
              <a:t>[</a:t>
            </a:r>
            <a:r>
              <a:rPr lang="cs-CZ" sz="1800" dirty="0" smtClean="0"/>
              <a:t>l.mi</a:t>
            </a:r>
            <a:r>
              <a:rPr lang="cs-CZ" sz="1800" dirty="0"/>
              <a:t>n</a:t>
            </a:r>
            <a:r>
              <a:rPr lang="cs-CZ" sz="1800" baseline="30000" dirty="0"/>
              <a:t>-1</a:t>
            </a:r>
            <a:r>
              <a:rPr lang="cs-CZ" sz="1800" dirty="0" smtClean="0"/>
              <a:t>; l, min</a:t>
            </a:r>
            <a:r>
              <a:rPr lang="cs-CZ" sz="1800" baseline="30000" dirty="0" smtClean="0"/>
              <a:t>-1</a:t>
            </a:r>
            <a:r>
              <a:rPr lang="en-US" sz="1800" dirty="0"/>
              <a:t>]</a:t>
            </a:r>
            <a:endParaRPr lang="cs-CZ" sz="1800" dirty="0" smtClean="0"/>
          </a:p>
          <a:p>
            <a:pPr marL="0" indent="0" algn="ctr">
              <a:buNone/>
            </a:pPr>
            <a:r>
              <a:rPr lang="cs-CZ" dirty="0" smtClean="0"/>
              <a:t>AC = SV / PP </a:t>
            </a:r>
            <a:r>
              <a:rPr lang="en-US" sz="1800" dirty="0"/>
              <a:t>[</a:t>
            </a:r>
            <a:r>
              <a:rPr lang="cs-CZ" sz="1800" dirty="0" smtClean="0"/>
              <a:t>l.mmHg</a:t>
            </a:r>
            <a:r>
              <a:rPr lang="cs-CZ" sz="1800" baseline="30000" dirty="0" smtClean="0"/>
              <a:t>-1</a:t>
            </a:r>
            <a:r>
              <a:rPr lang="cs-CZ" sz="1800" dirty="0"/>
              <a:t>; </a:t>
            </a:r>
            <a:r>
              <a:rPr lang="cs-CZ" sz="1800" dirty="0" smtClean="0"/>
              <a:t>l, mmHg</a:t>
            </a:r>
            <a:r>
              <a:rPr lang="en-US" sz="1800" dirty="0" smtClean="0"/>
              <a:t>]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692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ASI</a:t>
            </a:r>
            <a:br>
              <a:rPr lang="cs-CZ" dirty="0" smtClean="0"/>
            </a:br>
            <a:r>
              <a:rPr lang="cs-CZ" dirty="0" smtClean="0"/>
              <a:t>Arterial Stiffness Index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Určení tuhosti brachiální tepny z tvaru obálky oscilometrických pulzací.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7600116" cy="281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316758"/>
            <a:ext cx="8133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</a:t>
            </a:r>
            <a:r>
              <a:rPr lang="en-US" sz="1000" dirty="0" smtClean="0"/>
              <a:t>S</a:t>
            </a:r>
            <a:r>
              <a:rPr lang="cs-CZ" sz="1000" dirty="0" smtClean="0"/>
              <a:t>hing-Hong Liu, Jia-Jung Wang, Zu-Chi Wen, Extraction of an Arterial Stiffness Index from Oscillometry, Journal of </a:t>
            </a:r>
          </a:p>
          <a:p>
            <a:r>
              <a:rPr lang="cs-CZ" sz="1000" dirty="0" smtClean="0"/>
              <a:t>Medical  and Biological Engineering, 27(3): 116-123, 2007. </a:t>
            </a:r>
            <a:endParaRPr lang="cs-CZ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5539507"/>
            <a:ext cx="190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Zdravý jedinec</a:t>
            </a:r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5579948"/>
            <a:ext cx="302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Jedinec s aterosklerosou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22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ASI</a:t>
            </a:r>
            <a:br>
              <a:rPr lang="cs-CZ" dirty="0" smtClean="0"/>
            </a:br>
            <a:r>
              <a:rPr lang="cs-CZ" dirty="0" smtClean="0"/>
              <a:t>Arterial Stiffness Index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325742" cy="4267200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 smtClean="0"/>
              <a:t>ASI = tlakové rozpětí v 80% maxima oscilometrických pulsací</a:t>
            </a:r>
            <a:endParaRPr lang="cs-CZ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68510"/>
            <a:ext cx="5806422" cy="396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6316758"/>
            <a:ext cx="8133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</a:t>
            </a:r>
            <a:r>
              <a:rPr lang="en-US" sz="1000" dirty="0" smtClean="0"/>
              <a:t>S</a:t>
            </a:r>
            <a:r>
              <a:rPr lang="cs-CZ" sz="1000" dirty="0" smtClean="0"/>
              <a:t>hing-Hong Liu, Jia-Jung Wang, Zu-Chi Wen, Extraction of an Arterial Stiffness Index from Oscillometry, Journal of </a:t>
            </a:r>
          </a:p>
          <a:p>
            <a:r>
              <a:rPr lang="cs-CZ" sz="1000" dirty="0" smtClean="0"/>
              <a:t>Medical  and Biological Engineering, 27(3): 116-123, 2007. 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2185065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PWV</a:t>
            </a:r>
            <a:br>
              <a:rPr lang="cs-CZ" dirty="0" smtClean="0"/>
            </a:br>
            <a:r>
              <a:rPr lang="cs-CZ" dirty="0" smtClean="0"/>
              <a:t>Pulse Wave velocity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846" y="114300"/>
            <a:ext cx="35814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316758"/>
            <a:ext cx="6009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</a:t>
            </a:r>
            <a:r>
              <a:rPr lang="en-US" sz="1000" dirty="0" smtClean="0"/>
              <a:t>S. Trojan a </a:t>
            </a:r>
            <a:r>
              <a:rPr lang="en-US" sz="1000" dirty="0" err="1" smtClean="0"/>
              <a:t>kolektiv</a:t>
            </a:r>
            <a:r>
              <a:rPr lang="cs-CZ" sz="1000" dirty="0" smtClean="0"/>
              <a:t>, </a:t>
            </a:r>
            <a:r>
              <a:rPr lang="en-US" sz="1000" dirty="0" smtClean="0"/>
              <a:t>L</a:t>
            </a:r>
            <a:r>
              <a:rPr lang="cs-CZ" sz="1000" dirty="0" smtClean="0"/>
              <a:t>ékařská fyziologie, Grada Publishing, 4. vydání, Praha, 2003.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65472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484313"/>
          </a:xfrm>
        </p:spPr>
        <p:txBody>
          <a:bodyPr/>
          <a:lstStyle/>
          <a:p>
            <a:r>
              <a:rPr lang="cs-CZ" sz="3600"/>
              <a:t>Význam tlaku krve a jeho měření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8280400" cy="551656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600"/>
          </a:p>
          <a:p>
            <a:pPr>
              <a:lnSpc>
                <a:spcPct val="90000"/>
              </a:lnSpc>
            </a:pPr>
            <a:r>
              <a:rPr lang="cs-CZ" sz="2400"/>
              <a:t>tlak krve TK </a:t>
            </a:r>
            <a:r>
              <a:rPr lang="en-US" sz="2400"/>
              <a:t>~ </a:t>
            </a:r>
            <a:r>
              <a:rPr lang="cs-CZ" sz="2400"/>
              <a:t>tlak krve v tepnách, přesněji v arteria brachialis</a:t>
            </a:r>
          </a:p>
          <a:p>
            <a:pPr>
              <a:lnSpc>
                <a:spcPct val="90000"/>
              </a:lnSpc>
            </a:pPr>
            <a:r>
              <a:rPr lang="cs-CZ" sz="2400"/>
              <a:t>jeho hodnota kolísá v průběhu dne, dokonce při každém tepu naměříme jinou hodnotu v závislosti na fyzickém a psychické stavu člověka</a:t>
            </a:r>
          </a:p>
          <a:p>
            <a:pPr>
              <a:lnSpc>
                <a:spcPct val="90000"/>
              </a:lnSpc>
            </a:pPr>
            <a:r>
              <a:rPr lang="cs-CZ" sz="2400"/>
              <a:t>hodnota tlaku závisí i na ročním období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2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2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2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>
                <a:solidFill>
                  <a:srgbClr val="EC1100"/>
                </a:solidFill>
                <a:latin typeface="Comic Sans MS" pitchFamily="66" charset="0"/>
              </a:rPr>
              <a:t>							   </a:t>
            </a:r>
            <a:endParaRPr lang="cs-CZ" sz="1300">
              <a:solidFill>
                <a:srgbClr val="FFE7E5"/>
              </a:solidFill>
              <a:latin typeface="Comic Sans MS" pitchFamily="66" charset="0"/>
            </a:endParaRPr>
          </a:p>
        </p:txBody>
      </p:sp>
      <p:pic>
        <p:nvPicPr>
          <p:cNvPr id="58376" name="Picture 8" descr="tla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51300"/>
            <a:ext cx="33845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10" descr="SEIV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25900"/>
            <a:ext cx="237648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6316758"/>
            <a:ext cx="1237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V. Fabián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353333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PWV</a:t>
            </a:r>
            <a:br>
              <a:rPr lang="cs-CZ" dirty="0" smtClean="0"/>
            </a:br>
            <a:r>
              <a:rPr lang="cs-CZ" dirty="0" smtClean="0"/>
              <a:t>Pulse Wave velocity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r="13460"/>
          <a:stretch/>
        </p:blipFill>
        <p:spPr>
          <a:xfrm>
            <a:off x="1288473" y="1798437"/>
            <a:ext cx="6206836" cy="4301444"/>
          </a:xfrm>
        </p:spPr>
      </p:pic>
      <p:sp>
        <p:nvSpPr>
          <p:cNvPr id="5" name="TextBox 4"/>
          <p:cNvSpPr txBox="1"/>
          <p:nvPr/>
        </p:nvSpPr>
        <p:spPr>
          <a:xfrm>
            <a:off x="539552" y="6316758"/>
            <a:ext cx="8316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John L. Andreassi, Psychophysiology – Human Behavior </a:t>
            </a:r>
            <a:r>
              <a:rPr lang="en-US" sz="1000" dirty="0" smtClean="0"/>
              <a:t>&amp; </a:t>
            </a:r>
            <a:r>
              <a:rPr lang="en-US" sz="1000" dirty="0" err="1" smtClean="0"/>
              <a:t>Ph</a:t>
            </a:r>
            <a:r>
              <a:rPr lang="cs-CZ" sz="1000" dirty="0" smtClean="0"/>
              <a:t>ysiological Response, 5th edition, Psychology Press, 2007.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143384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PWV</a:t>
            </a:r>
            <a:br>
              <a:rPr lang="cs-CZ" dirty="0" smtClean="0"/>
            </a:br>
            <a:r>
              <a:rPr lang="cs-CZ" dirty="0" smtClean="0"/>
              <a:t>Pulse Wave velocity</a:t>
            </a:r>
            <a:endParaRPr lang="cs-C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416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667277" cy="439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6316758"/>
            <a:ext cx="5200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Miklós Illyés a kolektiv. </a:t>
            </a:r>
            <a:r>
              <a:rPr lang="cs-CZ" sz="1000" i="1" dirty="0" smtClean="0"/>
              <a:t>Tensiomed Arteriograph brochure. </a:t>
            </a:r>
            <a:r>
              <a:rPr lang="cs-CZ" sz="1000" dirty="0" smtClean="0"/>
              <a:t>Tensiomed.</a:t>
            </a:r>
          </a:p>
          <a:p>
            <a:r>
              <a:rPr lang="cs-CZ" sz="1000" dirty="0" smtClean="0"/>
              <a:t>Přístupné 2.5.2011. Online: &lt;http://www.tensiomed.com&gt;.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251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PWV</a:t>
            </a:r>
            <a:br>
              <a:rPr lang="cs-CZ" dirty="0" smtClean="0"/>
            </a:br>
            <a:r>
              <a:rPr lang="cs-CZ" dirty="0" smtClean="0"/>
              <a:t>Pulse Wave velocity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</p:txBody>
      </p: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8015808" cy="4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316758"/>
            <a:ext cx="7553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Gloria </a:t>
            </a:r>
            <a:r>
              <a:rPr lang="cs-CZ" sz="1000" dirty="0"/>
              <a:t>Oblouk Darovic and et al. Hemodynamic Monitoring: Invasive and </a:t>
            </a:r>
            <a:r>
              <a:rPr lang="cs-CZ" sz="1000" dirty="0" smtClean="0"/>
              <a:t>noninvasive, </a:t>
            </a:r>
            <a:r>
              <a:rPr lang="en-US" sz="1000" dirty="0" smtClean="0"/>
              <a:t>Clinical </a:t>
            </a:r>
            <a:r>
              <a:rPr lang="en-US" sz="1000" dirty="0"/>
              <a:t>Applications. </a:t>
            </a:r>
            <a:endParaRPr lang="cs-CZ" sz="1000" dirty="0" smtClean="0"/>
          </a:p>
          <a:p>
            <a:r>
              <a:rPr lang="en-US" sz="1000" dirty="0" smtClean="0"/>
              <a:t>Saunders</a:t>
            </a:r>
            <a:r>
              <a:rPr lang="en-US" sz="1000" dirty="0"/>
              <a:t>, Philadelphia, 3rd Edition, 2002.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6738369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PWV</a:t>
            </a:r>
            <a:br>
              <a:rPr lang="cs-CZ" dirty="0" smtClean="0"/>
            </a:br>
            <a:r>
              <a:rPr lang="cs-CZ" dirty="0" smtClean="0"/>
              <a:t>Pulse Wave velocity</a:t>
            </a:r>
            <a:endParaRPr lang="cs-CZ" dirty="0"/>
          </a:p>
        </p:txBody>
      </p:sp>
      <p:pic>
        <p:nvPicPr>
          <p:cNvPr id="2447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9075" y="1685925"/>
            <a:ext cx="6467475" cy="4483100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539552" y="6316758"/>
            <a:ext cx="5200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Miklós Illyés a kolektiv. </a:t>
            </a:r>
            <a:r>
              <a:rPr lang="cs-CZ" sz="1000" i="1" dirty="0" smtClean="0"/>
              <a:t>Tensiomed Arteriograph brochure. </a:t>
            </a:r>
            <a:r>
              <a:rPr lang="cs-CZ" sz="1000" dirty="0" smtClean="0"/>
              <a:t>Tensiomed.</a:t>
            </a:r>
          </a:p>
          <a:p>
            <a:r>
              <a:rPr lang="cs-CZ" sz="1000" dirty="0" smtClean="0"/>
              <a:t>Přístupné 2.5.2011. Online: &lt;http://www.tensiomed.com&gt;.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689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PWV</a:t>
            </a:r>
            <a:br>
              <a:rPr lang="cs-CZ" dirty="0" smtClean="0"/>
            </a:br>
            <a:r>
              <a:rPr lang="cs-CZ" dirty="0" smtClean="0"/>
              <a:t>Pulse Wave velocity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33" y="1708725"/>
            <a:ext cx="5772150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316758"/>
            <a:ext cx="77492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L. Chaloupka, Monitorování parametrů kardiovaskulárního systému z tvaru tlakových křivek, DP, ČVUT 2011. 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1835541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PWV</a:t>
            </a:r>
            <a:br>
              <a:rPr lang="cs-CZ" dirty="0" smtClean="0"/>
            </a:br>
            <a:r>
              <a:rPr lang="cs-CZ" dirty="0" smtClean="0"/>
              <a:t>Pulse Wave velocity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887" y="1726993"/>
            <a:ext cx="6598227" cy="458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316758"/>
            <a:ext cx="77492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L. Chaloupka, Monitorování parametrů kardiovaskulárního systému z tvaru tlakových křivek, DP, ČVUT 2011. 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3230958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PWV</a:t>
            </a:r>
            <a:br>
              <a:rPr lang="cs-CZ" dirty="0" smtClean="0"/>
            </a:br>
            <a:r>
              <a:rPr lang="cs-CZ" dirty="0" smtClean="0"/>
              <a:t>Pulse Wave Velocity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3"/>
            <a:ext cx="6830913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316758"/>
            <a:ext cx="77492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L. Chaloupka, Monitorování parametrů kardiovaskulárního systému z tvaru tlakových křivek, DP, ČVUT 2011. 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8143347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PWV</a:t>
            </a:r>
            <a:br>
              <a:rPr lang="cs-CZ" dirty="0" smtClean="0"/>
            </a:br>
            <a:r>
              <a:rPr lang="cs-CZ" dirty="0" smtClean="0"/>
              <a:t>Pulse Wave Velocity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cs-CZ" dirty="0" smtClean="0"/>
                  <a:t>Rychlost šíření pulsní vlny je para-metr, který odráží tuhost tepen.</a:t>
                </a:r>
              </a:p>
              <a:p>
                <a:pPr algn="just"/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𝑃𝑊𝑉</m:t>
                    </m:r>
                    <m:r>
                      <a:rPr lang="cs-CZ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  <m:r>
                          <a:rPr lang="cs-CZ" b="0" i="1" smtClean="0">
                            <a:latin typeface="Cambria Math"/>
                          </a:rPr>
                          <m:t>𝑙</m:t>
                        </m:r>
                      </m:num>
                      <m:den>
                        <m:sSub>
                          <m:sSubPr>
                            <m:ctrlPr>
                              <a:rPr lang="cs-CZ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b="0" i="1" smtClean="0">
                            <a:latin typeface="Cambria Math"/>
                          </a:rPr>
                          <m:t> −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 smtClean="0"/>
                  <a:t> </a:t>
                </a:r>
                <a:r>
                  <a:rPr lang="en-US" dirty="0" smtClean="0"/>
                  <a:t>[m/s</a:t>
                </a:r>
                <a:r>
                  <a:rPr lang="cs-CZ" dirty="0" smtClean="0"/>
                  <a:t>; m, s, s</a:t>
                </a:r>
                <a:r>
                  <a:rPr lang="en-US" dirty="0" smtClean="0"/>
                  <a:t>]</a:t>
                </a:r>
                <a:endParaRPr lang="cs-CZ" dirty="0" smtClean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sz="2000" dirty="0" smtClean="0">
                    <a:latin typeface="+mj-lt"/>
                  </a:rPr>
                  <a:t>kde l je vzdálenost hrudní zářez – stydká kost</a:t>
                </a:r>
                <a:endParaRPr lang="cs-CZ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01" t="-1857" r="-17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3744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PWV</a:t>
            </a:r>
            <a:br>
              <a:rPr lang="cs-CZ" dirty="0" smtClean="0"/>
            </a:br>
            <a:r>
              <a:rPr lang="cs-CZ" dirty="0" smtClean="0"/>
              <a:t>Pulse Wave Velocity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Krit</a:t>
            </a:r>
            <a:r>
              <a:rPr lang="cs-CZ" dirty="0" smtClean="0"/>
              <a:t>éria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860157"/>
              </p:ext>
            </p:extLst>
          </p:nvPr>
        </p:nvGraphicFramePr>
        <p:xfrm>
          <a:off x="755576" y="2708920"/>
          <a:ext cx="7704856" cy="230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460851">
                <a:tc>
                  <a:txBody>
                    <a:bodyPr/>
                    <a:lstStyle/>
                    <a:p>
                      <a:r>
                        <a:rPr lang="cs-CZ" dirty="0" smtClean="0"/>
                        <a:t>PWV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Stav</a:t>
                      </a:r>
                      <a:endParaRPr lang="cs-CZ" dirty="0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r>
                        <a:rPr lang="cs-CZ" dirty="0" smtClean="0"/>
                        <a:t>PWV </a:t>
                      </a:r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7 m/s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r>
                        <a:rPr lang="en-US" dirty="0" err="1" smtClean="0"/>
                        <a:t>ptim</a:t>
                      </a:r>
                      <a:r>
                        <a:rPr lang="cs-CZ" dirty="0" smtClean="0"/>
                        <a:t>ální</a:t>
                      </a:r>
                      <a:r>
                        <a:rPr lang="cs-CZ" baseline="0" dirty="0" smtClean="0"/>
                        <a:t> stav</a:t>
                      </a:r>
                      <a:endParaRPr lang="cs-CZ" dirty="0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r>
                        <a:rPr lang="cs-CZ" dirty="0" smtClean="0"/>
                        <a:t>7 </a:t>
                      </a:r>
                      <a:r>
                        <a:rPr lang="en-US" dirty="0" smtClean="0"/>
                        <a:t>≤</a:t>
                      </a:r>
                      <a:r>
                        <a:rPr lang="cs-CZ" dirty="0" smtClean="0"/>
                        <a:t> PWV </a:t>
                      </a:r>
                      <a:r>
                        <a:rPr lang="en-US" dirty="0" smtClean="0"/>
                        <a:t>&lt;</a:t>
                      </a:r>
                      <a:r>
                        <a:rPr lang="cs-CZ" dirty="0" smtClean="0"/>
                        <a:t> 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normální stav</a:t>
                      </a:r>
                      <a:endParaRPr lang="cs-CZ" dirty="0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r>
                        <a:rPr lang="cs-CZ" dirty="0" smtClean="0"/>
                        <a:t>10 </a:t>
                      </a:r>
                      <a:r>
                        <a:rPr lang="en-US" dirty="0" smtClean="0"/>
                        <a:t>≤</a:t>
                      </a:r>
                      <a:r>
                        <a:rPr lang="cs-CZ" dirty="0" smtClean="0"/>
                        <a:t> PWV </a:t>
                      </a:r>
                      <a:r>
                        <a:rPr lang="en-US" dirty="0" smtClean="0"/>
                        <a:t>&lt; 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zvýšené</a:t>
                      </a:r>
                      <a:r>
                        <a:rPr lang="cs-CZ" baseline="0" dirty="0" smtClean="0"/>
                        <a:t> riziko</a:t>
                      </a:r>
                      <a:endParaRPr lang="cs-CZ" dirty="0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r>
                        <a:rPr lang="cs-CZ" dirty="0" smtClean="0"/>
                        <a:t>12 </a:t>
                      </a:r>
                      <a:r>
                        <a:rPr lang="en-US" dirty="0" smtClean="0"/>
                        <a:t>≤</a:t>
                      </a:r>
                      <a:r>
                        <a:rPr lang="cs-CZ" dirty="0" smtClean="0"/>
                        <a:t> PWV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abnormální</a:t>
                      </a:r>
                      <a:r>
                        <a:rPr lang="cs-CZ" baseline="0" dirty="0" smtClean="0"/>
                        <a:t> stav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609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AI</a:t>
            </a:r>
            <a:br>
              <a:rPr lang="cs-CZ" dirty="0" smtClean="0"/>
            </a:br>
            <a:r>
              <a:rPr lang="cs-CZ" dirty="0" smtClean="0"/>
              <a:t>Augmentation index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3"/>
            <a:ext cx="6830913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316758"/>
            <a:ext cx="77492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L. Chaloupka, Monitorování parametrů kardiovaskulárního systému z tvaru tlakových křivek, DP, ČVUT 2011. 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6073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04800"/>
            <a:ext cx="8107362" cy="1216025"/>
          </a:xfrm>
        </p:spPr>
        <p:txBody>
          <a:bodyPr/>
          <a:lstStyle/>
          <a:p>
            <a:r>
              <a:rPr lang="cs-CZ" sz="3600"/>
              <a:t>Význam tlaku krve a jeho měření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5084762"/>
          </a:xfrm>
        </p:spPr>
        <p:txBody>
          <a:bodyPr/>
          <a:lstStyle/>
          <a:p>
            <a:r>
              <a:rPr lang="cs-CZ" sz="2400" dirty="0"/>
              <a:t>nejvyšší hodnota tlaku </a:t>
            </a:r>
            <a:r>
              <a:rPr lang="en-US" sz="2400" dirty="0"/>
              <a:t>~ </a:t>
            </a:r>
            <a:r>
              <a:rPr lang="cs-CZ" sz="2400" dirty="0"/>
              <a:t>systolický tlak </a:t>
            </a:r>
            <a:r>
              <a:rPr lang="cs-CZ" sz="2400" dirty="0" smtClean="0"/>
              <a:t>SP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nejnižší hodnota tlaku </a:t>
            </a:r>
            <a:r>
              <a:rPr lang="en-US" sz="2400" dirty="0"/>
              <a:t>~</a:t>
            </a:r>
            <a:r>
              <a:rPr lang="cs-CZ" sz="2400" dirty="0"/>
              <a:t> diastolický tlak </a:t>
            </a:r>
            <a:r>
              <a:rPr lang="cs-CZ" sz="2400" dirty="0" smtClean="0"/>
              <a:t>DP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průměrný tlak po dobu srdečního cyklu </a:t>
            </a:r>
            <a:r>
              <a:rPr lang="en-US" sz="2400" dirty="0"/>
              <a:t>~</a:t>
            </a:r>
            <a:r>
              <a:rPr lang="cs-CZ" sz="2400" dirty="0"/>
              <a:t> střední tlak </a:t>
            </a:r>
            <a:r>
              <a:rPr lang="cs-CZ" sz="2400" dirty="0" smtClean="0"/>
              <a:t>MAP</a:t>
            </a:r>
          </a:p>
          <a:p>
            <a:endParaRPr lang="cs-CZ" sz="2400" dirty="0"/>
          </a:p>
          <a:p>
            <a:r>
              <a:rPr lang="cs-CZ" sz="2400" dirty="0"/>
              <a:t>rozdíl mezi </a:t>
            </a:r>
            <a:r>
              <a:rPr lang="cs-CZ" sz="2400" dirty="0" smtClean="0"/>
              <a:t>SP </a:t>
            </a:r>
            <a:r>
              <a:rPr lang="cs-CZ" sz="2400" dirty="0"/>
              <a:t>a </a:t>
            </a:r>
            <a:r>
              <a:rPr lang="cs-CZ" sz="2400" dirty="0" smtClean="0"/>
              <a:t>DP </a:t>
            </a:r>
            <a:r>
              <a:rPr lang="en-US" sz="2400" dirty="0"/>
              <a:t>~ </a:t>
            </a:r>
            <a:r>
              <a:rPr lang="en-US" sz="2400" dirty="0" err="1"/>
              <a:t>pulsov</a:t>
            </a:r>
            <a:r>
              <a:rPr lang="cs-CZ" sz="2400" dirty="0"/>
              <a:t>ý tlak </a:t>
            </a:r>
            <a:r>
              <a:rPr lang="cs-CZ" sz="2400" dirty="0" smtClean="0"/>
              <a:t>PP </a:t>
            </a:r>
            <a:r>
              <a:rPr lang="cs-CZ" sz="2400" dirty="0"/>
              <a:t>(tlaková amplituda)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EC1100"/>
                </a:solidFill>
                <a:latin typeface="Comic Sans MS" pitchFamily="66" charset="0"/>
              </a:rPr>
              <a:t>                                             </a:t>
            </a:r>
            <a:endParaRPr lang="cs-CZ" dirty="0">
              <a:solidFill>
                <a:srgbClr val="EC11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cs-CZ" dirty="0">
                <a:solidFill>
                  <a:srgbClr val="EC1100"/>
                </a:solidFill>
                <a:latin typeface="Comic Sans MS" pitchFamily="66" charset="0"/>
              </a:rPr>
              <a:t>							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3355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AI</a:t>
            </a:r>
            <a:br>
              <a:rPr lang="cs-CZ" dirty="0" smtClean="0"/>
            </a:br>
            <a:r>
              <a:rPr lang="cs-CZ" dirty="0" smtClean="0"/>
              <a:t>Augmentation index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cs-CZ" dirty="0" smtClean="0"/>
                  <a:t>Zvýšená hodnota AI poukazuje na vysokou hodnou celkového perifer-ního odporu (TPR) – endoteliální dysfunkce</a:t>
                </a:r>
              </a:p>
              <a:p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𝐴𝐼</m:t>
                    </m:r>
                    <m:r>
                      <a:rPr lang="cs-CZ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𝑜𝑑𝑟</m:t>
                            </m:r>
                          </m:sub>
                        </m:sSub>
                        <m:r>
                          <a:rPr lang="cs-CZ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𝑝𝑟𝑖𝑚</m:t>
                            </m:r>
                          </m:sub>
                        </m:sSub>
                      </m:num>
                      <m:den>
                        <m:r>
                          <a:rPr lang="cs-CZ" i="1" smtClean="0">
                            <a:latin typeface="Cambria Math"/>
                          </a:rPr>
                          <m:t>𝑃</m:t>
                        </m:r>
                        <m:r>
                          <a:rPr lang="cs-CZ" b="0" i="1" smtClean="0"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cs-CZ" b="0" i="1" smtClean="0">
                        <a:latin typeface="Cambria Math"/>
                      </a:rPr>
                      <m:t>.100</m:t>
                    </m:r>
                  </m:oMath>
                </a14:m>
                <a:r>
                  <a:rPr lang="cs-CZ" dirty="0" smtClean="0"/>
                  <a:t> </a:t>
                </a:r>
                <a:r>
                  <a:rPr lang="en-US" sz="2400" dirty="0" smtClean="0"/>
                  <a:t>[</a:t>
                </a:r>
                <a:r>
                  <a:rPr lang="cs-CZ" sz="2400" dirty="0" smtClean="0"/>
                  <a:t>%; mmHg, mmHg, mmHg</a:t>
                </a:r>
                <a:r>
                  <a:rPr lang="en-US" sz="2400" dirty="0" smtClean="0"/>
                  <a:t>]</a:t>
                </a:r>
                <a:endParaRPr lang="cs-CZ" sz="2400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01" t="-1857" r="-17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0955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AI</a:t>
            </a:r>
            <a:br>
              <a:rPr lang="cs-CZ" dirty="0" smtClean="0"/>
            </a:br>
            <a:r>
              <a:rPr lang="cs-CZ" dirty="0" smtClean="0"/>
              <a:t>Augmentation index</a:t>
            </a:r>
            <a:endParaRPr lang="cs-C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169446"/>
              </p:ext>
            </p:extLst>
          </p:nvPr>
        </p:nvGraphicFramePr>
        <p:xfrm>
          <a:off x="611560" y="2636912"/>
          <a:ext cx="8001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Stav tepen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AI </a:t>
                      </a:r>
                      <a:r>
                        <a:rPr lang="en-US" dirty="0" smtClean="0"/>
                        <a:t>&lt; -30</a:t>
                      </a:r>
                      <a:r>
                        <a:rPr lang="cs-CZ" dirty="0" smtClean="0"/>
                        <a:t>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r>
                        <a:rPr lang="en-US" dirty="0" err="1" smtClean="0"/>
                        <a:t>ptim</a:t>
                      </a:r>
                      <a:r>
                        <a:rPr lang="cs-CZ" dirty="0" smtClean="0"/>
                        <a:t>ální</a:t>
                      </a:r>
                      <a:r>
                        <a:rPr lang="cs-CZ" baseline="0" dirty="0" smtClean="0"/>
                        <a:t> stav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-30</a:t>
                      </a:r>
                      <a:r>
                        <a:rPr lang="cs-CZ" baseline="0" dirty="0" smtClean="0"/>
                        <a:t>% </a:t>
                      </a:r>
                      <a:r>
                        <a:rPr lang="en-US" dirty="0" smtClean="0"/>
                        <a:t>≤</a:t>
                      </a:r>
                      <a:r>
                        <a:rPr lang="cs-CZ" dirty="0" smtClean="0"/>
                        <a:t> AI </a:t>
                      </a:r>
                      <a:r>
                        <a:rPr lang="en-US" dirty="0" smtClean="0"/>
                        <a:t>≤</a:t>
                      </a:r>
                      <a:r>
                        <a:rPr lang="cs-CZ" dirty="0" smtClean="0"/>
                        <a:t> 0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hraniční stav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 </a:t>
                      </a:r>
                      <a:r>
                        <a:rPr lang="en-US" dirty="0" smtClean="0"/>
                        <a:t>&lt;</a:t>
                      </a:r>
                      <a:r>
                        <a:rPr lang="cs-CZ" dirty="0" smtClean="0"/>
                        <a:t> AI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abnormální stav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1916832"/>
            <a:ext cx="1319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Krit</a:t>
            </a:r>
            <a:r>
              <a:rPr lang="cs-CZ" sz="2400" dirty="0">
                <a:solidFill>
                  <a:srgbClr val="000000"/>
                </a:solidFill>
              </a:rPr>
              <a:t>éria</a:t>
            </a:r>
          </a:p>
        </p:txBody>
      </p:sp>
    </p:spTree>
    <p:extLst>
      <p:ext uri="{BB962C8B-B14F-4D97-AF65-F5344CB8AC3E}">
        <p14:creationId xmlns:p14="http://schemas.microsoft.com/office/powerpoint/2010/main" val="770500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AI</a:t>
            </a:r>
            <a:br>
              <a:rPr lang="cs-CZ" dirty="0" smtClean="0"/>
            </a:br>
            <a:r>
              <a:rPr lang="cs-CZ" dirty="0" smtClean="0"/>
              <a:t>Augmentation index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" y="1834092"/>
            <a:ext cx="8497253" cy="454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316758"/>
            <a:ext cx="77492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L. Chaloupka, Monitorování parametrů kardiovaskulárního systému z tvaru tlakových křivek, DP, ČVUT 2011. 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9789109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AI</a:t>
            </a:r>
            <a:br>
              <a:rPr lang="cs-CZ" dirty="0" smtClean="0"/>
            </a:br>
            <a:r>
              <a:rPr lang="cs-CZ" dirty="0" smtClean="0"/>
              <a:t>Augmentation index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8" y="1772816"/>
            <a:ext cx="8528685" cy="457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309320"/>
            <a:ext cx="77492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L. Chaloupka, Monitorování parametrů kardiovaskulárního systému z tvaru tlakových křivek, DP, ČVUT 2011. 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2107217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ABI</a:t>
            </a:r>
            <a:br>
              <a:rPr lang="cs-CZ" dirty="0" smtClean="0"/>
            </a:br>
            <a:r>
              <a:rPr lang="cs-CZ" dirty="0" smtClean="0"/>
              <a:t>Ankle Brachial Index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cs-CZ" dirty="0" smtClean="0"/>
                  <a:t>Určuje míru stenózy artérií dolních končetin (ICHDK – ischemická choro-ba dolních končetin).</a:t>
                </a:r>
              </a:p>
              <a:p>
                <a:endParaRPr lang="cs-CZ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𝐴𝐵𝐼</m:t>
                    </m:r>
                    <m:r>
                      <a:rPr lang="cs-CZ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𝑆𝐴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𝑆𝐵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 smtClean="0"/>
                  <a:t> </a:t>
                </a:r>
                <a:r>
                  <a:rPr lang="en-US" dirty="0" smtClean="0"/>
                  <a:t>[</a:t>
                </a:r>
                <a:r>
                  <a:rPr lang="cs-CZ" dirty="0" smtClean="0"/>
                  <a:t>-; mmHg, mmHg</a:t>
                </a:r>
                <a:r>
                  <a:rPr lang="en-US" dirty="0" smtClean="0"/>
                  <a:t>]</a:t>
                </a:r>
                <a:endParaRPr lang="cs-CZ" dirty="0" smtClean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sz="2000" dirty="0" smtClean="0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𝑆𝐴</m:t>
                        </m:r>
                      </m:sub>
                    </m:sSub>
                  </m:oMath>
                </a14:m>
                <a:r>
                  <a:rPr lang="cs-CZ" sz="2000" dirty="0" smtClean="0"/>
                  <a:t> je systolický tlak měřený na kotníku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/>
                      </a:rPr>
                      <m:t>           </m:t>
                    </m:r>
                    <m:sSub>
                      <m:sSubPr>
                        <m:ctrlPr>
                          <a:rPr lang="cs-CZ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𝑆𝐵</m:t>
                        </m:r>
                      </m:sub>
                    </m:sSub>
                  </m:oMath>
                </a14:m>
                <a:r>
                  <a:rPr lang="cs-CZ" sz="2000" dirty="0" smtClean="0"/>
                  <a:t> je systolický tlak měřený na paži</a:t>
                </a:r>
                <a:endParaRPr lang="cs-CZ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01" t="-1857" r="-17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1838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ABI</a:t>
            </a:r>
            <a:br>
              <a:rPr lang="cs-CZ" dirty="0" smtClean="0"/>
            </a:br>
            <a:r>
              <a:rPr lang="cs-CZ" dirty="0" smtClean="0"/>
              <a:t>Ankle Brachial Index</a:t>
            </a:r>
            <a:endParaRPr lang="cs-C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24176"/>
              </p:ext>
            </p:extLst>
          </p:nvPr>
        </p:nvGraphicFramePr>
        <p:xfrm>
          <a:off x="539552" y="2276872"/>
          <a:ext cx="8001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ABI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Stav tepen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mtClean="0"/>
                        <a:t>1,30 </a:t>
                      </a:r>
                      <a:r>
                        <a:rPr lang="en-US" smtClean="0"/>
                        <a:t>≤</a:t>
                      </a:r>
                      <a:r>
                        <a:rPr lang="cs-CZ" smtClean="0"/>
                        <a:t> ABI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abnormální</a:t>
                      </a:r>
                      <a:r>
                        <a:rPr lang="cs-CZ" baseline="0" dirty="0" smtClean="0"/>
                        <a:t> stav - </a:t>
                      </a:r>
                      <a:r>
                        <a:rPr lang="cs-CZ" dirty="0" smtClean="0"/>
                        <a:t>tuhé tepny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mtClean="0"/>
                        <a:t>1,00 </a:t>
                      </a:r>
                      <a:r>
                        <a:rPr lang="en-US" smtClean="0"/>
                        <a:t>≤</a:t>
                      </a:r>
                      <a:r>
                        <a:rPr lang="cs-CZ" smtClean="0"/>
                        <a:t> ABI </a:t>
                      </a:r>
                      <a:r>
                        <a:rPr lang="en-US" smtClean="0"/>
                        <a:t>≤</a:t>
                      </a:r>
                      <a:r>
                        <a:rPr lang="cs-CZ" smtClean="0"/>
                        <a:t> 1,29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normální stav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mtClean="0"/>
                        <a:t>0,91 </a:t>
                      </a:r>
                      <a:r>
                        <a:rPr lang="en-US" smtClean="0"/>
                        <a:t>≤</a:t>
                      </a:r>
                      <a:r>
                        <a:rPr lang="cs-CZ" smtClean="0"/>
                        <a:t> ABI </a:t>
                      </a:r>
                      <a:r>
                        <a:rPr lang="en-US" smtClean="0"/>
                        <a:t>≤</a:t>
                      </a:r>
                      <a:r>
                        <a:rPr lang="cs-CZ" smtClean="0"/>
                        <a:t> 0,99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hraniční stav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mtClean="0"/>
                        <a:t>0,41 </a:t>
                      </a:r>
                      <a:r>
                        <a:rPr lang="en-US" smtClean="0"/>
                        <a:t>≤</a:t>
                      </a:r>
                      <a:r>
                        <a:rPr lang="cs-CZ" smtClean="0"/>
                        <a:t> ABI </a:t>
                      </a:r>
                      <a:r>
                        <a:rPr lang="en-US" smtClean="0"/>
                        <a:t>≤</a:t>
                      </a:r>
                      <a:r>
                        <a:rPr lang="cs-CZ" smtClean="0"/>
                        <a:t> 0,90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mírná až vážná periferní choroba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           ABI </a:t>
                      </a:r>
                      <a:r>
                        <a:rPr lang="en-US" dirty="0" smtClean="0"/>
                        <a:t>≤</a:t>
                      </a:r>
                      <a:r>
                        <a:rPr lang="cs-CZ" dirty="0" smtClean="0"/>
                        <a:t> 0,40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vážná periferní artreriální</a:t>
                      </a:r>
                      <a:r>
                        <a:rPr lang="cs-CZ" baseline="0" dirty="0" smtClean="0"/>
                        <a:t> choroba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8424" y="1763524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Krit</a:t>
            </a:r>
            <a:r>
              <a:rPr lang="cs-CZ" sz="2400" dirty="0">
                <a:solidFill>
                  <a:srgbClr val="000000"/>
                </a:solidFill>
              </a:rPr>
              <a:t>éria</a:t>
            </a:r>
          </a:p>
        </p:txBody>
      </p:sp>
    </p:spTree>
    <p:extLst>
      <p:ext uri="{BB962C8B-B14F-4D97-AF65-F5344CB8AC3E}">
        <p14:creationId xmlns:p14="http://schemas.microsoft.com/office/powerpoint/2010/main" val="18487604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CAVI</a:t>
            </a:r>
            <a:br>
              <a:rPr lang="cs-CZ" dirty="0" smtClean="0"/>
            </a:br>
            <a:r>
              <a:rPr lang="cs-CZ" dirty="0" smtClean="0"/>
              <a:t>Cardio Ankle Vascular Index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Index tuhosti </a:t>
            </a:r>
            <a:r>
              <a:rPr lang="el-GR" dirty="0" smtClean="0"/>
              <a:t>β</a:t>
            </a:r>
            <a:endParaRPr lang="cs-CZ" dirty="0"/>
          </a:p>
        </p:txBody>
      </p:sp>
      <p:pic>
        <p:nvPicPr>
          <p:cNvPr id="262148" name="Picture 4" descr="internal pres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37191"/>
            <a:ext cx="2825066" cy="254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7544" y="5805264"/>
            <a:ext cx="318548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Intravascular pressure and diametrical variation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896688" y="5733256"/>
            <a:ext cx="34131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Natural logarithm of systolic-diastolic pressure ratio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extensibility of arterial wall</a:t>
            </a:r>
            <a:r>
              <a:rPr lang="cs-CZ" sz="1200" dirty="0">
                <a:solidFill>
                  <a:srgbClr val="000000"/>
                </a:solidFill>
              </a:rPr>
              <a:t> 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2152" name="Picture 8" descr="ps/p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34697"/>
            <a:ext cx="2880320" cy="247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568" y="2276872"/>
                <a:ext cx="8096512" cy="87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solidFill>
                          <a:srgbClr val="000000"/>
                        </a:solidFill>
                        <a:latin typeface="Cambria Math"/>
                      </a:rPr>
                      <m:t>β</m:t>
                    </m:r>
                    <m:r>
                      <a:rPr lang="cs-CZ" sz="32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00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.</m:t>
                        </m:r>
                      </m:e>
                    </m:func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𝐷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Δ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𝐷</m:t>
                        </m:r>
                      </m:den>
                    </m:f>
                  </m:oMath>
                </a14:m>
                <a:r>
                  <a:rPr lang="cs-CZ" sz="32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[</a:t>
                </a:r>
                <a:r>
                  <a:rPr lang="cs-CZ" sz="3200" dirty="0" smtClean="0">
                    <a:solidFill>
                      <a:srgbClr val="000000"/>
                    </a:solidFill>
                  </a:rPr>
                  <a:t>-; mmHg,mmHg, m, m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]</a:t>
                </a:r>
                <a:endParaRPr lang="cs-CZ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76872"/>
                <a:ext cx="8096512" cy="875624"/>
              </a:xfrm>
              <a:prstGeom prst="rect">
                <a:avLst/>
              </a:prstGeom>
              <a:blipFill rotWithShape="1">
                <a:blip r:embed="rId4"/>
                <a:stretch>
                  <a:fillRect r="-1506" b="-209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39552" y="6316758"/>
            <a:ext cx="4346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webové stránky firmy Fukuda – Denshi www.fukuda.co.jp</a:t>
            </a:r>
            <a:endParaRPr lang="cs-CZ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3183401" y="5507940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cs-CZ" dirty="0" smtClean="0"/>
              <a:t>D</a:t>
            </a:r>
            <a:endParaRPr lang="cs-CZ" dirty="0"/>
          </a:p>
        </p:txBody>
      </p:sp>
      <p:sp>
        <p:nvSpPr>
          <p:cNvPr id="11" name="TextBox 10"/>
          <p:cNvSpPr txBox="1"/>
          <p:nvPr/>
        </p:nvSpPr>
        <p:spPr>
          <a:xfrm>
            <a:off x="7524328" y="543593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cs-CZ" dirty="0" smtClean="0"/>
              <a:t>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4091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CAVI</a:t>
            </a:r>
            <a:br>
              <a:rPr lang="cs-CZ" dirty="0" smtClean="0"/>
            </a:br>
            <a:r>
              <a:rPr lang="cs-CZ" dirty="0" smtClean="0"/>
              <a:t>Cardio Ankle Vascular Index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6738" y="1752600"/>
                <a:ext cx="8001000" cy="3692624"/>
              </a:xfrm>
            </p:spPr>
            <p:txBody>
              <a:bodyPr/>
              <a:lstStyle/>
              <a:p>
                <a:r>
                  <a:rPr lang="cs-CZ" dirty="0" smtClean="0"/>
                  <a:t>Bramwell – Hill</a:t>
                </a:r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𝑃𝑊𝑉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</a:rPr>
                          <m:t>ρ</m:t>
                        </m:r>
                      </m:den>
                    </m:f>
                    <m:r>
                      <a:rPr lang="cs-CZ" b="0" i="1" smtClean="0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𝐷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</a:rPr>
                          <m:t>Δ</m:t>
                        </m:r>
                        <m:r>
                          <a:rPr lang="cs-CZ" b="0" i="1" smtClean="0">
                            <a:latin typeface="Cambria Math"/>
                          </a:rPr>
                          <m:t>𝐷</m:t>
                        </m:r>
                      </m:den>
                    </m:f>
                  </m:oMath>
                </a14:m>
                <a:r>
                  <a:rPr lang="cs-CZ" dirty="0" smtClean="0"/>
                  <a:t> </a:t>
                </a:r>
                <a:r>
                  <a:rPr lang="en-US" dirty="0" smtClean="0"/>
                  <a:t>     </a:t>
                </a:r>
                <a:r>
                  <a:rPr lang="cs-CZ" dirty="0" smtClean="0"/>
                  <a:t>=</a:t>
                </a:r>
                <a:r>
                  <a:rPr lang="en-US" dirty="0" smtClean="0"/>
                  <a:t>&gt;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</a:rPr>
                              <m:t>Δ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𝐷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cs-CZ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</a:rPr>
                              <m:t>ρ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cs-CZ" b="0" i="1" smtClean="0">
                            <a:latin typeface="Cambria Math"/>
                          </a:rPr>
                          <m:t>𝑃𝑊𝑉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𝐶𝐴𝑉𝐼</m:t>
                      </m:r>
                      <m:r>
                        <a:rPr lang="cs-CZ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e>
                      </m:func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ρ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𝑃𝑊𝑉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 algn="just">
                  <a:buNone/>
                </a:pPr>
                <a:r>
                  <a:rPr lang="cs-CZ" sz="1800" dirty="0" smtClean="0"/>
                  <a:t>kde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0" i="1" smtClean="0">
                        <a:latin typeface="Cambria Math"/>
                      </a:rPr>
                      <m:t>ρ</m:t>
                    </m:r>
                  </m:oMath>
                </a14:m>
                <a:r>
                  <a:rPr lang="cs-CZ" sz="1800" dirty="0" smtClean="0"/>
                  <a:t> je hustota krve v kg/m</a:t>
                </a:r>
                <a:r>
                  <a:rPr lang="cs-CZ" sz="1800" baseline="30000" dirty="0" smtClean="0"/>
                  <a:t>3</a:t>
                </a:r>
                <a:r>
                  <a:rPr lang="cs-CZ" sz="18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smtClean="0">
                        <a:latin typeface="Cambria Math"/>
                      </a:rPr>
                      <m:t>Δ</m:t>
                    </m:r>
                    <m:r>
                      <a:rPr lang="en-US" sz="18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cs-CZ" sz="1800" baseline="30000" dirty="0" smtClean="0"/>
                  <a:t> </a:t>
                </a:r>
                <a:r>
                  <a:rPr lang="cs-CZ" sz="1800" dirty="0" smtClean="0"/>
                  <a:t>je pulsový tlak v Pa, D průměr tepny při diastole v m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0" i="1" smtClean="0">
                        <a:latin typeface="Cambria Math"/>
                      </a:rPr>
                      <m:t>Δ</m:t>
                    </m:r>
                    <m:r>
                      <a:rPr lang="cs-CZ" sz="1800" b="0" i="1" smtClean="0">
                        <a:latin typeface="Cambria Math"/>
                      </a:rPr>
                      <m:t>𝐷</m:t>
                    </m:r>
                    <m:r>
                      <a:rPr lang="cs-CZ" sz="1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sz="1800" dirty="0" smtClean="0"/>
                  <a:t>je změna průměru tepny mezi systolou a diastolou v m.</a:t>
                </a:r>
                <a:endParaRPr lang="cs-CZ" sz="1800" dirty="0"/>
              </a:p>
              <a:p>
                <a:pPr marL="0" indent="0">
                  <a:buNone/>
                </a:pPr>
                <a:endParaRPr lang="cs-CZ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6738" y="1752600"/>
                <a:ext cx="8001000" cy="3692624"/>
              </a:xfrm>
              <a:blipFill rotWithShape="1">
                <a:blip r:embed="rId2"/>
                <a:stretch>
                  <a:fillRect l="-1601" t="-2149" r="-610" b="-223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1593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CAVI</a:t>
            </a:r>
            <a:br>
              <a:rPr lang="cs-CZ" dirty="0" smtClean="0"/>
            </a:br>
            <a:r>
              <a:rPr lang="cs-CZ" dirty="0" smtClean="0"/>
              <a:t>Cardio Ankle Vascular Index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Krit</a:t>
            </a:r>
            <a:r>
              <a:rPr lang="cs-CZ" dirty="0" smtClean="0"/>
              <a:t>éria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821747"/>
              </p:ext>
            </p:extLst>
          </p:nvPr>
        </p:nvGraphicFramePr>
        <p:xfrm>
          <a:off x="755576" y="2636912"/>
          <a:ext cx="7704856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450050">
                <a:tc>
                  <a:txBody>
                    <a:bodyPr/>
                    <a:lstStyle/>
                    <a:p>
                      <a:r>
                        <a:rPr lang="cs-CZ" dirty="0" smtClean="0"/>
                        <a:t>CAVI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Stav tepen</a:t>
                      </a:r>
                      <a:endParaRPr lang="cs-CZ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r>
                        <a:rPr lang="cs-CZ" dirty="0" smtClean="0"/>
                        <a:t>CAVI </a:t>
                      </a:r>
                      <a:r>
                        <a:rPr lang="en-US" dirty="0" smtClean="0"/>
                        <a:t>&lt; </a:t>
                      </a:r>
                      <a:r>
                        <a:rPr lang="cs-CZ" dirty="0" smtClean="0"/>
                        <a:t>8,0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normální stav</a:t>
                      </a:r>
                      <a:endParaRPr lang="cs-CZ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r>
                        <a:rPr lang="en-US" dirty="0" smtClean="0"/>
                        <a:t>8,0 ≤ CAVI ≤ 9,0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</a:t>
                      </a:r>
                      <a:r>
                        <a:rPr lang="en-US" dirty="0" smtClean="0"/>
                        <a:t>rani</a:t>
                      </a:r>
                      <a:r>
                        <a:rPr lang="cs-CZ" dirty="0" smtClean="0"/>
                        <a:t>ční</a:t>
                      </a:r>
                      <a:r>
                        <a:rPr lang="cs-CZ" baseline="0" dirty="0" smtClean="0"/>
                        <a:t> stav</a:t>
                      </a:r>
                      <a:endParaRPr lang="cs-CZ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r>
                        <a:rPr lang="cs-CZ" dirty="0" smtClean="0"/>
                        <a:t>9,0 </a:t>
                      </a:r>
                      <a:r>
                        <a:rPr lang="en-US" dirty="0" smtClean="0"/>
                        <a:t>≤</a:t>
                      </a:r>
                      <a:r>
                        <a:rPr lang="cs-CZ" dirty="0" smtClean="0"/>
                        <a:t> CAVI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možná ateroskleróza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1387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CAVI</a:t>
            </a:r>
            <a:br>
              <a:rPr lang="cs-CZ" dirty="0" smtClean="0"/>
            </a:br>
            <a:r>
              <a:rPr lang="cs-CZ" dirty="0" smtClean="0"/>
              <a:t>Cardio Ankle Vascular Index</a:t>
            </a:r>
            <a:endParaRPr lang="cs-CZ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84" y="1759416"/>
            <a:ext cx="4469509" cy="4693920"/>
          </a:xfrm>
        </p:spPr>
      </p:pic>
      <p:sp>
        <p:nvSpPr>
          <p:cNvPr id="4" name="AutoShape 2" descr="vascular age 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AutoShape 4" descr="vascular age grap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AutoShape 6" descr="vascular age grap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AutoShape 8" descr="vascular age graph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6316758"/>
            <a:ext cx="4346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webové stránky firmy Fukuda – Denshi www.fukuda.co.jp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09304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tlakové křivky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064896" cy="431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6316758"/>
            <a:ext cx="7553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Gloria </a:t>
            </a:r>
            <a:r>
              <a:rPr lang="cs-CZ" sz="1000" dirty="0"/>
              <a:t>Oblouk Darovic and et al. Hemodynamic Monitoring: Invasive and </a:t>
            </a:r>
            <a:r>
              <a:rPr lang="cs-CZ" sz="1000" dirty="0" smtClean="0"/>
              <a:t>noninvasive, </a:t>
            </a:r>
            <a:r>
              <a:rPr lang="en-US" sz="1000" dirty="0" smtClean="0"/>
              <a:t>Clinical </a:t>
            </a:r>
            <a:r>
              <a:rPr lang="en-US" sz="1000" dirty="0"/>
              <a:t>Applications. </a:t>
            </a:r>
            <a:endParaRPr lang="cs-CZ" sz="1000" dirty="0" smtClean="0"/>
          </a:p>
          <a:p>
            <a:r>
              <a:rPr lang="en-US" sz="1000" dirty="0" smtClean="0"/>
              <a:t>Saunders</a:t>
            </a:r>
            <a:r>
              <a:rPr lang="en-US" sz="1000" dirty="0"/>
              <a:t>, Philadelphia, 3rd Edition, 2002.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8368129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Motto …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752600"/>
            <a:ext cx="82804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600" dirty="0"/>
              <a:t>	</a:t>
            </a:r>
            <a:r>
              <a:rPr lang="cs-CZ" sz="2600" i="1" dirty="0"/>
              <a:t>„Lékařský výzkum udělal takové pokroky, že koneckonců už na světě není zdravého člově-ka … „</a:t>
            </a:r>
          </a:p>
          <a:p>
            <a:pPr>
              <a:buFont typeface="Wingdings" pitchFamily="2" charset="2"/>
              <a:buNone/>
            </a:pPr>
            <a:r>
              <a:rPr lang="cs-CZ" sz="2600" i="1" dirty="0"/>
              <a:t>						Aldous Huxley</a:t>
            </a:r>
            <a:endParaRPr lang="cs-CZ" sz="2600" dirty="0">
              <a:solidFill>
                <a:srgbClr val="EC1100"/>
              </a:solidFill>
            </a:endParaRPr>
          </a:p>
        </p:txBody>
      </p:sp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13100"/>
            <a:ext cx="12128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3995738" y="5300663"/>
            <a:ext cx="44338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cs-CZ">
                <a:latin typeface="Verdana" pitchFamily="34" charset="0"/>
              </a:rPr>
              <a:t>Děkuji za pozornost …</a:t>
            </a:r>
          </a:p>
        </p:txBody>
      </p:sp>
    </p:spTree>
    <p:extLst>
      <p:ext uri="{BB962C8B-B14F-4D97-AF65-F5344CB8AC3E}">
        <p14:creationId xmlns:p14="http://schemas.microsoft.com/office/powerpoint/2010/main" val="1764127918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tlakové křivky</a:t>
            </a:r>
            <a:endParaRPr lang="cs-CZ" dirty="0"/>
          </a:p>
        </p:txBody>
      </p:sp>
      <p:pic>
        <p:nvPicPr>
          <p:cNvPr id="4" name="Picture 4" descr="F:\Webster\SCANS\Fig7-6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960" y="1752600"/>
            <a:ext cx="654855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316758"/>
            <a:ext cx="80121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J. G. Webster (ed.), Medical Instrumentation: application and design. 3rd ed. New York: John Wiley </a:t>
            </a:r>
            <a:r>
              <a:rPr lang="en-US" sz="1000" dirty="0" smtClean="0"/>
              <a:t>&amp; Sons, 1998.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93447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Cirkulace krve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76" y="1700808"/>
            <a:ext cx="41656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6316758"/>
            <a:ext cx="80121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J. G. Webster (ed.), Medical Instrumentation: application and design. 3rd ed. New York: John Wiley </a:t>
            </a:r>
            <a:r>
              <a:rPr lang="en-US" sz="1000" dirty="0" smtClean="0"/>
              <a:t>&amp; Sons, 1998.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01740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Krevní tlak v srdci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12" y="1700808"/>
            <a:ext cx="6261124" cy="465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316758"/>
            <a:ext cx="80121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Zdroj: J. G. Webster (ed.), Medical Instrumentation: application and design. 3rd ed. New York: John Wiley </a:t>
            </a:r>
            <a:r>
              <a:rPr lang="en-US" sz="1000" dirty="0" smtClean="0"/>
              <a:t>&amp; Sons, 1998.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578747167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3375</TotalTime>
  <Words>1937</Words>
  <Application>Microsoft Office PowerPoint</Application>
  <PresentationFormat>On-screen Show (4:3)</PresentationFormat>
  <Paragraphs>375</Paragraphs>
  <Slides>60</Slides>
  <Notes>24</Notes>
  <HiddenSlides>0</HiddenSlides>
  <MMClips>2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Profil</vt:lpstr>
      <vt:lpstr>1_Profil</vt:lpstr>
      <vt:lpstr>Graf</vt:lpstr>
      <vt:lpstr>HEMODYNAMIKA</vt:lpstr>
      <vt:lpstr>Obsah</vt:lpstr>
      <vt:lpstr>PowerPoint Presentation</vt:lpstr>
      <vt:lpstr>Význam tlaku krve a jeho měření</vt:lpstr>
      <vt:lpstr>Význam tlaku krve a jeho měření</vt:lpstr>
      <vt:lpstr>Průběh tlakové křivky</vt:lpstr>
      <vt:lpstr>Průběh tlakové křivky</vt:lpstr>
      <vt:lpstr>Cirkulace krve</vt:lpstr>
      <vt:lpstr>Krevní tlak v srdci</vt:lpstr>
      <vt:lpstr>Tlak v krevním řečišti</vt:lpstr>
      <vt:lpstr>Klasifikace TK</vt:lpstr>
      <vt:lpstr>Význam tlaku krve a jeho měření</vt:lpstr>
      <vt:lpstr>Význam tlaku krve a jeho měření</vt:lpstr>
      <vt:lpstr>Neinvazivní metody – rtuťové tonometry</vt:lpstr>
      <vt:lpstr>Neinvazivní metody – rtuťové tonometry</vt:lpstr>
      <vt:lpstr>Neinvazivní metody – rtuťové tonometry</vt:lpstr>
      <vt:lpstr>Neinvazivní metody – deformační tonometry</vt:lpstr>
      <vt:lpstr>Neinvazivní metody – deformační tonometry</vt:lpstr>
      <vt:lpstr>Určování TK – auskultační metoda</vt:lpstr>
      <vt:lpstr>Druhy proudění</vt:lpstr>
      <vt:lpstr>Příklady měření auskultační metodou</vt:lpstr>
      <vt:lpstr>Automatická auskultační metoda</vt:lpstr>
      <vt:lpstr>Neinvazivní metody – elektronické tonometry</vt:lpstr>
      <vt:lpstr>Neinvazivní metody – elektronické tonometry</vt:lpstr>
      <vt:lpstr>Určování TK – oscilometrická metoda</vt:lpstr>
      <vt:lpstr>Určování TK – oscilometrická metoda</vt:lpstr>
      <vt:lpstr>PowerPoint Presentation</vt:lpstr>
      <vt:lpstr>Vyhodnocení oscilometrických pulsací</vt:lpstr>
      <vt:lpstr>Porovnání různých OP</vt:lpstr>
      <vt:lpstr>Oscilometrická metoda při atriální fibrilaci</vt:lpstr>
      <vt:lpstr>Neinvazivní metody – elektronické tonometry</vt:lpstr>
      <vt:lpstr>Porovnání auskultační a oscilometrické metody</vt:lpstr>
      <vt:lpstr>Další neinvazivní způsoby měřění</vt:lpstr>
      <vt:lpstr>Ultrazvuková metoda</vt:lpstr>
      <vt:lpstr>Metoda odtížené artérie</vt:lpstr>
      <vt:lpstr>Hemodynamické parametry</vt:lpstr>
      <vt:lpstr>ASI Arterial Stiffness Index</vt:lpstr>
      <vt:lpstr>ASI Arterial Stiffness Index</vt:lpstr>
      <vt:lpstr>PWV Pulse Wave velocity</vt:lpstr>
      <vt:lpstr>PWV Pulse Wave velocity</vt:lpstr>
      <vt:lpstr>PWV Pulse Wave velocity</vt:lpstr>
      <vt:lpstr>PWV Pulse Wave velocity</vt:lpstr>
      <vt:lpstr>PWV Pulse Wave velocity</vt:lpstr>
      <vt:lpstr>PWV Pulse Wave velocity</vt:lpstr>
      <vt:lpstr>PWV Pulse Wave velocity</vt:lpstr>
      <vt:lpstr>PWV Pulse Wave Velocity</vt:lpstr>
      <vt:lpstr>PWV Pulse Wave Velocity</vt:lpstr>
      <vt:lpstr>PWV Pulse Wave Velocity</vt:lpstr>
      <vt:lpstr>AI Augmentation index</vt:lpstr>
      <vt:lpstr>AI Augmentation index</vt:lpstr>
      <vt:lpstr>AI Augmentation index</vt:lpstr>
      <vt:lpstr>AI Augmentation index</vt:lpstr>
      <vt:lpstr>AI Augmentation index</vt:lpstr>
      <vt:lpstr>ABI Ankle Brachial Index</vt:lpstr>
      <vt:lpstr>ABI Ankle Brachial Index</vt:lpstr>
      <vt:lpstr>CAVI Cardio Ankle Vascular Index</vt:lpstr>
      <vt:lpstr>CAVI Cardio Ankle Vascular Index</vt:lpstr>
      <vt:lpstr>CAVI Cardio Ankle Vascular Index</vt:lpstr>
      <vt:lpstr>CAVI Cardio Ankle Vascular Index</vt:lpstr>
      <vt:lpstr>Motto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HEMODYNAMIKA</dc:title>
  <dc:creator>Fabi</dc:creator>
  <cp:lastModifiedBy>Fabi</cp:lastModifiedBy>
  <cp:revision>25</cp:revision>
  <dcterms:created xsi:type="dcterms:W3CDTF">2011-10-09T15:01:06Z</dcterms:created>
  <dcterms:modified xsi:type="dcterms:W3CDTF">2012-05-29T15:36:22Z</dcterms:modified>
</cp:coreProperties>
</file>