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71" r:id="rId3"/>
    <p:sldId id="372" r:id="rId4"/>
    <p:sldId id="373" r:id="rId5"/>
    <p:sldId id="378" r:id="rId6"/>
    <p:sldId id="379" r:id="rId7"/>
    <p:sldId id="374" r:id="rId8"/>
    <p:sldId id="375" r:id="rId9"/>
    <p:sldId id="376" r:id="rId10"/>
    <p:sldId id="386" r:id="rId11"/>
    <p:sldId id="377" r:id="rId12"/>
    <p:sldId id="380" r:id="rId13"/>
    <p:sldId id="381" r:id="rId14"/>
    <p:sldId id="382" r:id="rId15"/>
    <p:sldId id="383" r:id="rId16"/>
    <p:sldId id="384" r:id="rId17"/>
    <p:sldId id="387" r:id="rId18"/>
    <p:sldId id="388" r:id="rId19"/>
    <p:sldId id="389" r:id="rId20"/>
    <p:sldId id="390" r:id="rId21"/>
    <p:sldId id="391" r:id="rId22"/>
    <p:sldId id="392" r:id="rId23"/>
    <p:sldId id="396" r:id="rId24"/>
    <p:sldId id="393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838383"/>
    <a:srgbClr val="00FF00"/>
    <a:srgbClr val="000099"/>
    <a:srgbClr val="0099CC"/>
    <a:srgbClr val="3366CC"/>
    <a:srgbClr val="BBE0E3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Relationship Id="rId9" Type="http://schemas.openxmlformats.org/officeDocument/2006/relationships/image" Target="../media/image8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09.wmf"/><Relationship Id="rId7" Type="http://schemas.openxmlformats.org/officeDocument/2006/relationships/image" Target="../media/image112.wmf"/><Relationship Id="rId2" Type="http://schemas.openxmlformats.org/officeDocument/2006/relationships/image" Target="../media/image100.wmf"/><Relationship Id="rId1" Type="http://schemas.openxmlformats.org/officeDocument/2006/relationships/image" Target="../media/image97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5022F-9DA2-4E3E-8F55-EFBFDFC69E38}" type="datetimeFigureOut">
              <a:rPr lang="cs-CZ" smtClean="0"/>
              <a:t>20.5.2019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BAFCE-19B1-4A25-B53B-AA06718197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35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DCADB-F549-46A1-80CE-707A91AFDF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98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AF5CA-B46C-4D68-8104-211AD3D742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09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40E2C-4596-4721-AA78-F1C1ABC07E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899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8CB13-3AF0-44BB-ABFE-FC20B6B59E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85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7631-1889-40A1-8ADE-B697D0BF95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87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8CF9B-8234-4FD6-A0FF-31B17E4FFA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6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29918-35DB-49BA-8FDF-A3DCC55890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5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6F9C-A027-49CA-951C-7C8CFC6DA9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30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AC388-1E70-41F7-B427-D680E0713C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62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1490E-4EB6-46AD-9A54-5E440EE759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24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56713-9E4B-49E3-B92E-5DF0C8935C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16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A3DE5-D9B1-44A8-B513-1243FF4E62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80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A870BE8F-EB2E-44B4-88DD-5B234AAAE5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8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5.bin"/><Relationship Id="rId3" Type="http://schemas.openxmlformats.org/officeDocument/2006/relationships/image" Target="../media/image38.png"/><Relationship Id="rId7" Type="http://schemas.openxmlformats.org/officeDocument/2006/relationships/image" Target="../media/image40.wmf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oleObject" Target="../embeddings/oleObject36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1.wmf"/><Relationship Id="rId14" Type="http://schemas.openxmlformats.org/officeDocument/2006/relationships/image" Target="../media/image4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49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wmf"/><Relationship Id="rId11" Type="http://schemas.openxmlformats.org/officeDocument/2006/relationships/image" Target="../media/image48.wmf"/><Relationship Id="rId5" Type="http://schemas.openxmlformats.org/officeDocument/2006/relationships/oleObject" Target="../embeddings/oleObject38.bin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45.wmf"/><Relationship Id="rId9" Type="http://schemas.openxmlformats.org/officeDocument/2006/relationships/image" Target="../media/image51.png"/><Relationship Id="rId14" Type="http://schemas.openxmlformats.org/officeDocument/2006/relationships/oleObject" Target="../embeddings/oleObject4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56.wmf"/><Relationship Id="rId3" Type="http://schemas.openxmlformats.org/officeDocument/2006/relationships/image" Target="../media/image57.png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64.wmf"/><Relationship Id="rId3" Type="http://schemas.openxmlformats.org/officeDocument/2006/relationships/image" Target="../media/image51.png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5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image" Target="../media/image73.png"/><Relationship Id="rId3" Type="http://schemas.openxmlformats.org/officeDocument/2006/relationships/image" Target="../media/image71.png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image" Target="../media/image70.wmf"/><Relationship Id="rId10" Type="http://schemas.openxmlformats.org/officeDocument/2006/relationships/image" Target="../media/image68.wmf"/><Relationship Id="rId4" Type="http://schemas.openxmlformats.org/officeDocument/2006/relationships/image" Target="../media/image71.jpeg"/><Relationship Id="rId9" Type="http://schemas.openxmlformats.org/officeDocument/2006/relationships/oleObject" Target="../embeddings/oleObject58.bin"/><Relationship Id="rId14" Type="http://schemas.openxmlformats.org/officeDocument/2006/relationships/oleObject" Target="../embeddings/oleObject6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6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84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3.wmf"/><Relationship Id="rId20" Type="http://schemas.openxmlformats.org/officeDocument/2006/relationships/image" Target="../media/image85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80.wmf"/><Relationship Id="rId19" Type="http://schemas.openxmlformats.org/officeDocument/2006/relationships/oleObject" Target="../embeddings/oleObject74.bin"/><Relationship Id="rId4" Type="http://schemas.openxmlformats.org/officeDocument/2006/relationships/image" Target="../media/image77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8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80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9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image" Target="../media/image97.png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9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91.bin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10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97.bin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106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10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103.bin"/><Relationship Id="rId18" Type="http://schemas.openxmlformats.org/officeDocument/2006/relationships/image" Target="../media/image113.w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10.wmf"/><Relationship Id="rId17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2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102.bin"/><Relationship Id="rId5" Type="http://schemas.openxmlformats.org/officeDocument/2006/relationships/oleObject" Target="../embeddings/oleObject99.bin"/><Relationship Id="rId15" Type="http://schemas.openxmlformats.org/officeDocument/2006/relationships/oleObject" Target="../embeddings/oleObject104.bin"/><Relationship Id="rId10" Type="http://schemas.openxmlformats.org/officeDocument/2006/relationships/image" Target="../media/image107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01.bin"/><Relationship Id="rId14" Type="http://schemas.openxmlformats.org/officeDocument/2006/relationships/image" Target="../media/image11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11.jpg"/><Relationship Id="rId7" Type="http://schemas.openxmlformats.org/officeDocument/2006/relationships/image" Target="../media/image13.wmf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wmf"/><Relationship Id="rId1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12.bin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0.wmf"/><Relationship Id="rId5" Type="http://schemas.openxmlformats.org/officeDocument/2006/relationships/image" Target="../media/image21.jpg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7.wmf"/><Relationship Id="rId9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6.bin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5.png"/><Relationship Id="rId4" Type="http://schemas.openxmlformats.org/officeDocument/2006/relationships/image" Target="../media/image22.wmf"/><Relationship Id="rId9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74875"/>
            <a:ext cx="7772400" cy="1614488"/>
          </a:xfrm>
        </p:spPr>
        <p:txBody>
          <a:bodyPr/>
          <a:lstStyle/>
          <a:p>
            <a:pPr eaLnBrk="1" hangingPunct="1"/>
            <a:r>
              <a:rPr lang="cs-CZ" altLang="cs-CZ" sz="3200" b="1" dirty="0" smtClean="0">
                <a:solidFill>
                  <a:srgbClr val="0000FF"/>
                </a:solidFill>
              </a:rPr>
              <a:t>Electric </a:t>
            </a:r>
            <a:r>
              <a:rPr lang="cs-CZ" altLang="cs-CZ" sz="3200" b="1" smtClean="0">
                <a:solidFill>
                  <a:srgbClr val="0000FF"/>
                </a:solidFill>
              </a:rPr>
              <a:t>current</a:t>
            </a:r>
            <a:endParaRPr lang="en-US" altLang="cs-CZ" sz="3200" b="1" noProof="0" dirty="0" smtClean="0">
              <a:solidFill>
                <a:srgbClr val="0000FF"/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843213" y="4256088"/>
            <a:ext cx="352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Ing. </a:t>
            </a:r>
            <a:r>
              <a:rPr lang="en-US" altLang="cs-CZ" sz="2000"/>
              <a:t>Jaroslav J</a:t>
            </a:r>
            <a:r>
              <a:rPr lang="cs-CZ" altLang="cs-CZ" sz="2000"/>
              <a:t>í</a:t>
            </a:r>
            <a:r>
              <a:rPr lang="en-US" altLang="cs-CZ" sz="2000"/>
              <a:t>ra</a:t>
            </a:r>
            <a:r>
              <a:rPr lang="cs-CZ" altLang="cs-CZ" sz="2000"/>
              <a:t>, CSc.</a:t>
            </a:r>
            <a:endParaRPr lang="en-US" altLang="cs-CZ" sz="2000"/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684213" y="620713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dirty="0" err="1">
                <a:solidFill>
                  <a:srgbClr val="FF0000"/>
                </a:solidFill>
              </a:rPr>
              <a:t>Physics</a:t>
            </a:r>
            <a:r>
              <a:rPr lang="cs-CZ" altLang="cs-CZ" sz="4000" dirty="0">
                <a:solidFill>
                  <a:srgbClr val="FF0000"/>
                </a:solidFill>
              </a:rPr>
              <a:t> </a:t>
            </a:r>
            <a:r>
              <a:rPr lang="cs-CZ" altLang="cs-CZ" sz="4000" dirty="0" smtClean="0">
                <a:solidFill>
                  <a:srgbClr val="FF0000"/>
                </a:solidFill>
              </a:rPr>
              <a:t>1</a:t>
            </a:r>
            <a:endParaRPr lang="cs-CZ" altLang="cs-CZ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-59432"/>
            <a:ext cx="77724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200" b="1" kern="0" dirty="0" smtClean="0">
                <a:solidFill>
                  <a:srgbClr val="FF0000"/>
                </a:solidFill>
              </a:rPr>
              <a:t>P</a:t>
            </a:r>
            <a:r>
              <a:rPr lang="cs-CZ" altLang="cs-CZ" sz="2200" b="1" kern="0" dirty="0" err="1" smtClean="0">
                <a:solidFill>
                  <a:srgbClr val="FF0000"/>
                </a:solidFill>
              </a:rPr>
              <a:t>roperties</a:t>
            </a:r>
            <a:r>
              <a:rPr lang="cs-CZ" altLang="cs-CZ" sz="2200" b="1" kern="0" dirty="0" smtClean="0">
                <a:solidFill>
                  <a:srgbClr val="FF0000"/>
                </a:solidFill>
              </a:rPr>
              <a:t> </a:t>
            </a:r>
            <a:r>
              <a:rPr lang="cs-CZ" altLang="cs-CZ" sz="2200" b="1" kern="0" dirty="0" err="1" smtClean="0">
                <a:solidFill>
                  <a:srgbClr val="FF0000"/>
                </a:solidFill>
              </a:rPr>
              <a:t>of</a:t>
            </a:r>
            <a:r>
              <a:rPr lang="cs-CZ" altLang="cs-CZ" sz="2200" b="1" kern="0" dirty="0" smtClean="0">
                <a:solidFill>
                  <a:srgbClr val="FF0000"/>
                </a:solidFill>
              </a:rPr>
              <a:t> </a:t>
            </a:r>
            <a:r>
              <a:rPr lang="cs-CZ" altLang="cs-CZ" sz="2200" b="1" kern="0" dirty="0" err="1" smtClean="0">
                <a:solidFill>
                  <a:srgbClr val="FF0000"/>
                </a:solidFill>
              </a:rPr>
              <a:t>Conducting</a:t>
            </a:r>
            <a:r>
              <a:rPr lang="cs-CZ" altLang="cs-CZ" sz="2200" b="1" kern="0" dirty="0" smtClean="0">
                <a:solidFill>
                  <a:srgbClr val="FF0000"/>
                </a:solidFill>
              </a:rPr>
              <a:t> </a:t>
            </a:r>
            <a:r>
              <a:rPr lang="cs-CZ" altLang="cs-CZ" sz="2200" b="1" kern="0" dirty="0" err="1" smtClean="0">
                <a:solidFill>
                  <a:srgbClr val="FF0000"/>
                </a:solidFill>
              </a:rPr>
              <a:t>Materials</a:t>
            </a:r>
            <a:endParaRPr lang="en-US" altLang="cs-CZ" sz="2200" kern="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574537"/>
              </p:ext>
            </p:extLst>
          </p:nvPr>
        </p:nvGraphicFramePr>
        <p:xfrm>
          <a:off x="971600" y="1196752"/>
          <a:ext cx="734481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472755"/>
                <a:gridCol w="2423789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Material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Resistivity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ρ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μΩ·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cm]</a:t>
                      </a:r>
                      <a:endParaRPr lang="cs-CZ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Temp.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coef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[mK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cs-CZ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Silver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Copper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Gold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Aluminum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Zinc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Brass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2-7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Iron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Platinum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Carbon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33-185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 to +1.2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Constantan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baseline="0" dirty="0" err="1" smtClean="0"/>
                        <a:t>Cu+Ni+Mn</a:t>
                      </a:r>
                      <a:r>
                        <a:rPr lang="en-US" sz="1400" baseline="0" dirty="0" smtClean="0"/>
                        <a:t>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-0,03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9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536104"/>
          </a:xfrm>
        </p:spPr>
        <p:txBody>
          <a:bodyPr/>
          <a:lstStyle/>
          <a:p>
            <a:pPr eaLnBrk="1" hangingPunct="1"/>
            <a:r>
              <a:rPr lang="cs-CZ" altLang="cs-CZ" sz="2400" b="1" dirty="0" err="1" smtClean="0">
                <a:solidFill>
                  <a:srgbClr val="FF0000"/>
                </a:solidFill>
              </a:rPr>
              <a:t>Electromotive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FF0000"/>
                </a:solidFill>
              </a:rPr>
              <a:t>Force</a:t>
            </a:r>
            <a:endParaRPr lang="en-US" altLang="cs-CZ" sz="2400" noProof="0" dirty="0" smtClean="0">
              <a:solidFill>
                <a:srgbClr val="FF0000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67544" y="654875"/>
            <a:ext cx="561662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Let us suppose that we have an electric circuit containing a seat of </a:t>
            </a:r>
            <a:r>
              <a:rPr lang="en-US" altLang="cs-CZ" sz="2000" dirty="0" err="1" smtClean="0"/>
              <a:t>emf</a:t>
            </a:r>
            <a:r>
              <a:rPr lang="en-US" altLang="cs-CZ" sz="2000" dirty="0" smtClean="0"/>
              <a:t> </a:t>
            </a:r>
            <a:r>
              <a:rPr lang="el-GR" altLang="cs-CZ" sz="2000" i="1" dirty="0" smtClean="0">
                <a:solidFill>
                  <a:srgbClr val="0000FF"/>
                </a:solidFill>
              </a:rPr>
              <a:t>ε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 </a:t>
            </a:r>
            <a:r>
              <a:rPr lang="en-US" altLang="cs-CZ" sz="2000" dirty="0" smtClean="0"/>
              <a:t>(e.g. a wire moving in magnetic field).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flow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charges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can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be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described</a:t>
            </a:r>
            <a:r>
              <a:rPr lang="cs-CZ" altLang="cs-CZ" sz="2000" dirty="0" smtClean="0"/>
              <a:t> by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Ohm</a:t>
            </a:r>
            <a:r>
              <a:rPr lang="en-US" altLang="cs-CZ" sz="2000" dirty="0" smtClean="0"/>
              <a:t>’s law </a:t>
            </a:r>
            <a:endParaRPr lang="cs-CZ" altLang="cs-CZ" sz="20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08720"/>
            <a:ext cx="2225045" cy="2039116"/>
          </a:xfrm>
          <a:prstGeom prst="rect">
            <a:avLst/>
          </a:prstGeom>
        </p:spPr>
      </p:pic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970069"/>
              </p:ext>
            </p:extLst>
          </p:nvPr>
        </p:nvGraphicFramePr>
        <p:xfrm>
          <a:off x="1835696" y="1999183"/>
          <a:ext cx="25336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1" name="Equation" r:id="rId4" imgW="1295280" imgH="253800" progId="Equation.DSMT4">
                  <p:embed/>
                </p:oleObj>
              </mc:Choice>
              <mc:Fallback>
                <p:oleObj name="Equation" r:id="rId4" imgW="1295280" imgH="253800" progId="Equation.DSMT4">
                  <p:embed/>
                  <p:pic>
                    <p:nvPicPr>
                      <p:cNvPr id="0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999183"/>
                        <a:ext cx="253365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7544" y="2609617"/>
            <a:ext cx="56166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where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E</a:t>
            </a:r>
            <a:r>
              <a:rPr lang="en-US" altLang="cs-CZ" sz="2000" i="1" baseline="-25000" dirty="0" smtClean="0">
                <a:solidFill>
                  <a:srgbClr val="0000FF"/>
                </a:solidFill>
              </a:rPr>
              <a:t>S</a:t>
            </a:r>
            <a:r>
              <a:rPr lang="en-US" altLang="cs-CZ" sz="2000" dirty="0" smtClean="0"/>
              <a:t> is an electric field causing the flow of charges outside the seat in the part </a:t>
            </a:r>
            <a:r>
              <a:rPr lang="en-US" altLang="cs-CZ" sz="2000" dirty="0" smtClean="0">
                <a:solidFill>
                  <a:srgbClr val="0000FF"/>
                </a:solidFill>
              </a:rPr>
              <a:t>m</a:t>
            </a:r>
            <a:r>
              <a:rPr lang="en-US" altLang="cs-CZ" sz="2000" dirty="0"/>
              <a:t> </a:t>
            </a:r>
            <a:r>
              <a:rPr lang="en-US" altLang="cs-CZ" sz="2000" dirty="0" smtClean="0"/>
              <a:t>and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E</a:t>
            </a:r>
            <a:r>
              <a:rPr lang="en-US" altLang="cs-CZ" sz="2000" i="1" baseline="-25000" dirty="0" smtClean="0">
                <a:solidFill>
                  <a:srgbClr val="0000FF"/>
                </a:solidFill>
              </a:rPr>
              <a:t>I</a:t>
            </a:r>
            <a:r>
              <a:rPr lang="en-US" altLang="cs-CZ" sz="2000" dirty="0" smtClean="0"/>
              <a:t> is electric field inside the seat – part </a:t>
            </a:r>
            <a:r>
              <a:rPr lang="en-US" altLang="cs-CZ" sz="2000" dirty="0" smtClean="0">
                <a:solidFill>
                  <a:srgbClr val="0000FF"/>
                </a:solidFill>
              </a:rPr>
              <a:t>n</a:t>
            </a:r>
            <a:r>
              <a:rPr lang="en-US" altLang="cs-CZ" sz="2000" dirty="0" smtClean="0"/>
              <a:t>. </a:t>
            </a:r>
            <a:endParaRPr lang="cs-CZ" altLang="cs-CZ" sz="2000" dirty="0" smtClean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7544" y="3781489"/>
            <a:ext cx="30963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After small arrangements we obtain</a:t>
            </a:r>
            <a:endParaRPr lang="cs-CZ" altLang="cs-CZ" sz="2000" dirty="0" smtClean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640429"/>
              </p:ext>
            </p:extLst>
          </p:nvPr>
        </p:nvGraphicFramePr>
        <p:xfrm>
          <a:off x="3563888" y="3668316"/>
          <a:ext cx="4494213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2" name="Equation" r:id="rId6" imgW="2298600" imgH="469800" progId="Equation.DSMT4">
                  <p:embed/>
                </p:oleObj>
              </mc:Choice>
              <mc:Fallback>
                <p:oleObj name="Equation" r:id="rId6" imgW="22986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668316"/>
                        <a:ext cx="4494213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67543" y="4725144"/>
            <a:ext cx="805769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If we now realize that the motion of charges in the part </a:t>
            </a:r>
            <a:r>
              <a:rPr lang="en-US" altLang="cs-CZ" sz="2000" dirty="0" smtClean="0">
                <a:solidFill>
                  <a:srgbClr val="0000FF"/>
                </a:solidFill>
              </a:rPr>
              <a:t>n</a:t>
            </a:r>
            <a:r>
              <a:rPr lang="en-US" altLang="cs-CZ" sz="2000" dirty="0" smtClean="0"/>
              <a:t> is influenced both by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E</a:t>
            </a:r>
            <a:r>
              <a:rPr lang="en-US" altLang="cs-CZ" sz="2000" i="1" baseline="-25000" dirty="0" smtClean="0">
                <a:solidFill>
                  <a:srgbClr val="0000FF"/>
                </a:solidFill>
              </a:rPr>
              <a:t>S</a:t>
            </a:r>
            <a:r>
              <a:rPr lang="en-US" altLang="cs-CZ" sz="2000" i="1" dirty="0">
                <a:solidFill>
                  <a:srgbClr val="0000FF"/>
                </a:solidFill>
              </a:rPr>
              <a:t> </a:t>
            </a:r>
            <a:r>
              <a:rPr lang="en-US" altLang="cs-CZ" sz="2000" dirty="0" smtClean="0"/>
              <a:t>and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E</a:t>
            </a:r>
            <a:r>
              <a:rPr lang="en-US" altLang="cs-CZ" sz="2000" i="1" baseline="-25000" dirty="0" smtClean="0">
                <a:solidFill>
                  <a:srgbClr val="0000FF"/>
                </a:solidFill>
              </a:rPr>
              <a:t>I</a:t>
            </a:r>
            <a:r>
              <a:rPr lang="en-US" altLang="cs-CZ" sz="2000" dirty="0" smtClean="0"/>
              <a:t>, while in the part </a:t>
            </a:r>
            <a:r>
              <a:rPr lang="en-US" altLang="cs-CZ" sz="2000" dirty="0" smtClean="0">
                <a:solidFill>
                  <a:srgbClr val="0000FF"/>
                </a:solidFill>
              </a:rPr>
              <a:t>m</a:t>
            </a:r>
            <a:r>
              <a:rPr lang="en-US" altLang="cs-CZ" sz="2000" dirty="0" smtClean="0"/>
              <a:t> the value of </a:t>
            </a:r>
            <a:r>
              <a:rPr lang="en-US" altLang="cs-CZ" sz="2000" i="1" dirty="0">
                <a:solidFill>
                  <a:srgbClr val="0000FF"/>
                </a:solidFill>
              </a:rPr>
              <a:t>E</a:t>
            </a:r>
            <a:r>
              <a:rPr lang="en-US" altLang="cs-CZ" sz="2000" i="1" baseline="-25000" dirty="0">
                <a:solidFill>
                  <a:srgbClr val="0000FF"/>
                </a:solidFill>
              </a:rPr>
              <a:t>I </a:t>
            </a:r>
            <a:r>
              <a:rPr lang="en-US" altLang="cs-CZ" sz="2000" dirty="0" smtClean="0">
                <a:solidFill>
                  <a:srgbClr val="0000FF"/>
                </a:solidFill>
              </a:rPr>
              <a:t>=0</a:t>
            </a:r>
            <a:r>
              <a:rPr lang="en-US" altLang="cs-CZ" sz="2000" dirty="0" smtClean="0"/>
              <a:t>, we can rewrite the right side  </a:t>
            </a:r>
            <a:endParaRPr lang="cs-CZ" altLang="cs-CZ" sz="2000" dirty="0" smtClean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253925"/>
              </p:ext>
            </p:extLst>
          </p:nvPr>
        </p:nvGraphicFramePr>
        <p:xfrm>
          <a:off x="933450" y="5876925"/>
          <a:ext cx="71278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3" name="Equation" r:id="rId8" imgW="3644640" imgH="380880" progId="Equation.DSMT4">
                  <p:embed/>
                </p:oleObj>
              </mc:Choice>
              <mc:Fallback>
                <p:oleObj name="Equation" r:id="rId8" imgW="36446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5876925"/>
                        <a:ext cx="712787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8172400" y="386104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[1]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163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536104"/>
          </a:xfrm>
        </p:spPr>
        <p:txBody>
          <a:bodyPr/>
          <a:lstStyle/>
          <a:p>
            <a:pPr eaLnBrk="1" hangingPunct="1"/>
            <a:r>
              <a:rPr lang="cs-CZ" altLang="cs-CZ" sz="2400" b="1" dirty="0" err="1" smtClean="0">
                <a:solidFill>
                  <a:srgbClr val="FF0000"/>
                </a:solidFill>
              </a:rPr>
              <a:t>Electromotive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FF0000"/>
                </a:solidFill>
              </a:rPr>
              <a:t>Force</a:t>
            </a:r>
            <a:endParaRPr lang="en-US" altLang="cs-CZ" sz="2400" noProof="0" dirty="0" smtClean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0688"/>
            <a:ext cx="2225045" cy="2039116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67544" y="654875"/>
            <a:ext cx="25202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Since we know that</a:t>
            </a:r>
            <a:endParaRPr lang="cs-CZ" altLang="cs-CZ" sz="2000" dirty="0" smtClean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628030"/>
              </p:ext>
            </p:extLst>
          </p:nvPr>
        </p:nvGraphicFramePr>
        <p:xfrm>
          <a:off x="3275856" y="620688"/>
          <a:ext cx="15144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94" name="Equation" r:id="rId4" imgW="774360" imgH="380880" progId="Equation.DSMT4">
                  <p:embed/>
                </p:oleObj>
              </mc:Choice>
              <mc:Fallback>
                <p:oleObj name="Equation" r:id="rId4" imgW="774360" imgH="380880" progId="Equation.DSMT4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620688"/>
                        <a:ext cx="151447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7544" y="1484784"/>
            <a:ext cx="25202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we can simplify the equation [1] to </a:t>
            </a:r>
            <a:endParaRPr lang="cs-CZ" altLang="cs-CZ" sz="2000" dirty="0" smtClean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144031"/>
              </p:ext>
            </p:extLst>
          </p:nvPr>
        </p:nvGraphicFramePr>
        <p:xfrm>
          <a:off x="3271887" y="1382713"/>
          <a:ext cx="230822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95" name="Equation" r:id="rId6" imgW="1180800" imgH="469800" progId="Equation.DSMT4">
                  <p:embed/>
                </p:oleObj>
              </mc:Choice>
              <mc:Fallback>
                <p:oleObj name="Equation" r:id="rId6" imgW="1180800" imgH="469800" progId="Equation.DSMT4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887" y="1382713"/>
                        <a:ext cx="2308225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533011"/>
              </p:ext>
            </p:extLst>
          </p:nvPr>
        </p:nvGraphicFramePr>
        <p:xfrm>
          <a:off x="2463875" y="2467992"/>
          <a:ext cx="131603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96" name="Equation" r:id="rId8" imgW="672840" imgH="457200" progId="Equation.DSMT4">
                  <p:embed/>
                </p:oleObj>
              </mc:Choice>
              <mc:Fallback>
                <p:oleObj name="Equation" r:id="rId8" imgW="672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75" y="2467992"/>
                        <a:ext cx="1316037" cy="889000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7544" y="2596842"/>
            <a:ext cx="25202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where the term </a:t>
            </a:r>
            <a:endParaRPr lang="cs-CZ" altLang="cs-CZ" sz="2000" dirty="0" smtClean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995936" y="2596842"/>
            <a:ext cx="25922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is the  </a:t>
            </a:r>
            <a:r>
              <a:rPr lang="en-US" altLang="cs-CZ" sz="2000" b="1" dirty="0" smtClean="0">
                <a:solidFill>
                  <a:srgbClr val="0000FF"/>
                </a:solidFill>
              </a:rPr>
              <a:t>electromotive force</a:t>
            </a:r>
            <a:endParaRPr lang="cs-CZ" altLang="cs-CZ" sz="2000" b="1" dirty="0" smtClean="0">
              <a:solidFill>
                <a:srgbClr val="0000FF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67544" y="3645024"/>
            <a:ext cx="45365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Now we can separate also the left part of the equation [1]</a:t>
            </a:r>
            <a:endParaRPr lang="cs-CZ" altLang="cs-CZ" sz="2000" dirty="0" smtClean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158048"/>
              </p:ext>
            </p:extLst>
          </p:nvPr>
        </p:nvGraphicFramePr>
        <p:xfrm>
          <a:off x="5228852" y="3452813"/>
          <a:ext cx="3303588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97" name="Equation" r:id="rId10" imgW="1688760" imgH="469800" progId="Equation.DSMT4">
                  <p:embed/>
                </p:oleObj>
              </mc:Choice>
              <mc:Fallback>
                <p:oleObj name="Equation" r:id="rId10" imgW="16887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8852" y="3452813"/>
                        <a:ext cx="3303588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4437112"/>
                <a:ext cx="4032448" cy="7534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Realizing that </a:t>
                </a:r>
                <a:r>
                  <a:rPr lang="en-US" altLang="cs-CZ" sz="2000" dirty="0"/>
                  <a:t>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i="1">
                            <a:latin typeface="Cambria Math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altLang="cs-CZ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cs-CZ" sz="2000">
                        <a:latin typeface="Cambria Math"/>
                      </a:rPr>
                      <m:t>d</m:t>
                    </m:r>
                    <m:acc>
                      <m:accPr>
                        <m:chr m:val="⃗"/>
                        <m:ctrlPr>
                          <a:rPr lang="en-US" altLang="cs-CZ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i="1">
                            <a:latin typeface="Cambria Math"/>
                          </a:rPr>
                          <m:t>𝑙</m:t>
                        </m:r>
                      </m:e>
                    </m:acc>
                  </m:oMath>
                </a14:m>
                <a:r>
                  <a:rPr lang="en-US" altLang="cs-CZ" sz="2000" dirty="0" smtClean="0"/>
                  <a:t> </a:t>
                </a:r>
                <a:r>
                  <a:rPr lang="en-US" altLang="cs-CZ" sz="2000" dirty="0"/>
                  <a:t>are </a:t>
                </a:r>
                <a:r>
                  <a:rPr lang="en-US" altLang="cs-CZ" sz="2000" dirty="0" err="1"/>
                  <a:t>colinear</a:t>
                </a:r>
                <a:r>
                  <a:rPr lang="en-US" altLang="cs-CZ" sz="2000" dirty="0"/>
                  <a:t> </a:t>
                </a:r>
                <a:r>
                  <a:rPr lang="en-US" altLang="cs-CZ" sz="2000" dirty="0" smtClean="0"/>
                  <a:t>and </a:t>
                </a:r>
                <a:endParaRPr lang="cs-CZ" altLang="cs-CZ" sz="2000" dirty="0"/>
              </a:p>
            </p:txBody>
          </p:sp>
        </mc:Choice>
        <mc:Fallback xmlns="">
          <p:sp>
            <p:nvSpPr>
              <p:cNvPr id="1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437112"/>
                <a:ext cx="4032448" cy="753411"/>
              </a:xfrm>
              <a:prstGeom prst="rect">
                <a:avLst/>
              </a:prstGeom>
              <a:blipFill rotWithShape="1">
                <a:blip r:embed="rId12"/>
                <a:stretch>
                  <a:fillRect l="-1664" t="-9756" r="-1513" b="-146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889266"/>
              </p:ext>
            </p:extLst>
          </p:nvPr>
        </p:nvGraphicFramePr>
        <p:xfrm>
          <a:off x="5228481" y="4437112"/>
          <a:ext cx="26558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98" name="Equation" r:id="rId13" imgW="1358640" imgH="419040" progId="Equation.DSMT4">
                  <p:embed/>
                </p:oleObj>
              </mc:Choice>
              <mc:Fallback>
                <p:oleObj name="Equation" r:id="rId13" imgW="1358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8481" y="4437112"/>
                        <a:ext cx="265588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724063"/>
              </p:ext>
            </p:extLst>
          </p:nvPr>
        </p:nvGraphicFramePr>
        <p:xfrm>
          <a:off x="1651000" y="5611813"/>
          <a:ext cx="487045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99" name="Equation" r:id="rId15" imgW="2489040" imgH="469800" progId="Equation.DSMT4">
                  <p:embed/>
                </p:oleObj>
              </mc:Choice>
              <mc:Fallback>
                <p:oleObj name="Equation" r:id="rId15" imgW="24890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5611813"/>
                        <a:ext cx="4870450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67544" y="5195869"/>
            <a:ext cx="40324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we can write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8527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198360"/>
              </p:ext>
            </p:extLst>
          </p:nvPr>
        </p:nvGraphicFramePr>
        <p:xfrm>
          <a:off x="4427984" y="548680"/>
          <a:ext cx="258445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5" name="Equation" r:id="rId3" imgW="1320480" imgH="469800" progId="Equation.DSMT4">
                  <p:embed/>
                </p:oleObj>
              </mc:Choice>
              <mc:Fallback>
                <p:oleObj name="Equation" r:id="rId3" imgW="1320480" imgH="469800" progId="Equation.DSMT4">
                  <p:embed/>
                  <p:pic>
                    <p:nvPicPr>
                      <p:cNvPr id="0" name="Objek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548680"/>
                        <a:ext cx="2584450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536104"/>
          </a:xfrm>
        </p:spPr>
        <p:txBody>
          <a:bodyPr/>
          <a:lstStyle/>
          <a:p>
            <a:pPr eaLnBrk="1" hangingPunct="1"/>
            <a:r>
              <a:rPr lang="cs-CZ" altLang="cs-CZ" sz="2400" b="1" dirty="0" err="1" smtClean="0">
                <a:solidFill>
                  <a:srgbClr val="FF0000"/>
                </a:solidFill>
              </a:rPr>
              <a:t>Electromotive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FF0000"/>
                </a:solidFill>
              </a:rPr>
              <a:t>Force</a:t>
            </a:r>
            <a:endParaRPr lang="en-US" altLang="cs-CZ" sz="2400" noProof="0" dirty="0" smtClean="0">
              <a:solidFill>
                <a:srgbClr val="FF0000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67544" y="654875"/>
            <a:ext cx="33123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Similarly we could deduce</a:t>
            </a:r>
            <a:endParaRPr lang="cs-CZ" altLang="cs-CZ" sz="2000" dirty="0" smtClean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7544" y="2408436"/>
            <a:ext cx="49685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The equation [1] can be then rewritten to </a:t>
            </a:r>
            <a:endParaRPr lang="cs-CZ" altLang="cs-CZ" sz="2000" dirty="0" smtClean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32659"/>
              </p:ext>
            </p:extLst>
          </p:nvPr>
        </p:nvGraphicFramePr>
        <p:xfrm>
          <a:off x="6079256" y="2408436"/>
          <a:ext cx="15890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6" name="Equation" r:id="rId5" imgW="812520" imgH="228600" progId="Equation.DSMT4">
                  <p:embed/>
                </p:oleObj>
              </mc:Choice>
              <mc:Fallback>
                <p:oleObj name="Equation" r:id="rId5" imgW="812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256" y="2408436"/>
                        <a:ext cx="1589088" cy="444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7544" y="1628800"/>
            <a:ext cx="33123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so</a:t>
            </a:r>
            <a:endParaRPr lang="cs-CZ" altLang="cs-CZ" sz="2000" dirty="0" smtClean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627029"/>
              </p:ext>
            </p:extLst>
          </p:nvPr>
        </p:nvGraphicFramePr>
        <p:xfrm>
          <a:off x="1043608" y="1373188"/>
          <a:ext cx="322897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7" name="Equation" r:id="rId7" imgW="1650960" imgH="469800" progId="Equation.DSMT4">
                  <p:embed/>
                </p:oleObj>
              </mc:Choice>
              <mc:Fallback>
                <p:oleObj name="Equation" r:id="rId7" imgW="1650960" imgH="469800" progId="Equation.DSMT4">
                  <p:embed/>
                  <p:pic>
                    <p:nvPicPr>
                      <p:cNvPr id="0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373188"/>
                        <a:ext cx="3228975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56992"/>
            <a:ext cx="2984904" cy="1785729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580112" y="3878533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ε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113766" y="341970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139414" y="45091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cs-CZ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67544" y="3068960"/>
            <a:ext cx="496855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We can imagine it as a simple electric circuit with voltage source </a:t>
            </a:r>
            <a:r>
              <a:rPr lang="el-GR" altLang="cs-CZ" sz="2000" i="1" dirty="0" smtClean="0">
                <a:solidFill>
                  <a:srgbClr val="0000FF"/>
                </a:solidFill>
              </a:rPr>
              <a:t>ε</a:t>
            </a:r>
            <a:r>
              <a:rPr lang="en-US" altLang="cs-CZ" sz="2000" dirty="0" smtClean="0"/>
              <a:t>, </a:t>
            </a:r>
            <a:r>
              <a:rPr lang="en-US" altLang="cs-CZ" sz="2000" dirty="0" smtClean="0">
                <a:solidFill>
                  <a:srgbClr val="0000FF"/>
                </a:solidFill>
              </a:rPr>
              <a:t>internal resistance</a:t>
            </a:r>
            <a:r>
              <a:rPr lang="en-US" altLang="cs-CZ" sz="2000" dirty="0" smtClean="0"/>
              <a:t> </a:t>
            </a:r>
            <a:r>
              <a:rPr lang="en-US" altLang="cs-CZ" sz="2000" i="1" dirty="0" err="1" smtClean="0">
                <a:solidFill>
                  <a:srgbClr val="0000FF"/>
                </a:solidFill>
              </a:rPr>
              <a:t>R</a:t>
            </a:r>
            <a:r>
              <a:rPr lang="en-US" altLang="cs-CZ" sz="2000" i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altLang="cs-CZ" sz="2000" baseline="-25000" dirty="0" smtClean="0"/>
              <a:t> </a:t>
            </a:r>
            <a:r>
              <a:rPr lang="en-US" altLang="cs-CZ" sz="2000" dirty="0" smtClean="0"/>
              <a:t>and load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R</a:t>
            </a:r>
            <a:r>
              <a:rPr lang="en-US" altLang="cs-CZ" sz="2000" dirty="0" smtClean="0"/>
              <a:t>. The </a:t>
            </a:r>
            <a:r>
              <a:rPr lang="en-US" altLang="cs-CZ" sz="2000" dirty="0" err="1" smtClean="0"/>
              <a:t>emf</a:t>
            </a:r>
            <a:r>
              <a:rPr lang="en-US" altLang="cs-CZ" sz="2000" dirty="0" smtClean="0"/>
              <a:t> seat includes both the source and </a:t>
            </a:r>
            <a:r>
              <a:rPr lang="en-US" altLang="cs-CZ" sz="2000" i="1" dirty="0" err="1" smtClean="0">
                <a:solidFill>
                  <a:srgbClr val="0000FF"/>
                </a:solidFill>
              </a:rPr>
              <a:t>R</a:t>
            </a:r>
            <a:r>
              <a:rPr lang="en-US" altLang="cs-CZ" sz="2000" i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altLang="cs-CZ" sz="2000" dirty="0" smtClean="0"/>
              <a:t>. The voltage on its terminals </a:t>
            </a:r>
            <a:r>
              <a:rPr lang="en-US" altLang="cs-CZ" sz="2000" dirty="0" smtClean="0">
                <a:solidFill>
                  <a:srgbClr val="0000FF"/>
                </a:solidFill>
              </a:rPr>
              <a:t>KL</a:t>
            </a:r>
            <a:r>
              <a:rPr lang="en-US" altLang="cs-CZ" sz="2000" dirty="0" smtClean="0"/>
              <a:t> can be written as</a:t>
            </a:r>
            <a:endParaRPr lang="cs-CZ" altLang="cs-CZ" sz="2000" dirty="0" smtClean="0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440711"/>
              </p:ext>
            </p:extLst>
          </p:nvPr>
        </p:nvGraphicFramePr>
        <p:xfrm>
          <a:off x="1758776" y="4869160"/>
          <a:ext cx="15890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8" name="Equation" r:id="rId10" imgW="812520" imgH="228600" progId="Equation.DSMT4">
                  <p:embed/>
                </p:oleObj>
              </mc:Choice>
              <mc:Fallback>
                <p:oleObj name="Equation" r:id="rId10" imgW="812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776" y="4869160"/>
                        <a:ext cx="1589088" cy="444500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11560" y="5445224"/>
            <a:ext cx="41044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u="sng" dirty="0" smtClean="0"/>
              <a:t>Example:</a:t>
            </a:r>
            <a:r>
              <a:rPr lang="en-US" altLang="cs-CZ" sz="2000" dirty="0" smtClean="0"/>
              <a:t> </a:t>
            </a:r>
            <a:r>
              <a:rPr lang="el-GR" altLang="cs-CZ" sz="2000" dirty="0" smtClean="0"/>
              <a:t>ε</a:t>
            </a:r>
            <a:r>
              <a:rPr lang="en-US" altLang="cs-CZ" sz="2000" dirty="0" smtClean="0"/>
              <a:t>=10V, </a:t>
            </a:r>
            <a:r>
              <a:rPr lang="en-US" altLang="cs-CZ" sz="2000" dirty="0" err="1" smtClean="0"/>
              <a:t>R</a:t>
            </a:r>
            <a:r>
              <a:rPr lang="en-US" altLang="cs-CZ" sz="2000" baseline="-25000" dirty="0" err="1" smtClean="0"/>
              <a:t>i</a:t>
            </a:r>
            <a:r>
              <a:rPr lang="en-US" altLang="cs-CZ" sz="2000" dirty="0" smtClean="0"/>
              <a:t>=0.5 </a:t>
            </a:r>
            <a:r>
              <a:rPr lang="el-GR" altLang="cs-CZ" sz="2000" dirty="0" smtClean="0"/>
              <a:t>Ω</a:t>
            </a:r>
            <a:r>
              <a:rPr lang="en-US" altLang="cs-CZ" sz="2000" dirty="0" smtClean="0"/>
              <a:t>, R=5</a:t>
            </a:r>
            <a:r>
              <a:rPr lang="el-GR" altLang="cs-CZ" sz="2000" dirty="0" smtClean="0"/>
              <a:t>Ω</a:t>
            </a:r>
            <a:r>
              <a:rPr lang="en-US" altLang="cs-CZ" sz="2000" dirty="0" smtClean="0"/>
              <a:t>. </a:t>
            </a:r>
            <a:endParaRPr lang="cs-CZ" altLang="cs-CZ" sz="2000" dirty="0" smtClean="0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872360"/>
              </p:ext>
            </p:extLst>
          </p:nvPr>
        </p:nvGraphicFramePr>
        <p:xfrm>
          <a:off x="5004048" y="5253508"/>
          <a:ext cx="235902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9" name="Equation" r:id="rId12" imgW="1206360" imgH="431640" progId="Equation.DSMT4">
                  <p:embed/>
                </p:oleObj>
              </mc:Choice>
              <mc:Fallback>
                <p:oleObj name="Equation" r:id="rId12" imgW="1206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5253508"/>
                        <a:ext cx="2359025" cy="839788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936010"/>
              </p:ext>
            </p:extLst>
          </p:nvPr>
        </p:nvGraphicFramePr>
        <p:xfrm>
          <a:off x="755576" y="6021388"/>
          <a:ext cx="25082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0" name="Equation" r:id="rId14" imgW="1282680" imgH="228600" progId="Equation.DSMT4">
                  <p:embed/>
                </p:oleObj>
              </mc:Choice>
              <mc:Fallback>
                <p:oleObj name="Equation" r:id="rId14" imgW="1282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6021388"/>
                        <a:ext cx="2508250" cy="444500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536104"/>
          </a:xfrm>
        </p:spPr>
        <p:txBody>
          <a:bodyPr/>
          <a:lstStyle/>
          <a:p>
            <a:pPr eaLnBrk="1" hangingPunct="1"/>
            <a:r>
              <a:rPr lang="cs-CZ" altLang="cs-CZ" sz="2400" b="1" noProof="0" dirty="0" smtClean="0">
                <a:solidFill>
                  <a:srgbClr val="FF0000"/>
                </a:solidFill>
              </a:rPr>
              <a:t>Second </a:t>
            </a:r>
            <a:r>
              <a:rPr lang="cs-CZ" altLang="cs-CZ" sz="2400" b="1" noProof="0" dirty="0" err="1" smtClean="0">
                <a:solidFill>
                  <a:srgbClr val="FF0000"/>
                </a:solidFill>
              </a:rPr>
              <a:t>Kirchhoff</a:t>
            </a:r>
            <a:r>
              <a:rPr lang="en-US" altLang="cs-CZ" sz="2400" b="1" noProof="0" dirty="0" smtClean="0">
                <a:solidFill>
                  <a:srgbClr val="FF0000"/>
                </a:solidFill>
              </a:rPr>
              <a:t>’s Law</a:t>
            </a:r>
            <a:endParaRPr lang="en-US" altLang="cs-CZ" sz="2400" noProof="0" dirty="0" smtClean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08720"/>
            <a:ext cx="2420783" cy="2041570"/>
          </a:xfrm>
          <a:prstGeom prst="rect">
            <a:avLst/>
          </a:prstGeom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40140"/>
              </p:ext>
            </p:extLst>
          </p:nvPr>
        </p:nvGraphicFramePr>
        <p:xfrm>
          <a:off x="2411760" y="1945383"/>
          <a:ext cx="22098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42" name="Equation" r:id="rId4" imgW="1130040" imgH="279360" progId="Equation.DSMT4">
                  <p:embed/>
                </p:oleObj>
              </mc:Choice>
              <mc:Fallback>
                <p:oleObj name="Equation" r:id="rId4" imgW="1130040" imgH="279360" progId="Equation.DSMT4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945383"/>
                        <a:ext cx="22098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7544" y="1830295"/>
            <a:ext cx="16561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We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already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know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that</a:t>
            </a:r>
            <a:r>
              <a:rPr lang="cs-CZ" altLang="cs-CZ" sz="2000" dirty="0" smtClean="0"/>
              <a:t>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7544" y="2740858"/>
            <a:ext cx="52565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We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can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now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rewrite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integrals</a:t>
            </a:r>
            <a:r>
              <a:rPr lang="cs-CZ" altLang="cs-CZ" sz="2000" dirty="0" smtClean="0"/>
              <a:t> on </a:t>
            </a:r>
            <a:r>
              <a:rPr lang="cs-CZ" altLang="cs-CZ" sz="2000" dirty="0" err="1" smtClean="0"/>
              <a:t>both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sides</a:t>
            </a:r>
            <a:r>
              <a:rPr lang="cs-CZ" altLang="cs-CZ" sz="2000" dirty="0" smtClean="0"/>
              <a:t>. 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081120"/>
              </p:ext>
            </p:extLst>
          </p:nvPr>
        </p:nvGraphicFramePr>
        <p:xfrm>
          <a:off x="1115616" y="3176588"/>
          <a:ext cx="5335587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43" name="Equation" r:id="rId6" imgW="2730240" imgH="469800" progId="Equation.DSMT4">
                  <p:embed/>
                </p:oleObj>
              </mc:Choice>
              <mc:Fallback>
                <p:oleObj name="Equation" r:id="rId6" imgW="27302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176588"/>
                        <a:ext cx="5335587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7544" y="580618"/>
            <a:ext cx="53285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We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have</a:t>
            </a:r>
            <a:r>
              <a:rPr lang="cs-CZ" altLang="cs-CZ" sz="2000" dirty="0" smtClean="0"/>
              <a:t> a </a:t>
            </a:r>
            <a:r>
              <a:rPr lang="cs-CZ" altLang="cs-CZ" sz="2000" dirty="0" err="1" smtClean="0"/>
              <a:t>closed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electric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circuit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consisting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junctions</a:t>
            </a:r>
            <a:r>
              <a:rPr lang="cs-CZ" altLang="cs-CZ" sz="2000" dirty="0" smtClean="0"/>
              <a:t> A-B-C-D and </a:t>
            </a:r>
            <a:r>
              <a:rPr lang="cs-CZ" altLang="cs-CZ" sz="2000" dirty="0" err="1" smtClean="0"/>
              <a:t>branches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connecting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them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consisting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resistors</a:t>
            </a:r>
            <a:r>
              <a:rPr lang="cs-CZ" altLang="cs-CZ" sz="2000" dirty="0" smtClean="0"/>
              <a:t> and </a:t>
            </a:r>
            <a:r>
              <a:rPr lang="cs-CZ" altLang="cs-CZ" sz="2000" dirty="0" err="1" smtClean="0"/>
              <a:t>emf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forces</a:t>
            </a:r>
            <a:r>
              <a:rPr lang="cs-CZ" altLang="cs-CZ" sz="2000" dirty="0" smtClean="0"/>
              <a:t>. 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017381"/>
              </p:ext>
            </p:extLst>
          </p:nvPr>
        </p:nvGraphicFramePr>
        <p:xfrm>
          <a:off x="1117376" y="4077072"/>
          <a:ext cx="5830888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44" name="Equation" r:id="rId8" imgW="2984400" imgH="469800" progId="Equation.DSMT4">
                  <p:embed/>
                </p:oleObj>
              </mc:Choice>
              <mc:Fallback>
                <p:oleObj name="Equation" r:id="rId8" imgW="29844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376" y="4077072"/>
                        <a:ext cx="5830888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217089"/>
              </p:ext>
            </p:extLst>
          </p:nvPr>
        </p:nvGraphicFramePr>
        <p:xfrm>
          <a:off x="1122065" y="5013176"/>
          <a:ext cx="40195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45" name="Equation" r:id="rId10" imgW="2057400" imgH="279360" progId="Equation.DSMT4">
                  <p:embed/>
                </p:oleObj>
              </mc:Choice>
              <mc:Fallback>
                <p:oleObj name="Equation" r:id="rId10" imgW="2057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065" y="5013176"/>
                        <a:ext cx="40195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508967"/>
              </p:ext>
            </p:extLst>
          </p:nvPr>
        </p:nvGraphicFramePr>
        <p:xfrm>
          <a:off x="1115616" y="5661025"/>
          <a:ext cx="25558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46" name="Equation" r:id="rId12" imgW="1307880" imgH="279360" progId="Equation.DSMT4">
                  <p:embed/>
                </p:oleObj>
              </mc:Choice>
              <mc:Fallback>
                <p:oleObj name="Equation" r:id="rId12" imgW="1307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5661025"/>
                        <a:ext cx="25558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4932040" y="199957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cs-CZ" dirty="0" smtClean="0"/>
              <a:t>2</a:t>
            </a:r>
            <a:r>
              <a:rPr lang="en-US" dirty="0" smtClean="0"/>
              <a:t>]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516990" y="69269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838383"/>
                </a:solidFill>
              </a:rPr>
              <a:t>ε</a:t>
            </a:r>
            <a:endParaRPr lang="cs-CZ" dirty="0">
              <a:solidFill>
                <a:srgbClr val="838383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832000" y="2250000"/>
            <a:ext cx="287258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838383"/>
                </a:solidFill>
              </a:rPr>
              <a:t>ε</a:t>
            </a:r>
            <a:endParaRPr lang="cs-CZ" dirty="0">
              <a:solidFill>
                <a:srgbClr val="838383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632000" y="262762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838383"/>
                </a:solidFill>
              </a:rPr>
              <a:t>ε</a:t>
            </a:r>
            <a:endParaRPr lang="cs-CZ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8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536104"/>
          </a:xfrm>
        </p:spPr>
        <p:txBody>
          <a:bodyPr/>
          <a:lstStyle/>
          <a:p>
            <a:pPr eaLnBrk="1" hangingPunct="1"/>
            <a:r>
              <a:rPr lang="cs-CZ" altLang="cs-CZ" sz="2400" b="1" noProof="0" dirty="0" smtClean="0">
                <a:solidFill>
                  <a:srgbClr val="FF0000"/>
                </a:solidFill>
              </a:rPr>
              <a:t>Second </a:t>
            </a:r>
            <a:r>
              <a:rPr lang="cs-CZ" altLang="cs-CZ" sz="2400" b="1" noProof="0" dirty="0" err="1" smtClean="0">
                <a:solidFill>
                  <a:srgbClr val="FF0000"/>
                </a:solidFill>
              </a:rPr>
              <a:t>Kirchhoff</a:t>
            </a:r>
            <a:r>
              <a:rPr lang="en-US" altLang="cs-CZ" sz="2400" b="1" noProof="0" dirty="0" smtClean="0">
                <a:solidFill>
                  <a:srgbClr val="FF0000"/>
                </a:solidFill>
              </a:rPr>
              <a:t>’s Law</a:t>
            </a:r>
            <a:endParaRPr lang="en-US" altLang="cs-CZ" sz="2400" noProof="0" dirty="0" smtClean="0">
              <a:solidFill>
                <a:srgbClr val="FF0000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67544" y="580618"/>
            <a:ext cx="81369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Both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sides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the </a:t>
            </a:r>
            <a:r>
              <a:rPr lang="cs-CZ" altLang="cs-CZ" sz="2000" dirty="0" err="1" smtClean="0"/>
              <a:t>equation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[2] can be simplified into the general form</a:t>
            </a:r>
            <a:endParaRPr lang="cs-CZ" altLang="cs-CZ" sz="2000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162728"/>
              </p:ext>
            </p:extLst>
          </p:nvPr>
        </p:nvGraphicFramePr>
        <p:xfrm>
          <a:off x="1396628" y="1150640"/>
          <a:ext cx="18367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0" name="Equation" r:id="rId3" imgW="939600" imgH="431640" progId="Equation.DSMT4">
                  <p:embed/>
                </p:oleObj>
              </mc:Choice>
              <mc:Fallback>
                <p:oleObj name="Equation" r:id="rId3" imgW="939600" imgH="431640" progId="Equation.DSMT4">
                  <p:embed/>
                  <p:pic>
                    <p:nvPicPr>
                      <p:cNvPr id="0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628" y="1150640"/>
                        <a:ext cx="1836738" cy="838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815117"/>
              </p:ext>
            </p:extLst>
          </p:nvPr>
        </p:nvGraphicFramePr>
        <p:xfrm>
          <a:off x="5025479" y="1150417"/>
          <a:ext cx="22828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1" name="Equation" r:id="rId5" imgW="1168200" imgH="431640" progId="Equation.DSMT4">
                  <p:embed/>
                </p:oleObj>
              </mc:Choice>
              <mc:Fallback>
                <p:oleObj name="Equation" r:id="rId5" imgW="1168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5479" y="1150417"/>
                        <a:ext cx="2282825" cy="838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51920" y="1340768"/>
            <a:ext cx="5040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or</a:t>
            </a:r>
            <a:endParaRPr lang="cs-CZ" altLang="cs-CZ" sz="2000" dirty="0" smtClean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7544" y="2308810"/>
            <a:ext cx="81369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Where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n</a:t>
            </a:r>
            <a:r>
              <a:rPr lang="en-US" altLang="cs-CZ" sz="2000" dirty="0" smtClean="0"/>
              <a:t> is the number of branches. </a:t>
            </a:r>
            <a:endParaRPr lang="cs-CZ" altLang="cs-CZ" sz="2000" dirty="0" smtClean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7544" y="2924944"/>
            <a:ext cx="82089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b="1" dirty="0" smtClean="0">
                <a:solidFill>
                  <a:srgbClr val="0000FF"/>
                </a:solidFill>
              </a:rPr>
              <a:t>The second Kirchhoff’s law </a:t>
            </a:r>
            <a:r>
              <a:rPr lang="en-US" altLang="cs-CZ" sz="2000" dirty="0" smtClean="0"/>
              <a:t>can be formulated: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the algebraic sum of changes in potential around any closed path of the circuit is zero</a:t>
            </a:r>
            <a:r>
              <a:rPr lang="en-US" altLang="cs-CZ" sz="2000" i="1" dirty="0" smtClean="0"/>
              <a:t>.</a:t>
            </a:r>
            <a:r>
              <a:rPr lang="en-US" altLang="cs-CZ" sz="2000" dirty="0" smtClean="0"/>
              <a:t>  </a:t>
            </a: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1199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536104"/>
          </a:xfrm>
        </p:spPr>
        <p:txBody>
          <a:bodyPr/>
          <a:lstStyle/>
          <a:p>
            <a:pPr eaLnBrk="1" hangingPunct="1"/>
            <a:r>
              <a:rPr lang="cs-CZ" altLang="cs-CZ" sz="2400" b="1" noProof="0" dirty="0" err="1" smtClean="0">
                <a:solidFill>
                  <a:srgbClr val="FF0000"/>
                </a:solidFill>
              </a:rPr>
              <a:t>Energy</a:t>
            </a:r>
            <a:r>
              <a:rPr lang="cs-CZ" altLang="cs-CZ" sz="2400" b="1" noProof="0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1" noProof="0" dirty="0" err="1" smtClean="0">
                <a:solidFill>
                  <a:srgbClr val="FF0000"/>
                </a:solidFill>
              </a:rPr>
              <a:t>Transfers</a:t>
            </a:r>
            <a:r>
              <a:rPr lang="cs-CZ" altLang="cs-CZ" sz="2400" b="1" noProof="0" dirty="0" smtClean="0">
                <a:solidFill>
                  <a:srgbClr val="FF0000"/>
                </a:solidFill>
              </a:rPr>
              <a:t> in </a:t>
            </a:r>
            <a:r>
              <a:rPr lang="cs-CZ" altLang="cs-CZ" sz="2400" b="1" noProof="0" dirty="0" err="1" smtClean="0">
                <a:solidFill>
                  <a:srgbClr val="FF0000"/>
                </a:solidFill>
              </a:rPr>
              <a:t>an</a:t>
            </a:r>
            <a:r>
              <a:rPr lang="cs-CZ" altLang="cs-CZ" sz="2400" b="1" noProof="0" dirty="0" smtClean="0">
                <a:solidFill>
                  <a:srgbClr val="FF0000"/>
                </a:solidFill>
              </a:rPr>
              <a:t> Electric </a:t>
            </a:r>
            <a:r>
              <a:rPr lang="cs-CZ" altLang="cs-CZ" sz="2400" b="1" noProof="0" dirty="0" err="1" smtClean="0">
                <a:solidFill>
                  <a:srgbClr val="FF0000"/>
                </a:solidFill>
              </a:rPr>
              <a:t>Circuit</a:t>
            </a:r>
            <a:endParaRPr lang="en-US" altLang="cs-CZ" sz="2400" noProof="0" dirty="0" smtClean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568" y="635159"/>
            <a:ext cx="2984904" cy="178572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979584" y="1156700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ε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13238" y="69787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668344" y="18448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 bwMode="auto">
          <a:xfrm>
            <a:off x="7092280" y="980728"/>
            <a:ext cx="34895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ovéPole 8"/>
          <p:cNvSpPr txBox="1"/>
          <p:nvPr/>
        </p:nvSpPr>
        <p:spPr>
          <a:xfrm>
            <a:off x="7066410" y="68340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7544" y="580618"/>
            <a:ext cx="532859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We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have</a:t>
            </a:r>
            <a:r>
              <a:rPr lang="cs-CZ" altLang="cs-CZ" sz="2000" dirty="0" smtClean="0"/>
              <a:t> a </a:t>
            </a:r>
            <a:r>
              <a:rPr lang="cs-CZ" altLang="cs-CZ" sz="2000" dirty="0" err="1" smtClean="0"/>
              <a:t>simple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circuit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consisting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battery</a:t>
            </a:r>
            <a:r>
              <a:rPr lang="cs-CZ" altLang="cs-CZ" sz="2000" dirty="0" smtClean="0"/>
              <a:t> </a:t>
            </a:r>
            <a:r>
              <a:rPr lang="cs-CZ" altLang="cs-CZ" sz="2000" dirty="0" smtClean="0">
                <a:solidFill>
                  <a:srgbClr val="0000FF"/>
                </a:solidFill>
              </a:rPr>
              <a:t>B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with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its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internal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resistance</a:t>
            </a:r>
            <a:r>
              <a:rPr lang="cs-CZ" altLang="cs-CZ" sz="2000" dirty="0" smtClean="0"/>
              <a:t> </a:t>
            </a:r>
            <a:r>
              <a:rPr lang="cs-CZ" altLang="cs-CZ" sz="2000" i="1" dirty="0" err="1" smtClean="0">
                <a:solidFill>
                  <a:srgbClr val="0000FF"/>
                </a:solidFill>
              </a:rPr>
              <a:t>R</a:t>
            </a:r>
            <a:r>
              <a:rPr lang="cs-CZ" altLang="cs-CZ" sz="2000" i="1" baseline="-25000" dirty="0" err="1" smtClean="0">
                <a:solidFill>
                  <a:srgbClr val="0000FF"/>
                </a:solidFill>
              </a:rPr>
              <a:t>i</a:t>
            </a:r>
            <a:r>
              <a:rPr lang="cs-CZ" altLang="cs-CZ" sz="2000" dirty="0" smtClean="0"/>
              <a:t> and </a:t>
            </a:r>
            <a:r>
              <a:rPr lang="cs-CZ" altLang="cs-CZ" sz="2000" dirty="0" err="1" smtClean="0"/>
              <a:t>between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its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terminals</a:t>
            </a:r>
            <a:r>
              <a:rPr lang="cs-CZ" altLang="cs-CZ" sz="2000" dirty="0" smtClean="0"/>
              <a:t> </a:t>
            </a:r>
            <a:r>
              <a:rPr lang="cs-CZ" altLang="cs-CZ" sz="2000" dirty="0" smtClean="0">
                <a:solidFill>
                  <a:srgbClr val="0000FF"/>
                </a:solidFill>
              </a:rPr>
              <a:t>KL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have</a:t>
            </a:r>
            <a:r>
              <a:rPr lang="cs-CZ" altLang="cs-CZ" sz="2000" dirty="0" smtClean="0"/>
              <a:t> a </a:t>
            </a:r>
            <a:r>
              <a:rPr lang="cs-CZ" altLang="cs-CZ" sz="2000" dirty="0" err="1" smtClean="0"/>
              <a:t>resistor</a:t>
            </a:r>
            <a:r>
              <a:rPr lang="cs-CZ" altLang="cs-CZ" sz="2000" dirty="0" smtClean="0"/>
              <a:t> </a:t>
            </a:r>
            <a:r>
              <a:rPr lang="cs-CZ" altLang="cs-CZ" sz="2000" i="1" dirty="0" smtClean="0">
                <a:solidFill>
                  <a:srgbClr val="0000FF"/>
                </a:solidFill>
              </a:rPr>
              <a:t>R</a:t>
            </a:r>
            <a:r>
              <a:rPr lang="cs-CZ" altLang="cs-CZ" sz="2000" dirty="0" smtClean="0"/>
              <a:t> as a </a:t>
            </a:r>
            <a:r>
              <a:rPr lang="cs-CZ" altLang="cs-CZ" sz="2000" dirty="0" err="1" smtClean="0"/>
              <a:t>load</a:t>
            </a:r>
            <a:r>
              <a:rPr lang="cs-CZ" altLang="cs-CZ" sz="2000" dirty="0" smtClean="0"/>
              <a:t>.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electric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current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flowing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through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circuit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cs-CZ" altLang="cs-CZ" sz="2000" dirty="0" smtClean="0"/>
              <a:t>.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elementary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energy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err="1" smtClean="0"/>
              <a:t>transformed</a:t>
            </a:r>
            <a:r>
              <a:rPr lang="cs-CZ" altLang="cs-CZ" sz="2000" dirty="0" smtClean="0"/>
              <a:t> (</a:t>
            </a:r>
            <a:r>
              <a:rPr lang="cs-CZ" altLang="cs-CZ" sz="2000" dirty="0" err="1" smtClean="0"/>
              <a:t>consumed</a:t>
            </a:r>
            <a:r>
              <a:rPr lang="cs-CZ" altLang="cs-CZ" sz="2000" dirty="0" smtClean="0"/>
              <a:t>) by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resistor</a:t>
            </a:r>
            <a:r>
              <a:rPr lang="cs-CZ" altLang="cs-CZ" sz="2000" dirty="0" smtClean="0"/>
              <a:t> </a:t>
            </a:r>
            <a:r>
              <a:rPr lang="cs-CZ" altLang="cs-CZ" sz="2000" i="1" dirty="0" smtClean="0">
                <a:solidFill>
                  <a:srgbClr val="0000FF"/>
                </a:solidFill>
              </a:rPr>
              <a:t>R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endParaRPr lang="cs-CZ" altLang="cs-CZ" sz="2000" dirty="0" smtClean="0"/>
          </a:p>
        </p:txBody>
      </p:sp>
      <p:cxnSp>
        <p:nvCxnSpPr>
          <p:cNvPr id="12" name="Přímá spojnice se šipkou 11"/>
          <p:cNvCxnSpPr/>
          <p:nvPr/>
        </p:nvCxnSpPr>
        <p:spPr bwMode="auto">
          <a:xfrm>
            <a:off x="7682515" y="1268760"/>
            <a:ext cx="12824" cy="70319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ovéPole 12"/>
          <p:cNvSpPr txBox="1"/>
          <p:nvPr/>
        </p:nvSpPr>
        <p:spPr>
          <a:xfrm>
            <a:off x="7668344" y="14127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</a:t>
            </a:r>
            <a:endParaRPr lang="cs-CZ" dirty="0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027578"/>
              </p:ext>
            </p:extLst>
          </p:nvPr>
        </p:nvGraphicFramePr>
        <p:xfrm>
          <a:off x="683568" y="2673673"/>
          <a:ext cx="13906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80" name="Equation" r:id="rId4" imgW="711000" imgH="203040" progId="Equation.DSMT4">
                  <p:embed/>
                </p:oleObj>
              </mc:Choice>
              <mc:Fallback>
                <p:oleObj name="Equation" r:id="rId4" imgW="711000" imgH="203040" progId="Equation.DSMT4">
                  <p:embed/>
                  <p:pic>
                    <p:nvPicPr>
                      <p:cNvPr id="0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673673"/>
                        <a:ext cx="139065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339752" y="2564904"/>
            <a:ext cx="61206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smtClean="0"/>
              <a:t>w</a:t>
            </a:r>
            <a:r>
              <a:rPr lang="en-US" altLang="cs-CZ" sz="2000" dirty="0" smtClean="0"/>
              <a:t>here</a:t>
            </a:r>
            <a:r>
              <a:rPr lang="cs-CZ" altLang="cs-CZ" sz="2000" dirty="0" smtClean="0"/>
              <a:t> </a:t>
            </a:r>
            <a:r>
              <a:rPr lang="cs-CZ" altLang="cs-CZ" sz="2000" i="1" dirty="0" smtClean="0">
                <a:solidFill>
                  <a:srgbClr val="0000FF"/>
                </a:solidFill>
              </a:rPr>
              <a:t>V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voltage</a:t>
            </a:r>
            <a:r>
              <a:rPr lang="cs-CZ" altLang="cs-CZ" sz="2000" dirty="0" smtClean="0"/>
              <a:t> on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resistor</a:t>
            </a:r>
            <a:r>
              <a:rPr lang="cs-CZ" altLang="cs-CZ" sz="2000" dirty="0" smtClean="0"/>
              <a:t> </a:t>
            </a:r>
            <a:r>
              <a:rPr lang="cs-CZ" altLang="cs-CZ" sz="2000" i="1" dirty="0" smtClean="0">
                <a:solidFill>
                  <a:srgbClr val="0000FF"/>
                </a:solidFill>
              </a:rPr>
              <a:t>R</a:t>
            </a:r>
            <a:r>
              <a:rPr lang="cs-CZ" altLang="cs-CZ" sz="2000" dirty="0" smtClean="0"/>
              <a:t> and </a:t>
            </a:r>
            <a:r>
              <a:rPr lang="cs-CZ" altLang="cs-CZ" sz="2000" i="1" dirty="0" err="1" smtClean="0">
                <a:solidFill>
                  <a:srgbClr val="0000FF"/>
                </a:solidFill>
              </a:rPr>
              <a:t>dq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elementary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charge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passing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through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i="1" dirty="0" smtClean="0">
                <a:solidFill>
                  <a:srgbClr val="0000FF"/>
                </a:solidFill>
              </a:rPr>
              <a:t>R</a:t>
            </a:r>
            <a:r>
              <a:rPr lang="cs-CZ" altLang="cs-CZ" sz="2000" dirty="0" smtClean="0"/>
              <a:t>. 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67544" y="3429000"/>
            <a:ext cx="80648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If</a:t>
            </a:r>
            <a:r>
              <a:rPr lang="cs-CZ" altLang="cs-CZ" sz="2000" dirty="0" smtClean="0"/>
              <a:t> </a:t>
            </a:r>
            <a:r>
              <a:rPr lang="cs-CZ" altLang="cs-CZ" sz="2000" i="1" dirty="0" err="1" smtClean="0">
                <a:solidFill>
                  <a:srgbClr val="0000FF"/>
                </a:solidFill>
              </a:rPr>
              <a:t>dt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elementary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time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necessary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for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passing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i="1" dirty="0" err="1" smtClean="0">
                <a:solidFill>
                  <a:srgbClr val="0000FF"/>
                </a:solidFill>
              </a:rPr>
              <a:t>dq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through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i="1" dirty="0" smtClean="0">
                <a:solidFill>
                  <a:srgbClr val="0000FF"/>
                </a:solidFill>
              </a:rPr>
              <a:t>R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then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b="1" dirty="0" err="1" smtClean="0">
                <a:solidFill>
                  <a:srgbClr val="0000FF"/>
                </a:solidFill>
              </a:rPr>
              <a:t>power</a:t>
            </a:r>
            <a:r>
              <a:rPr lang="cs-CZ" altLang="cs-CZ" sz="2000" b="1" dirty="0" smtClean="0">
                <a:solidFill>
                  <a:srgbClr val="0000FF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00FF"/>
                </a:solidFill>
              </a:rPr>
              <a:t>consumed</a:t>
            </a:r>
            <a:r>
              <a:rPr lang="cs-CZ" altLang="cs-CZ" sz="2000" b="1" dirty="0" smtClean="0">
                <a:solidFill>
                  <a:srgbClr val="0000FF"/>
                </a:solidFill>
              </a:rPr>
              <a:t> </a:t>
            </a:r>
            <a:r>
              <a:rPr lang="cs-CZ" altLang="cs-CZ" sz="2000" dirty="0" smtClean="0"/>
              <a:t>by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i="1" dirty="0" smtClean="0">
                <a:solidFill>
                  <a:srgbClr val="0000FF"/>
                </a:solidFill>
              </a:rPr>
              <a:t>R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endParaRPr lang="cs-CZ" altLang="cs-CZ" sz="2000" dirty="0" smtClean="0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510266"/>
              </p:ext>
            </p:extLst>
          </p:nvPr>
        </p:nvGraphicFramePr>
        <p:xfrm>
          <a:off x="646113" y="4246563"/>
          <a:ext cx="255587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81" name="Equation" r:id="rId6" imgW="1307880" imgH="393480" progId="Equation.DSMT4">
                  <p:embed/>
                </p:oleObj>
              </mc:Choice>
              <mc:Fallback>
                <p:oleObj name="Equation" r:id="rId6" imgW="1307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4246563"/>
                        <a:ext cx="2555875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419872" y="4377298"/>
            <a:ext cx="51125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Using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Ohm</a:t>
            </a:r>
            <a:r>
              <a:rPr lang="en-US" altLang="cs-CZ" sz="2000" dirty="0" smtClean="0"/>
              <a:t>’s law we can rewrite the formula to the form of </a:t>
            </a:r>
            <a:r>
              <a:rPr lang="en-US" altLang="cs-CZ" sz="2000" b="1" dirty="0" smtClean="0">
                <a:solidFill>
                  <a:srgbClr val="0000FF"/>
                </a:solidFill>
              </a:rPr>
              <a:t>Joule’s law</a:t>
            </a:r>
            <a:r>
              <a:rPr lang="en-US" altLang="cs-CZ" sz="2000" dirty="0" smtClean="0"/>
              <a:t>. </a:t>
            </a:r>
            <a:endParaRPr lang="cs-CZ" altLang="cs-CZ" sz="2000" dirty="0" smtClean="0"/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118023"/>
              </p:ext>
            </p:extLst>
          </p:nvPr>
        </p:nvGraphicFramePr>
        <p:xfrm>
          <a:off x="1416050" y="5511800"/>
          <a:ext cx="10175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82" name="Equation" r:id="rId8" imgW="520560" imgH="203040" progId="Equation.DSMT4">
                  <p:embed/>
                </p:oleObj>
              </mc:Choice>
              <mc:Fallback>
                <p:oleObj name="Equation" r:id="rId8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5511800"/>
                        <a:ext cx="101758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351382"/>
              </p:ext>
            </p:extLst>
          </p:nvPr>
        </p:nvGraphicFramePr>
        <p:xfrm>
          <a:off x="2703513" y="5491163"/>
          <a:ext cx="99218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83" name="Equation" r:id="rId10" imgW="507960" imgH="228600" progId="Equation.DSMT4">
                  <p:embed/>
                </p:oleObj>
              </mc:Choice>
              <mc:Fallback>
                <p:oleObj name="Equation" r:id="rId10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5491163"/>
                        <a:ext cx="992187" cy="4460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874386"/>
              </p:ext>
            </p:extLst>
          </p:nvPr>
        </p:nvGraphicFramePr>
        <p:xfrm>
          <a:off x="4421188" y="5318125"/>
          <a:ext cx="89217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84" name="Equation" r:id="rId12" imgW="457200" imgH="419040" progId="Equation.DSMT4">
                  <p:embed/>
                </p:oleObj>
              </mc:Choice>
              <mc:Fallback>
                <p:oleObj name="Equation" r:id="rId12" imgW="457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5318125"/>
                        <a:ext cx="892175" cy="8175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602951"/>
              </p:ext>
            </p:extLst>
          </p:nvPr>
        </p:nvGraphicFramePr>
        <p:xfrm>
          <a:off x="5508104" y="5527575"/>
          <a:ext cx="56991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85" name="Equation" r:id="rId14" imgW="291960" imgH="253800" progId="Equation.DSMT4">
                  <p:embed/>
                </p:oleObj>
              </mc:Choice>
              <mc:Fallback>
                <p:oleObj name="Equation" r:id="rId14" imgW="291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5527575"/>
                        <a:ext cx="569912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888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536104"/>
          </a:xfrm>
        </p:spPr>
        <p:txBody>
          <a:bodyPr/>
          <a:lstStyle/>
          <a:p>
            <a:pPr eaLnBrk="1" hangingPunct="1"/>
            <a:r>
              <a:rPr lang="cs-CZ" altLang="cs-CZ" sz="2400" b="1" noProof="0" dirty="0" smtClean="0">
                <a:solidFill>
                  <a:srgbClr val="FF0000"/>
                </a:solidFill>
              </a:rPr>
              <a:t>Joule</a:t>
            </a:r>
            <a:r>
              <a:rPr lang="en-US" altLang="cs-CZ" sz="2400" b="1" noProof="0" dirty="0" smtClean="0">
                <a:solidFill>
                  <a:srgbClr val="FF0000"/>
                </a:solidFill>
              </a:rPr>
              <a:t>’s Law From the Microscopic Point of View</a:t>
            </a:r>
            <a:endParaRPr lang="en-US" altLang="cs-CZ" sz="2400" noProof="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580618"/>
                <a:ext cx="5328592" cy="1976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cs-CZ" altLang="cs-CZ" sz="2000" dirty="0" smtClean="0"/>
                  <a:t>We </a:t>
                </a:r>
                <a:r>
                  <a:rPr lang="cs-CZ" altLang="cs-CZ" sz="2000" dirty="0" err="1" smtClean="0"/>
                  <a:t>have</a:t>
                </a:r>
                <a:r>
                  <a:rPr lang="cs-CZ" altLang="cs-CZ" sz="2000" dirty="0" smtClean="0"/>
                  <a:t> a </a:t>
                </a:r>
                <a:r>
                  <a:rPr lang="en-US" altLang="cs-CZ" sz="2000" dirty="0" smtClean="0"/>
                  <a:t>conductor connected to a battery. The electric field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altLang="cs-CZ" sz="2000" dirty="0" smtClean="0"/>
                  <a:t> acts on the charged particles so that they move with constant velocity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altLang="cs-CZ" sz="2000" dirty="0" smtClean="0"/>
                  <a:t>. Now we choose an elementary volume </a:t>
                </a:r>
                <a:r>
                  <a:rPr lang="en-US" altLang="cs-CZ" sz="2000" i="1" dirty="0" err="1" smtClean="0">
                    <a:solidFill>
                      <a:srgbClr val="0000FF"/>
                    </a:solidFill>
                  </a:rPr>
                  <a:t>dV</a:t>
                </a:r>
                <a:r>
                  <a:rPr lang="en-US" altLang="cs-CZ" sz="2000" i="1" dirty="0" smtClean="0">
                    <a:solidFill>
                      <a:srgbClr val="0000FF"/>
                    </a:solidFill>
                  </a:rPr>
                  <a:t>=</a:t>
                </a:r>
                <a:r>
                  <a:rPr lang="en-US" altLang="cs-CZ" sz="2000" i="1" dirty="0" err="1" smtClean="0">
                    <a:solidFill>
                      <a:srgbClr val="0000FF"/>
                    </a:solidFill>
                  </a:rPr>
                  <a:t>dS·dl</a:t>
                </a:r>
                <a:r>
                  <a:rPr lang="en-US" altLang="cs-CZ" sz="2000" i="1" dirty="0" smtClean="0"/>
                  <a:t>.</a:t>
                </a:r>
                <a:r>
                  <a:rPr lang="en-US" altLang="cs-CZ" sz="2000" dirty="0" smtClean="0"/>
                  <a:t> We can define the </a:t>
                </a:r>
                <a:r>
                  <a:rPr lang="en-US" altLang="cs-CZ" sz="2000" b="1" dirty="0" smtClean="0">
                    <a:solidFill>
                      <a:srgbClr val="0000FF"/>
                    </a:solidFill>
                  </a:rPr>
                  <a:t>power density </a:t>
                </a:r>
                <a:endParaRPr lang="cs-CZ" altLang="cs-CZ" sz="2000" b="1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580618"/>
                <a:ext cx="5328592" cy="1976375"/>
              </a:xfrm>
              <a:prstGeom prst="rect">
                <a:avLst/>
              </a:prstGeom>
              <a:blipFill rotWithShape="1">
                <a:blip r:embed="rId3"/>
                <a:stretch>
                  <a:fillRect l="-1259" t="-1235" r="-1144" b="-49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92696"/>
            <a:ext cx="2962466" cy="1610890"/>
          </a:xfrm>
          <a:prstGeom prst="rect">
            <a:avLst/>
          </a:prstGeom>
        </p:spPr>
      </p:pic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482959"/>
              </p:ext>
            </p:extLst>
          </p:nvPr>
        </p:nvGraphicFramePr>
        <p:xfrm>
          <a:off x="1720850" y="2270125"/>
          <a:ext cx="22098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0" name="Equation" r:id="rId5" imgW="1130040" imgH="393480" progId="Equation.DSMT4">
                  <p:embed/>
                </p:oleObj>
              </mc:Choice>
              <mc:Fallback>
                <p:oleObj name="Equation" r:id="rId5" imgW="1130040" imgH="393480" progId="Equation.DSMT4">
                  <p:embed/>
                  <p:pic>
                    <p:nvPicPr>
                      <p:cNvPr id="0" name="Objek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2270125"/>
                        <a:ext cx="220980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7544" y="3068960"/>
            <a:ext cx="33843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From the mechanics and electrostatics we know that</a:t>
            </a:r>
            <a:endParaRPr lang="cs-CZ" altLang="cs-CZ" sz="2000" dirty="0" smtClean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340504"/>
              </p:ext>
            </p:extLst>
          </p:nvPr>
        </p:nvGraphicFramePr>
        <p:xfrm>
          <a:off x="4427984" y="3187953"/>
          <a:ext cx="1041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1" name="Equation" r:id="rId7" imgW="533160" imgH="241200" progId="Equation.DSMT4">
                  <p:embed/>
                </p:oleObj>
              </mc:Choice>
              <mc:Fallback>
                <p:oleObj name="Equation" r:id="rId7" imgW="533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187953"/>
                        <a:ext cx="1041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335111"/>
              </p:ext>
            </p:extLst>
          </p:nvPr>
        </p:nvGraphicFramePr>
        <p:xfrm>
          <a:off x="6909767" y="3175000"/>
          <a:ext cx="11906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2" name="Equation" r:id="rId9" imgW="609480" imgH="241200" progId="Equation.DSMT4">
                  <p:embed/>
                </p:oleObj>
              </mc:Choice>
              <mc:Fallback>
                <p:oleObj name="Equation" r:id="rId9" imgW="609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9767" y="3175000"/>
                        <a:ext cx="11906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868144" y="3212976"/>
            <a:ext cx="711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and</a:t>
            </a:r>
            <a:endParaRPr lang="cs-CZ" altLang="cs-CZ" sz="2000" dirty="0" smtClean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656490"/>
              </p:ext>
            </p:extLst>
          </p:nvPr>
        </p:nvGraphicFramePr>
        <p:xfrm>
          <a:off x="1403648" y="3933056"/>
          <a:ext cx="3549651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3" name="Equation" r:id="rId11" imgW="1815840" imgH="393480" progId="Equation.DSMT4">
                  <p:embed/>
                </p:oleObj>
              </mc:Choice>
              <mc:Fallback>
                <p:oleObj name="Equation" r:id="rId11" imgW="1815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933056"/>
                        <a:ext cx="3549651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9944" y="4109010"/>
            <a:ext cx="5676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so</a:t>
            </a:r>
            <a:endParaRPr lang="cs-CZ" altLang="cs-CZ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4809346"/>
                <a:ext cx="8064896" cy="4374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For the stationary state we can consider</a:t>
                </a:r>
                <a:r>
                  <a:rPr lang="en-US" altLang="cs-CZ" sz="2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altLang="cs-CZ" sz="20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altLang="cs-CZ" sz="2000" dirty="0" smtClean="0"/>
                  <a:t> constant, so</a:t>
                </a:r>
                <a:endParaRPr lang="cs-CZ" altLang="cs-CZ" sz="2000" dirty="0" smtClean="0"/>
              </a:p>
            </p:txBody>
          </p:sp>
        </mc:Choice>
        <mc:Fallback xmlns="">
          <p:sp>
            <p:nvSpPr>
              <p:cNvPr id="12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809346"/>
                <a:ext cx="8064896" cy="437492"/>
              </a:xfrm>
              <a:prstGeom prst="rect">
                <a:avLst/>
              </a:prstGeom>
              <a:blipFill rotWithShape="1">
                <a:blip r:embed="rId13"/>
                <a:stretch>
                  <a:fillRect l="-831" t="-5556" b="-2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470133"/>
              </p:ext>
            </p:extLst>
          </p:nvPr>
        </p:nvGraphicFramePr>
        <p:xfrm>
          <a:off x="683568" y="5373688"/>
          <a:ext cx="275431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4" name="Equation" r:id="rId14" imgW="1409400" imgH="393480" progId="Equation.DSMT4">
                  <p:embed/>
                </p:oleObj>
              </mc:Choice>
              <mc:Fallback>
                <p:oleObj name="Equation" r:id="rId14" imgW="1409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373688"/>
                        <a:ext cx="2754313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923928" y="5589240"/>
            <a:ext cx="51125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where </a:t>
            </a:r>
            <a:r>
              <a:rPr lang="el-GR" altLang="cs-CZ" sz="2000" i="1" dirty="0" smtClean="0">
                <a:solidFill>
                  <a:srgbClr val="0000FF"/>
                </a:solidFill>
              </a:rPr>
              <a:t>ρ</a:t>
            </a:r>
            <a:r>
              <a:rPr lang="en-US" altLang="cs-CZ" sz="2000" i="1" baseline="-25000" dirty="0" smtClean="0">
                <a:solidFill>
                  <a:srgbClr val="0000FF"/>
                </a:solidFill>
              </a:rPr>
              <a:t>V</a:t>
            </a:r>
            <a:r>
              <a:rPr lang="en-US" altLang="cs-CZ" sz="2000" dirty="0" smtClean="0"/>
              <a:t> is volume charge density </a:t>
            </a: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59880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891146"/>
              </p:ext>
            </p:extLst>
          </p:nvPr>
        </p:nvGraphicFramePr>
        <p:xfrm>
          <a:off x="7077720" y="692696"/>
          <a:ext cx="13827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50" name="Equation" r:id="rId3" imgW="660240" imgH="228600" progId="Equation.DSMT4">
                  <p:embed/>
                </p:oleObj>
              </mc:Choice>
              <mc:Fallback>
                <p:oleObj name="Equation" r:id="rId3" imgW="660240" imgH="228600" progId="Equation.DSMT4">
                  <p:embed/>
                  <p:pic>
                    <p:nvPicPr>
                      <p:cNvPr id="0" name="Objek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7720" y="692696"/>
                        <a:ext cx="1382712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67544" y="620688"/>
            <a:ext cx="38884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From the current density chapter we know that </a:t>
            </a:r>
            <a:endParaRPr lang="cs-CZ" altLang="cs-CZ" sz="20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536104"/>
          </a:xfrm>
        </p:spPr>
        <p:txBody>
          <a:bodyPr/>
          <a:lstStyle/>
          <a:p>
            <a:pPr eaLnBrk="1" hangingPunct="1"/>
            <a:r>
              <a:rPr lang="cs-CZ" altLang="cs-CZ" sz="2400" b="1" noProof="0" dirty="0" smtClean="0">
                <a:solidFill>
                  <a:srgbClr val="FF0000"/>
                </a:solidFill>
              </a:rPr>
              <a:t>Joule</a:t>
            </a:r>
            <a:r>
              <a:rPr lang="en-US" altLang="cs-CZ" sz="2400" b="1" noProof="0" dirty="0" smtClean="0">
                <a:solidFill>
                  <a:srgbClr val="FF0000"/>
                </a:solidFill>
              </a:rPr>
              <a:t>’s Law From the Microscopic Point of View</a:t>
            </a:r>
            <a:endParaRPr lang="en-US" altLang="cs-CZ" sz="2400" noProof="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595926"/>
              </p:ext>
            </p:extLst>
          </p:nvPr>
        </p:nvGraphicFramePr>
        <p:xfrm>
          <a:off x="4644008" y="717327"/>
          <a:ext cx="12239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51" name="Equation" r:id="rId5" imgW="583920" imgH="228600" progId="Equation.DSMT4">
                  <p:embed/>
                </p:oleObj>
              </mc:Choice>
              <mc:Fallback>
                <p:oleObj name="Equation" r:id="rId5" imgW="583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717327"/>
                        <a:ext cx="1223962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236568" y="764704"/>
            <a:ext cx="711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and</a:t>
            </a:r>
            <a:endParaRPr lang="cs-CZ" altLang="cs-CZ" sz="2000" dirty="0" smtClean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7544" y="2361074"/>
            <a:ext cx="79928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We can finally write for the power density </a:t>
            </a:r>
            <a:endParaRPr lang="cs-CZ" altLang="cs-CZ" sz="2000" dirty="0" smtClean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67544" y="1412776"/>
            <a:ext cx="81369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where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n</a:t>
            </a:r>
            <a:r>
              <a:rPr lang="en-US" altLang="cs-CZ" sz="2000" dirty="0" smtClean="0"/>
              <a:t> is number of charges in the volume </a:t>
            </a:r>
            <a:r>
              <a:rPr lang="en-US" altLang="cs-CZ" sz="2000" i="1" dirty="0" err="1" smtClean="0">
                <a:solidFill>
                  <a:srgbClr val="0000FF"/>
                </a:solidFill>
              </a:rPr>
              <a:t>dV</a:t>
            </a:r>
            <a:r>
              <a:rPr lang="en-US" altLang="cs-CZ" sz="2000" dirty="0" smtClean="0"/>
              <a:t> and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e</a:t>
            </a:r>
            <a:r>
              <a:rPr lang="en-US" altLang="cs-CZ" sz="2000" dirty="0" smtClean="0"/>
              <a:t> is elementary charge. </a:t>
            </a:r>
            <a:endParaRPr lang="cs-CZ" altLang="cs-CZ" sz="2000" dirty="0" smtClean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925603"/>
              </p:ext>
            </p:extLst>
          </p:nvPr>
        </p:nvGraphicFramePr>
        <p:xfrm>
          <a:off x="539552" y="3005708"/>
          <a:ext cx="28781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52" name="Equation" r:id="rId7" imgW="1473120" imgH="253800" progId="Equation.DSMT4">
                  <p:embed/>
                </p:oleObj>
              </mc:Choice>
              <mc:Fallback>
                <p:oleObj name="Equation" r:id="rId7" imgW="1473120" imgH="253800" progId="Equation.DSMT4">
                  <p:embed/>
                  <p:pic>
                    <p:nvPicPr>
                      <p:cNvPr id="0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005708"/>
                        <a:ext cx="28781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642676"/>
              </p:ext>
            </p:extLst>
          </p:nvPr>
        </p:nvGraphicFramePr>
        <p:xfrm>
          <a:off x="5994400" y="3016250"/>
          <a:ext cx="10414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53" name="Equation" r:id="rId9" imgW="533160" imgH="241200" progId="Equation.DSMT4">
                  <p:embed/>
                </p:oleObj>
              </mc:Choice>
              <mc:Fallback>
                <p:oleObj name="Equation" r:id="rId9" imgW="533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3016250"/>
                        <a:ext cx="1041400" cy="4714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67544" y="4991635"/>
            <a:ext cx="79928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The total energy used by a device during time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t</a:t>
            </a:r>
            <a:r>
              <a:rPr lang="en-US" altLang="cs-CZ" sz="2000" dirty="0" smtClean="0"/>
              <a:t> can be written as</a:t>
            </a:r>
            <a:endParaRPr lang="cs-CZ" altLang="cs-CZ" sz="2000" dirty="0" smtClean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283426"/>
              </p:ext>
            </p:extLst>
          </p:nvPr>
        </p:nvGraphicFramePr>
        <p:xfrm>
          <a:off x="3424362" y="5607769"/>
          <a:ext cx="1363662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54" name="Equation" r:id="rId11" imgW="698400" imgH="469800" progId="Equation.DSMT4">
                  <p:embed/>
                </p:oleObj>
              </mc:Choice>
              <mc:Fallback>
                <p:oleObj name="Equation" r:id="rId11" imgW="6984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362" y="5607769"/>
                        <a:ext cx="1363662" cy="917575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67544" y="3892986"/>
            <a:ext cx="7992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This relation is also called </a:t>
            </a:r>
            <a:r>
              <a:rPr lang="en-US" altLang="cs-CZ" sz="2000" dirty="0" smtClean="0">
                <a:solidFill>
                  <a:srgbClr val="0000FF"/>
                </a:solidFill>
              </a:rPr>
              <a:t>Joule’s </a:t>
            </a:r>
            <a:r>
              <a:rPr lang="en-US" altLang="cs-CZ" sz="2000" dirty="0" smtClean="0">
                <a:solidFill>
                  <a:srgbClr val="0000FF"/>
                </a:solidFill>
              </a:rPr>
              <a:t>law from the microscopic point of view</a:t>
            </a:r>
            <a:r>
              <a:rPr lang="en-US" altLang="cs-CZ" sz="2000" dirty="0" smtClean="0"/>
              <a:t>. </a:t>
            </a: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08862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84584"/>
            <a:ext cx="7772400" cy="608112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200" b="1" kern="0" dirty="0" smtClean="0">
                <a:solidFill>
                  <a:schemeClr val="tx1"/>
                </a:solidFill>
              </a:rPr>
              <a:t>Summary – what we have learnt</a:t>
            </a:r>
            <a:endParaRPr lang="en-US" altLang="cs-CZ" sz="2200" kern="0" dirty="0" smtClean="0">
              <a:solidFill>
                <a:schemeClr val="tx1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9552" y="956047"/>
            <a:ext cx="388843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sz="1900" dirty="0" smtClean="0"/>
              <a:t>Relations between electric charge and current</a:t>
            </a:r>
            <a:endParaRPr lang="cs-CZ" altLang="cs-CZ" sz="1900" dirty="0" smtClean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9552" y="1820143"/>
            <a:ext cx="424847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sz="1900" dirty="0" smtClean="0"/>
              <a:t>Current density relations</a:t>
            </a:r>
            <a:endParaRPr lang="cs-CZ" altLang="cs-CZ" sz="19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9552" y="2577208"/>
            <a:ext cx="424847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sz="1900" dirty="0" smtClean="0"/>
              <a:t>First Kirchhoff’s law</a:t>
            </a:r>
            <a:endParaRPr lang="cs-CZ" altLang="cs-CZ" sz="1900" dirty="0" smtClean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9552" y="3462968"/>
            <a:ext cx="44644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dirty="0" smtClean="0"/>
              <a:t>Second Kirchhoff’s law</a:t>
            </a:r>
            <a:endParaRPr lang="cs-CZ" altLang="cs-CZ" dirty="0" smtClean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9552" y="5060503"/>
            <a:ext cx="424847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sz="1900" dirty="0" smtClean="0"/>
              <a:t>Resistivity</a:t>
            </a:r>
            <a:endParaRPr lang="cs-CZ" altLang="cs-CZ" sz="1900" dirty="0" smtClean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9552" y="5949280"/>
            <a:ext cx="424847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sz="1900" dirty="0" smtClean="0"/>
              <a:t>Joule’s law</a:t>
            </a:r>
            <a:endParaRPr lang="cs-CZ" altLang="cs-CZ" sz="1900" dirty="0" smtClean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39552" y="4293096"/>
            <a:ext cx="424847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sz="1900" dirty="0" smtClean="0"/>
              <a:t>Ohm’s law</a:t>
            </a:r>
            <a:endParaRPr lang="cs-CZ" altLang="cs-CZ" sz="1900" dirty="0" smtClean="0"/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255963"/>
              </p:ext>
            </p:extLst>
          </p:nvPr>
        </p:nvGraphicFramePr>
        <p:xfrm>
          <a:off x="5076056" y="764704"/>
          <a:ext cx="2453581" cy="878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74" name="Equation" r:id="rId3" imgW="1307880" imgH="469800" progId="Equation.DSMT4">
                  <p:embed/>
                </p:oleObj>
              </mc:Choice>
              <mc:Fallback>
                <p:oleObj name="Equation" r:id="rId3" imgW="1307880" imgH="469800" progId="Equation.DSMT4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764704"/>
                        <a:ext cx="2453581" cy="878004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335901"/>
              </p:ext>
            </p:extLst>
          </p:nvPr>
        </p:nvGraphicFramePr>
        <p:xfrm>
          <a:off x="3491880" y="1697558"/>
          <a:ext cx="1646237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75" name="Equation" r:id="rId5" imgW="787320" imgH="380880" progId="Equation.DSMT4">
                  <p:embed/>
                </p:oleObj>
              </mc:Choice>
              <mc:Fallback>
                <p:oleObj name="Equation" r:id="rId5" imgW="787320" imgH="380880" progId="Equation.DSMT4">
                  <p:embed/>
                  <p:pic>
                    <p:nvPicPr>
                      <p:cNvPr id="0" name="Objek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697558"/>
                        <a:ext cx="1646237" cy="795338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358399"/>
              </p:ext>
            </p:extLst>
          </p:nvPr>
        </p:nvGraphicFramePr>
        <p:xfrm>
          <a:off x="5405438" y="1724025"/>
          <a:ext cx="146208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76" name="Equation" r:id="rId7" imgW="698400" imgH="228600" progId="Equation.DSMT4">
                  <p:embed/>
                </p:oleObj>
              </mc:Choice>
              <mc:Fallback>
                <p:oleObj name="Equation" r:id="rId7" imgW="698400" imgH="228600" progId="Equation.DSMT4">
                  <p:embed/>
                  <p:pic>
                    <p:nvPicPr>
                      <p:cNvPr id="0" name="Objek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438" y="1724025"/>
                        <a:ext cx="1462087" cy="477838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899882"/>
              </p:ext>
            </p:extLst>
          </p:nvPr>
        </p:nvGraphicFramePr>
        <p:xfrm>
          <a:off x="7092280" y="1578892"/>
          <a:ext cx="16621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77" name="Equation" r:id="rId9" imgW="850680" imgH="393480" progId="Equation.DSMT4">
                  <p:embed/>
                </p:oleObj>
              </mc:Choice>
              <mc:Fallback>
                <p:oleObj name="Equation" r:id="rId9" imgW="850680" imgH="393480" progId="Equation.DSMT4">
                  <p:embed/>
                  <p:pic>
                    <p:nvPicPr>
                      <p:cNvPr id="0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1578892"/>
                        <a:ext cx="1662113" cy="766763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934102"/>
              </p:ext>
            </p:extLst>
          </p:nvPr>
        </p:nvGraphicFramePr>
        <p:xfrm>
          <a:off x="5076056" y="2348880"/>
          <a:ext cx="114141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78" name="Equation" r:id="rId11" imgW="583920" imgH="431640" progId="Equation.DSMT4">
                  <p:embed/>
                </p:oleObj>
              </mc:Choice>
              <mc:Fallback>
                <p:oleObj name="Equation" r:id="rId11" imgW="583920" imgH="431640" progId="Equation.DSMT4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348880"/>
                        <a:ext cx="1141412" cy="841375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120572"/>
              </p:ext>
            </p:extLst>
          </p:nvPr>
        </p:nvGraphicFramePr>
        <p:xfrm>
          <a:off x="5076056" y="3138116"/>
          <a:ext cx="18367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79" name="Equation" r:id="rId13" imgW="939600" imgH="431640" progId="Equation.DSMT4">
                  <p:embed/>
                </p:oleObj>
              </mc:Choice>
              <mc:Fallback>
                <p:oleObj name="Equation" r:id="rId13" imgW="939600" imgH="431640" progId="Equation.DSMT4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138116"/>
                        <a:ext cx="1836738" cy="838200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98521"/>
              </p:ext>
            </p:extLst>
          </p:nvPr>
        </p:nvGraphicFramePr>
        <p:xfrm>
          <a:off x="5148064" y="4221088"/>
          <a:ext cx="213518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80" name="Equation" r:id="rId15" imgW="1091880" imgH="241200" progId="Equation.DSMT4">
                  <p:embed/>
                </p:oleObj>
              </mc:Choice>
              <mc:Fallback>
                <p:oleObj name="Equation" r:id="rId15" imgW="1091880" imgH="241200" progId="Equation.DSMT4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221088"/>
                        <a:ext cx="2135187" cy="469900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370559"/>
              </p:ext>
            </p:extLst>
          </p:nvPr>
        </p:nvGraphicFramePr>
        <p:xfrm>
          <a:off x="5148064" y="4821361"/>
          <a:ext cx="13652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81" name="Equation" r:id="rId17" imgW="698400" imgH="393480" progId="Equation.DSMT4">
                  <p:embed/>
                </p:oleObj>
              </mc:Choice>
              <mc:Fallback>
                <p:oleObj name="Equation" r:id="rId17" imgW="698400" imgH="393480" progId="Equation.DSMT4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821361"/>
                        <a:ext cx="1365250" cy="768350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k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414207"/>
              </p:ext>
            </p:extLst>
          </p:nvPr>
        </p:nvGraphicFramePr>
        <p:xfrm>
          <a:off x="5148064" y="5877272"/>
          <a:ext cx="228282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82" name="Equation" r:id="rId19" imgW="1168200" imgH="241200" progId="Equation.DSMT4">
                  <p:embed/>
                </p:oleObj>
              </mc:Choice>
              <mc:Fallback>
                <p:oleObj name="Equation" r:id="rId19" imgW="1168200" imgH="241200" progId="Equation.DSMT4">
                  <p:embed/>
                  <p:pic>
                    <p:nvPicPr>
                      <p:cNvPr id="0" name="Objek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5877272"/>
                        <a:ext cx="2282825" cy="471487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064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536104"/>
          </a:xfrm>
        </p:spPr>
        <p:txBody>
          <a:bodyPr/>
          <a:lstStyle/>
          <a:p>
            <a:pPr eaLnBrk="1" hangingPunct="1"/>
            <a:r>
              <a:rPr lang="cs-CZ" altLang="cs-CZ" sz="2400" b="1" noProof="0" dirty="0" smtClean="0">
                <a:solidFill>
                  <a:srgbClr val="FF0000"/>
                </a:solidFill>
              </a:rPr>
              <a:t>Electric </a:t>
            </a:r>
            <a:r>
              <a:rPr lang="cs-CZ" altLang="cs-CZ" sz="2400" b="1" noProof="0" dirty="0" err="1" smtClean="0">
                <a:solidFill>
                  <a:srgbClr val="FF0000"/>
                </a:solidFill>
              </a:rPr>
              <a:t>Current</a:t>
            </a:r>
            <a:endParaRPr lang="en-US" altLang="cs-CZ" sz="2400" noProof="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620688"/>
                <a:ext cx="8136904" cy="3322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/>
                  <a:t>Valence electrons in an atom are the outermost electrons, the least bound to the central positive charge</a:t>
                </a:r>
                <a:r>
                  <a:rPr lang="en-US" altLang="cs-CZ" sz="2000" dirty="0" smtClean="0"/>
                  <a:t>.</a:t>
                </a:r>
                <a:endParaRPr lang="cs-CZ" altLang="cs-CZ" sz="2000" dirty="0" smtClean="0"/>
              </a:p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/>
                  <a:t>In a solid substance, there is often a crystalline structure of the atoms or molecules, the atoms or molecules form a lattice in space</a:t>
                </a:r>
                <a:r>
                  <a:rPr lang="en-US" altLang="cs-CZ" sz="2000" dirty="0" smtClean="0"/>
                  <a:t>.</a:t>
                </a:r>
                <a:endParaRPr lang="cs-CZ" altLang="cs-CZ" sz="2000" dirty="0" smtClean="0"/>
              </a:p>
              <a:p>
                <a:pPr algn="just" eaLnBrk="1" hangingPunct="1">
                  <a:spcAft>
                    <a:spcPts val="600"/>
                  </a:spcAft>
                </a:pPr>
                <a:r>
                  <a:rPr lang="cs-CZ" altLang="cs-CZ" sz="2000" dirty="0"/>
                  <a:t>Valence </a:t>
                </a:r>
                <a:r>
                  <a:rPr lang="cs-CZ" altLang="cs-CZ" sz="2000" dirty="0" err="1"/>
                  <a:t>electrons</a:t>
                </a:r>
                <a:r>
                  <a:rPr lang="cs-CZ" altLang="cs-CZ" sz="2000" dirty="0"/>
                  <a:t> are free to </a:t>
                </a:r>
                <a:r>
                  <a:rPr lang="cs-CZ" altLang="cs-CZ" sz="2000" dirty="0" err="1"/>
                  <a:t>move</a:t>
                </a:r>
                <a:r>
                  <a:rPr lang="cs-CZ" altLang="cs-CZ" sz="2000" dirty="0"/>
                  <a:t> </a:t>
                </a:r>
                <a:r>
                  <a:rPr lang="cs-CZ" altLang="cs-CZ" sz="2000" dirty="0" err="1"/>
                  <a:t>within</a:t>
                </a:r>
                <a:r>
                  <a:rPr lang="cs-CZ" altLang="cs-CZ" sz="2000" dirty="0"/>
                  <a:t> </a:t>
                </a:r>
                <a:r>
                  <a:rPr lang="cs-CZ" altLang="cs-CZ" sz="2000" dirty="0" err="1"/>
                  <a:t>the</a:t>
                </a:r>
                <a:r>
                  <a:rPr lang="cs-CZ" altLang="cs-CZ" sz="2000" dirty="0"/>
                  <a:t> </a:t>
                </a:r>
                <a:r>
                  <a:rPr lang="cs-CZ" altLang="cs-CZ" sz="2000" dirty="0" err="1" smtClean="0"/>
                  <a:t>lattice</a:t>
                </a:r>
                <a:r>
                  <a:rPr lang="cs-CZ" altLang="cs-CZ" sz="2000" dirty="0" smtClean="0"/>
                  <a:t>, so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motion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of</a:t>
                </a:r>
                <a:r>
                  <a:rPr lang="cs-CZ" altLang="cs-CZ" sz="2000" dirty="0" smtClean="0"/>
                  <a:t> such </a:t>
                </a:r>
                <a:r>
                  <a:rPr lang="cs-CZ" altLang="cs-CZ" sz="2000" dirty="0" err="1" smtClean="0"/>
                  <a:t>electrons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without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external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electric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field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is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similar</a:t>
                </a:r>
                <a:r>
                  <a:rPr lang="cs-CZ" altLang="cs-CZ" sz="2000" dirty="0" smtClean="0"/>
                  <a:t> to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motion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of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molecules</a:t>
                </a:r>
                <a:r>
                  <a:rPr lang="cs-CZ" altLang="cs-CZ" sz="2000" dirty="0" smtClean="0"/>
                  <a:t> in a </a:t>
                </a:r>
                <a:r>
                  <a:rPr lang="cs-CZ" altLang="cs-CZ" sz="2000" dirty="0" err="1" smtClean="0"/>
                  <a:t>gas</a:t>
                </a:r>
                <a:r>
                  <a:rPr lang="cs-CZ" altLang="cs-CZ" sz="2000" dirty="0" smtClean="0"/>
                  <a:t>. </a:t>
                </a:r>
              </a:p>
              <a:p>
                <a:pPr algn="just" eaLnBrk="1" hangingPunct="1">
                  <a:spcAft>
                    <a:spcPts val="600"/>
                  </a:spcAft>
                </a:pPr>
                <a:r>
                  <a:rPr lang="cs-CZ" altLang="cs-CZ" sz="2000" dirty="0" err="1" smtClean="0"/>
                  <a:t>If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we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connect</a:t>
                </a:r>
                <a:r>
                  <a:rPr lang="cs-CZ" altLang="cs-CZ" sz="2000" dirty="0" smtClean="0"/>
                  <a:t> a </a:t>
                </a:r>
                <a:r>
                  <a:rPr lang="cs-CZ" altLang="cs-CZ" sz="2000" dirty="0" err="1" smtClean="0"/>
                  <a:t>battery</a:t>
                </a:r>
                <a:r>
                  <a:rPr lang="cs-CZ" altLang="cs-CZ" sz="2000" dirty="0" smtClean="0"/>
                  <a:t> to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metallic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conductor</a:t>
                </a:r>
                <a:r>
                  <a:rPr lang="cs-CZ" altLang="cs-CZ" sz="2000" dirty="0" smtClean="0"/>
                  <a:t>, </a:t>
                </a:r>
                <a:r>
                  <a:rPr lang="cs-CZ" altLang="cs-CZ" sz="2000" dirty="0" err="1" smtClean="0"/>
                  <a:t>an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>
                    <a:solidFill>
                      <a:srgbClr val="0000FF"/>
                    </a:solidFill>
                  </a:rPr>
                  <a:t>electric</a:t>
                </a:r>
                <a:r>
                  <a:rPr lang="cs-CZ" altLang="cs-CZ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altLang="cs-CZ" sz="2000" dirty="0" err="1" smtClean="0">
                    <a:solidFill>
                      <a:srgbClr val="0000FF"/>
                    </a:solidFill>
                  </a:rPr>
                  <a:t>field</a:t>
                </a:r>
                <a:r>
                  <a:rPr lang="cs-CZ" altLang="cs-CZ" sz="2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will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be</a:t>
                </a:r>
                <a:r>
                  <a:rPr lang="cs-CZ" altLang="cs-CZ" sz="2000" dirty="0" smtClean="0"/>
                  <a:t> set up in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conductor</a:t>
                </a:r>
                <a:r>
                  <a:rPr lang="cs-CZ" altLang="cs-CZ" sz="2000" dirty="0" smtClean="0"/>
                  <a:t>. </a:t>
                </a:r>
              </a:p>
            </p:txBody>
          </p:sp>
        </mc:Choice>
        <mc:Fallback xmlns="">
          <p:sp>
            <p:nvSpPr>
              <p:cNvPr id="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620688"/>
                <a:ext cx="8136904" cy="3322704"/>
              </a:xfrm>
              <a:prstGeom prst="rect">
                <a:avLst/>
              </a:prstGeom>
              <a:blipFill rotWithShape="1">
                <a:blip r:embed="rId2"/>
                <a:stretch>
                  <a:fillRect l="-825" t="-734" r="-825" b="-23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17032"/>
            <a:ext cx="3191321" cy="2924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4044913"/>
                <a:ext cx="4752528" cy="1976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cs-CZ" altLang="cs-CZ" sz="2000" dirty="0" smtClean="0"/>
                  <a:t>This </a:t>
                </a:r>
                <a:r>
                  <a:rPr lang="cs-CZ" altLang="cs-CZ" sz="2000" dirty="0" err="1" smtClean="0"/>
                  <a:t>field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will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act</a:t>
                </a:r>
                <a:r>
                  <a:rPr lang="cs-CZ" altLang="cs-CZ" sz="2000" dirty="0" smtClean="0"/>
                  <a:t> on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electrons</a:t>
                </a:r>
                <a:r>
                  <a:rPr lang="cs-CZ" altLang="cs-CZ" sz="2000" dirty="0" smtClean="0"/>
                  <a:t> and </a:t>
                </a:r>
                <a:r>
                  <a:rPr lang="cs-CZ" altLang="cs-CZ" sz="2000" dirty="0" err="1" smtClean="0"/>
                  <a:t>will</a:t>
                </a:r>
                <a:r>
                  <a:rPr lang="cs-CZ" altLang="cs-CZ" sz="2000" dirty="0" smtClean="0"/>
                  <a:t> cause </a:t>
                </a:r>
                <a:r>
                  <a:rPr lang="cs-CZ" altLang="cs-CZ" sz="2000" dirty="0" err="1" smtClean="0"/>
                  <a:t>their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motion</a:t>
                </a:r>
                <a:r>
                  <a:rPr lang="cs-CZ" altLang="cs-CZ" sz="2000" dirty="0" smtClean="0"/>
                  <a:t> in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direction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of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smtClean="0">
                    <a:solidFill>
                      <a:srgbClr val="0000FF"/>
                    </a:solidFill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altLang="cs-CZ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cs-CZ" altLang="cs-CZ" sz="2000" dirty="0" smtClean="0"/>
                  <a:t>. </a:t>
                </a:r>
                <a:r>
                  <a:rPr lang="cs-CZ" altLang="cs-CZ" sz="2000" dirty="0" err="1" smtClean="0"/>
                  <a:t>An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b="1" dirty="0" err="1" smtClean="0">
                    <a:solidFill>
                      <a:srgbClr val="0000FF"/>
                    </a:solidFill>
                  </a:rPr>
                  <a:t>electric</a:t>
                </a:r>
                <a:r>
                  <a:rPr lang="cs-CZ" altLang="cs-CZ" sz="20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altLang="cs-CZ" sz="2000" b="1" dirty="0" err="1" smtClean="0">
                    <a:solidFill>
                      <a:srgbClr val="0000FF"/>
                    </a:solidFill>
                  </a:rPr>
                  <a:t>current</a:t>
                </a:r>
                <a:r>
                  <a:rPr lang="cs-CZ" altLang="cs-CZ" sz="20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altLang="cs-CZ" sz="2000" dirty="0" err="1" smtClean="0"/>
                  <a:t>is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established</a:t>
                </a:r>
                <a:r>
                  <a:rPr lang="cs-CZ" altLang="cs-CZ" sz="2000" dirty="0" smtClean="0"/>
                  <a:t>.   </a:t>
                </a:r>
                <a:r>
                  <a:rPr lang="cs-CZ" altLang="cs-CZ" sz="2000" dirty="0" err="1" smtClean="0"/>
                  <a:t>The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ability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of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conductors</a:t>
                </a:r>
                <a:r>
                  <a:rPr lang="cs-CZ" altLang="cs-CZ" sz="2000" dirty="0" smtClean="0"/>
                  <a:t> to </a:t>
                </a:r>
                <a:r>
                  <a:rPr lang="cs-CZ" altLang="cs-CZ" sz="2000" dirty="0" err="1" smtClean="0"/>
                  <a:t>carry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an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electric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current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is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/>
                  <a:t>called</a:t>
                </a:r>
                <a:r>
                  <a:rPr lang="cs-CZ" altLang="cs-CZ" sz="2000" dirty="0" smtClean="0"/>
                  <a:t> </a:t>
                </a:r>
                <a:r>
                  <a:rPr lang="cs-CZ" altLang="cs-CZ" sz="2000" dirty="0" err="1" smtClean="0">
                    <a:solidFill>
                      <a:srgbClr val="0000FF"/>
                    </a:solidFill>
                  </a:rPr>
                  <a:t>conduction</a:t>
                </a:r>
                <a:r>
                  <a:rPr lang="cs-CZ" altLang="cs-CZ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altLang="cs-CZ" sz="2000" dirty="0" err="1" smtClean="0">
                    <a:solidFill>
                      <a:srgbClr val="0000FF"/>
                    </a:solidFill>
                  </a:rPr>
                  <a:t>of</a:t>
                </a:r>
                <a:r>
                  <a:rPr lang="cs-CZ" altLang="cs-CZ" sz="2000" dirty="0" smtClean="0">
                    <a:solidFill>
                      <a:srgbClr val="0000FF"/>
                    </a:solidFill>
                  </a:rPr>
                  <a:t> free </a:t>
                </a:r>
                <a:r>
                  <a:rPr lang="cs-CZ" altLang="cs-CZ" sz="2000" dirty="0" err="1" smtClean="0">
                    <a:solidFill>
                      <a:srgbClr val="0000FF"/>
                    </a:solidFill>
                  </a:rPr>
                  <a:t>electrons</a:t>
                </a:r>
                <a:r>
                  <a:rPr lang="cs-CZ" altLang="cs-CZ" sz="2000" dirty="0" smtClean="0"/>
                  <a:t>. </a:t>
                </a:r>
              </a:p>
            </p:txBody>
          </p:sp>
        </mc:Choice>
        <mc:Fallback xmlns="">
          <p:sp>
            <p:nvSpPr>
              <p:cNvPr id="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044913"/>
                <a:ext cx="4752528" cy="1976375"/>
              </a:xfrm>
              <a:prstGeom prst="rect">
                <a:avLst/>
              </a:prstGeom>
              <a:blipFill rotWithShape="1">
                <a:blip r:embed="rId4"/>
                <a:stretch>
                  <a:fillRect l="-1412" t="-1235" r="-1284" b="-49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6804248" y="3573016"/>
                <a:ext cx="831703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573016"/>
                <a:ext cx="831703" cy="4029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6804248" y="5085184"/>
                <a:ext cx="831702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085184"/>
                <a:ext cx="831702" cy="4029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Přímá spojnice se šipkou 11"/>
          <p:cNvCxnSpPr/>
          <p:nvPr/>
        </p:nvCxnSpPr>
        <p:spPr bwMode="auto">
          <a:xfrm flipH="1">
            <a:off x="7740352" y="5286649"/>
            <a:ext cx="720080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410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536104"/>
          </a:xfrm>
        </p:spPr>
        <p:txBody>
          <a:bodyPr/>
          <a:lstStyle/>
          <a:p>
            <a:pPr eaLnBrk="1" hangingPunct="1"/>
            <a:r>
              <a:rPr lang="cs-CZ" altLang="cs-CZ" sz="2400" b="1" dirty="0" smtClean="0">
                <a:solidFill>
                  <a:srgbClr val="FF0000"/>
                </a:solidFill>
              </a:rPr>
              <a:t>Maxwell</a:t>
            </a:r>
            <a:r>
              <a:rPr lang="en-US" altLang="cs-CZ" sz="2400" b="1" dirty="0" smtClean="0">
                <a:solidFill>
                  <a:srgbClr val="FF0000"/>
                </a:solidFill>
              </a:rPr>
              <a:t>’s Equations – integral form</a:t>
            </a:r>
            <a:endParaRPr lang="en-US" altLang="cs-CZ" sz="2400" noProof="0" dirty="0" smtClean="0">
              <a:solidFill>
                <a:srgbClr val="FF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9552" y="812031"/>
            <a:ext cx="388843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sz="1900" dirty="0" smtClean="0"/>
              <a:t>1. Ampere’s law</a:t>
            </a:r>
            <a:endParaRPr lang="cs-CZ" altLang="cs-CZ" sz="1900" dirty="0" smtClean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9552" y="1892151"/>
            <a:ext cx="388843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sz="1900" dirty="0" smtClean="0"/>
              <a:t>2. Faraday’s law</a:t>
            </a:r>
            <a:endParaRPr lang="cs-CZ" altLang="cs-CZ" sz="1900" dirty="0" smtClean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9552" y="2972271"/>
            <a:ext cx="388843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sz="1900" dirty="0" smtClean="0"/>
              <a:t>3. Gauss’s law of electricity</a:t>
            </a:r>
            <a:endParaRPr lang="cs-CZ" altLang="cs-CZ" sz="1900" dirty="0" smtClean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9552" y="4052391"/>
            <a:ext cx="388843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sz="1900" dirty="0" smtClean="0"/>
              <a:t>4. Gauss’s law of magnetism</a:t>
            </a:r>
            <a:endParaRPr lang="cs-CZ" altLang="cs-CZ" sz="1900" dirty="0" smtClean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117568"/>
              </p:ext>
            </p:extLst>
          </p:nvPr>
        </p:nvGraphicFramePr>
        <p:xfrm>
          <a:off x="4212679" y="620688"/>
          <a:ext cx="30956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64" name="Equation" r:id="rId3" imgW="1650960" imgH="482400" progId="Equation.DSMT4">
                  <p:embed/>
                </p:oleObj>
              </mc:Choice>
              <mc:Fallback>
                <p:oleObj name="Equation" r:id="rId3" imgW="1650960" imgH="482400" progId="Equation.DSMT4">
                  <p:embed/>
                  <p:pic>
                    <p:nvPicPr>
                      <p:cNvPr id="0" name="Objek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679" y="620688"/>
                        <a:ext cx="309562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892006"/>
              </p:ext>
            </p:extLst>
          </p:nvPr>
        </p:nvGraphicFramePr>
        <p:xfrm>
          <a:off x="4211960" y="1700808"/>
          <a:ext cx="26670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65" name="Equation" r:id="rId5" imgW="1422360" imgH="444240" progId="Equation.DSMT4">
                  <p:embed/>
                </p:oleObj>
              </mc:Choice>
              <mc:Fallback>
                <p:oleObj name="Equation" r:id="rId5" imgW="14223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700808"/>
                        <a:ext cx="26670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250857"/>
              </p:ext>
            </p:extLst>
          </p:nvPr>
        </p:nvGraphicFramePr>
        <p:xfrm>
          <a:off x="4211960" y="2873375"/>
          <a:ext cx="2476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66" name="Equation" r:id="rId7" imgW="1320480" imgH="380880" progId="Equation.DSMT4">
                  <p:embed/>
                </p:oleObj>
              </mc:Choice>
              <mc:Fallback>
                <p:oleObj name="Equation" r:id="rId7" imgW="13204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2873375"/>
                        <a:ext cx="24765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823002"/>
              </p:ext>
            </p:extLst>
          </p:nvPr>
        </p:nvGraphicFramePr>
        <p:xfrm>
          <a:off x="4223940" y="4013944"/>
          <a:ext cx="15001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67" name="Equation" r:id="rId9" imgW="799920" imgH="380880" progId="Equation.DSMT4">
                  <p:embed/>
                </p:oleObj>
              </mc:Choice>
              <mc:Fallback>
                <p:oleObj name="Equation" r:id="rId9" imgW="7999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940" y="4013944"/>
                        <a:ext cx="150018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39552" y="4916487"/>
            <a:ext cx="388843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sz="1900" dirty="0" smtClean="0"/>
              <a:t>Constitutive relations</a:t>
            </a:r>
            <a:endParaRPr lang="cs-CZ" altLang="cs-CZ" sz="1900" dirty="0" smtClean="0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050456"/>
              </p:ext>
            </p:extLst>
          </p:nvPr>
        </p:nvGraphicFramePr>
        <p:xfrm>
          <a:off x="4211960" y="4900613"/>
          <a:ext cx="40005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68" name="Equation" r:id="rId11" imgW="2133360" imgH="253800" progId="Equation.DSMT4">
                  <p:embed/>
                </p:oleObj>
              </mc:Choice>
              <mc:Fallback>
                <p:oleObj name="Equation" r:id="rId11" imgW="2133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900613"/>
                        <a:ext cx="40005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39552" y="5733256"/>
            <a:ext cx="799288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sz="1900" dirty="0" smtClean="0"/>
              <a:t>The term          in the Ampere’s law represents a </a:t>
            </a:r>
            <a:r>
              <a:rPr lang="en-US" altLang="cs-CZ" sz="1900" b="1" dirty="0" smtClean="0">
                <a:solidFill>
                  <a:srgbClr val="0000FF"/>
                </a:solidFill>
              </a:rPr>
              <a:t>displacement current</a:t>
            </a:r>
            <a:r>
              <a:rPr lang="en-US" altLang="cs-CZ" sz="1900" dirty="0" smtClean="0"/>
              <a:t>. </a:t>
            </a:r>
            <a:endParaRPr lang="cs-CZ" altLang="cs-CZ" sz="1900" dirty="0" smtClean="0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492943"/>
              </p:ext>
            </p:extLst>
          </p:nvPr>
        </p:nvGraphicFramePr>
        <p:xfrm>
          <a:off x="1691680" y="5517232"/>
          <a:ext cx="47625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69" name="Equation" r:id="rId13" imgW="253800" imgH="419040" progId="Equation.DSMT4">
                  <p:embed/>
                </p:oleObj>
              </mc:Choice>
              <mc:Fallback>
                <p:oleObj name="Equation" r:id="rId13" imgW="253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517232"/>
                        <a:ext cx="47625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66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536104"/>
          </a:xfrm>
        </p:spPr>
        <p:txBody>
          <a:bodyPr/>
          <a:lstStyle/>
          <a:p>
            <a:pPr eaLnBrk="1" hangingPunct="1"/>
            <a:r>
              <a:rPr lang="cs-CZ" altLang="cs-CZ" sz="2400" b="1" dirty="0" smtClean="0">
                <a:solidFill>
                  <a:srgbClr val="FF0000"/>
                </a:solidFill>
              </a:rPr>
              <a:t>Maxwell</a:t>
            </a:r>
            <a:r>
              <a:rPr lang="en-US" altLang="cs-CZ" sz="2400" b="1" dirty="0" smtClean="0">
                <a:solidFill>
                  <a:srgbClr val="FF0000"/>
                </a:solidFill>
              </a:rPr>
              <a:t>’s Equations – differential form</a:t>
            </a:r>
            <a:endParaRPr lang="en-US" altLang="cs-CZ" sz="2400" noProof="0" dirty="0" smtClean="0">
              <a:solidFill>
                <a:srgbClr val="FF0000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67544" y="620688"/>
            <a:ext cx="82089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To be able to transform Maxwell’s equation into the differential form, we need two fundamental theorems of the vector calculus. </a:t>
            </a:r>
            <a:endParaRPr lang="cs-CZ" altLang="cs-CZ" sz="2000" dirty="0" smtClean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39552" y="1556792"/>
            <a:ext cx="259228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sz="1900" dirty="0" smtClean="0"/>
              <a:t>Gauss’s theorem  (divergence theorem)</a:t>
            </a:r>
            <a:endParaRPr lang="cs-CZ" altLang="cs-CZ" sz="1900" dirty="0" smtClean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729904"/>
              </p:ext>
            </p:extLst>
          </p:nvPr>
        </p:nvGraphicFramePr>
        <p:xfrm>
          <a:off x="4788024" y="1628800"/>
          <a:ext cx="28813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5" name="Equation" r:id="rId3" imgW="1536480" imgH="380880" progId="Equation.DSMT4">
                  <p:embed/>
                </p:oleObj>
              </mc:Choice>
              <mc:Fallback>
                <p:oleObj name="Equation" r:id="rId3" imgW="1536480" imgH="380880" progId="Equation.DSMT4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628800"/>
                        <a:ext cx="288131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9552" y="2684239"/>
            <a:ext cx="259228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sz="1900" dirty="0" err="1" smtClean="0"/>
              <a:t>Stokes’s</a:t>
            </a:r>
            <a:r>
              <a:rPr lang="en-US" altLang="cs-CZ" sz="1900" dirty="0" smtClean="0"/>
              <a:t> theorem</a:t>
            </a:r>
            <a:endParaRPr lang="cs-CZ" altLang="cs-CZ" sz="1900" dirty="0" smtClean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667374"/>
              </p:ext>
            </p:extLst>
          </p:nvPr>
        </p:nvGraphicFramePr>
        <p:xfrm>
          <a:off x="4788024" y="2586038"/>
          <a:ext cx="28098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6" name="Equation" r:id="rId5" imgW="1498320" imgH="380880" progId="Equation.DSMT4">
                  <p:embed/>
                </p:oleObj>
              </mc:Choice>
              <mc:Fallback>
                <p:oleObj name="Equation" r:id="rId5" imgW="1498320" imgH="380880" progId="Equation.DSMT4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586038"/>
                        <a:ext cx="280987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9552" y="3548335"/>
            <a:ext cx="316835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sz="1900" u="sng" dirty="0" smtClean="0"/>
              <a:t>Explanation of symbols</a:t>
            </a:r>
            <a:endParaRPr lang="cs-CZ" altLang="cs-CZ" sz="1900" u="sng" dirty="0" smtClean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151764"/>
              </p:ext>
            </p:extLst>
          </p:nvPr>
        </p:nvGraphicFramePr>
        <p:xfrm>
          <a:off x="4856757" y="4005064"/>
          <a:ext cx="259556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7" name="Equation" r:id="rId7" imgW="1384200" imgH="419040" progId="Equation.DSMT4">
                  <p:embed/>
                </p:oleObj>
              </mc:Choice>
              <mc:Fallback>
                <p:oleObj name="Equation" r:id="rId7" imgW="1384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6757" y="4005064"/>
                        <a:ext cx="2595563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077438"/>
              </p:ext>
            </p:extLst>
          </p:nvPr>
        </p:nvGraphicFramePr>
        <p:xfrm>
          <a:off x="4860032" y="5114007"/>
          <a:ext cx="6429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8" name="Equation" r:id="rId9" imgW="342720" imgH="215640" progId="Equation.DSMT4">
                  <p:embed/>
                </p:oleObj>
              </mc:Choice>
              <mc:Fallback>
                <p:oleObj name="Equation" r:id="rId9" imgW="342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5114007"/>
                        <a:ext cx="6429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717127"/>
              </p:ext>
            </p:extLst>
          </p:nvPr>
        </p:nvGraphicFramePr>
        <p:xfrm>
          <a:off x="4860032" y="5805264"/>
          <a:ext cx="7381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9" name="Equation" r:id="rId11" imgW="393480" imgH="215640" progId="Equation.DSMT4">
                  <p:embed/>
                </p:oleObj>
              </mc:Choice>
              <mc:Fallback>
                <p:oleObj name="Equation" r:id="rId11" imgW="393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5805264"/>
                        <a:ext cx="73818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39552" y="4221088"/>
            <a:ext cx="316835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cs-CZ" sz="1900" b="1" dirty="0" err="1" smtClean="0">
                <a:solidFill>
                  <a:srgbClr val="0000FF"/>
                </a:solidFill>
              </a:rPr>
              <a:t>Nabla</a:t>
            </a:r>
            <a:r>
              <a:rPr lang="en-US" altLang="cs-CZ" sz="1900" dirty="0" smtClean="0"/>
              <a:t> (or </a:t>
            </a:r>
            <a:r>
              <a:rPr lang="en-US" altLang="cs-CZ" sz="1900" dirty="0" smtClean="0">
                <a:solidFill>
                  <a:srgbClr val="0000FF"/>
                </a:solidFill>
              </a:rPr>
              <a:t>del</a:t>
            </a:r>
            <a:r>
              <a:rPr lang="en-US" altLang="cs-CZ" sz="1900" dirty="0" smtClean="0"/>
              <a:t>) operator </a:t>
            </a:r>
            <a:endParaRPr lang="cs-CZ" altLang="cs-CZ" sz="19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539552" y="5085184"/>
                <a:ext cx="3168352" cy="420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cs-CZ" sz="1900" b="1" dirty="0" smtClean="0">
                    <a:solidFill>
                      <a:srgbClr val="0000FF"/>
                    </a:solidFill>
                  </a:rPr>
                  <a:t>Divergence</a:t>
                </a:r>
                <a:r>
                  <a:rPr lang="en-US" altLang="cs-CZ" sz="1900" dirty="0" smtClean="0"/>
                  <a:t> of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19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19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endParaRPr lang="cs-CZ" altLang="cs-CZ" sz="19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085184"/>
                <a:ext cx="3168352" cy="420243"/>
              </a:xfrm>
              <a:prstGeom prst="rect">
                <a:avLst/>
              </a:prstGeom>
              <a:blipFill rotWithShape="1">
                <a:blip r:embed="rId13"/>
                <a:stretch>
                  <a:fillRect l="-1927" t="-20290" r="-7322" b="-231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539552" y="5805264"/>
                <a:ext cx="3168352" cy="420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cs-CZ" sz="1900" b="1" dirty="0" smtClean="0">
                    <a:solidFill>
                      <a:srgbClr val="0000FF"/>
                    </a:solidFill>
                  </a:rPr>
                  <a:t>Curl</a:t>
                </a:r>
                <a:r>
                  <a:rPr lang="en-US" altLang="cs-CZ" sz="1900" dirty="0" smtClean="0"/>
                  <a:t> of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19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19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endParaRPr lang="cs-CZ" altLang="cs-CZ" sz="19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805264"/>
                <a:ext cx="3168352" cy="420243"/>
              </a:xfrm>
              <a:prstGeom prst="rect">
                <a:avLst/>
              </a:prstGeom>
              <a:blipFill rotWithShape="1">
                <a:blip r:embed="rId14"/>
                <a:stretch>
                  <a:fillRect l="-1927" t="-20290" b="-231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68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536104"/>
          </a:xfrm>
        </p:spPr>
        <p:txBody>
          <a:bodyPr/>
          <a:lstStyle/>
          <a:p>
            <a:pPr eaLnBrk="1" hangingPunct="1"/>
            <a:r>
              <a:rPr lang="cs-CZ" altLang="cs-CZ" sz="2400" b="1" dirty="0" smtClean="0">
                <a:solidFill>
                  <a:srgbClr val="FF0000"/>
                </a:solidFill>
              </a:rPr>
              <a:t>Maxwell</a:t>
            </a:r>
            <a:r>
              <a:rPr lang="en-US" altLang="cs-CZ" sz="2400" b="1" dirty="0" smtClean="0">
                <a:solidFill>
                  <a:srgbClr val="FF0000"/>
                </a:solidFill>
              </a:rPr>
              <a:t>’s Equations – differential form</a:t>
            </a:r>
            <a:endParaRPr lang="en-US" altLang="cs-CZ" sz="2400" noProof="0" dirty="0" smtClean="0">
              <a:solidFill>
                <a:srgbClr val="FF0000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67544" y="620688"/>
            <a:ext cx="41764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1. Transformation of the Ampere’s law</a:t>
            </a:r>
            <a:endParaRPr lang="cs-CZ" altLang="cs-CZ" sz="2000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898103"/>
              </p:ext>
            </p:extLst>
          </p:nvPr>
        </p:nvGraphicFramePr>
        <p:xfrm>
          <a:off x="5076775" y="548680"/>
          <a:ext cx="30956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70" name="Equation" r:id="rId3" imgW="1650960" imgH="482400" progId="Equation.DSMT4">
                  <p:embed/>
                </p:oleObj>
              </mc:Choice>
              <mc:Fallback>
                <p:oleObj name="Equation" r:id="rId3" imgW="1650960" imgH="482400" progId="Equation.DSMT4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775" y="548680"/>
                        <a:ext cx="309562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7544" y="1640994"/>
            <a:ext cx="26642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Using the </a:t>
            </a:r>
            <a:r>
              <a:rPr lang="en-US" altLang="cs-CZ" sz="2000" dirty="0" err="1" smtClean="0"/>
              <a:t>Stokes’s</a:t>
            </a:r>
            <a:r>
              <a:rPr lang="en-US" altLang="cs-CZ" sz="2000" dirty="0" smtClean="0"/>
              <a:t> theorem we have</a:t>
            </a:r>
            <a:endParaRPr lang="cs-CZ" altLang="cs-CZ" sz="2000" dirty="0" smtClean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087853"/>
              </p:ext>
            </p:extLst>
          </p:nvPr>
        </p:nvGraphicFramePr>
        <p:xfrm>
          <a:off x="3363987" y="1591196"/>
          <a:ext cx="502443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71" name="Equation" r:id="rId5" imgW="2679480" imgH="482400" progId="Equation.DSMT4">
                  <p:embed/>
                </p:oleObj>
              </mc:Choice>
              <mc:Fallback>
                <p:oleObj name="Equation" r:id="rId5" imgW="26794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87" y="1591196"/>
                        <a:ext cx="5024437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894243"/>
              </p:ext>
            </p:extLst>
          </p:nvPr>
        </p:nvGraphicFramePr>
        <p:xfrm>
          <a:off x="5076056" y="2624138"/>
          <a:ext cx="18573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72" name="Equation" r:id="rId7" imgW="990360" imgH="419040" progId="Equation.DSMT4">
                  <p:embed/>
                </p:oleObj>
              </mc:Choice>
              <mc:Fallback>
                <p:oleObj name="Equation" r:id="rId7" imgW="990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624138"/>
                        <a:ext cx="1857375" cy="784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7544" y="3729226"/>
            <a:ext cx="41764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2. Transformation of the Faraday’s law</a:t>
            </a:r>
            <a:endParaRPr lang="cs-CZ" altLang="cs-CZ" sz="2000" dirty="0" smtClean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596903"/>
              </p:ext>
            </p:extLst>
          </p:nvPr>
        </p:nvGraphicFramePr>
        <p:xfrm>
          <a:off x="5076056" y="3717032"/>
          <a:ext cx="26670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73" name="Equation" r:id="rId9" imgW="1422360" imgH="444240" progId="Equation.DSMT4">
                  <p:embed/>
                </p:oleObj>
              </mc:Choice>
              <mc:Fallback>
                <p:oleObj name="Equation" r:id="rId9" imgW="1422360" imgH="444240" progId="Equation.DSMT4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717032"/>
                        <a:ext cx="26670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7544" y="4737338"/>
            <a:ext cx="26642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Using the </a:t>
            </a:r>
            <a:r>
              <a:rPr lang="en-US" altLang="cs-CZ" sz="2000" dirty="0" err="1" smtClean="0"/>
              <a:t>Stokes’s</a:t>
            </a:r>
            <a:r>
              <a:rPr lang="en-US" altLang="cs-CZ" sz="2000" dirty="0" smtClean="0"/>
              <a:t> theorem we have</a:t>
            </a:r>
            <a:endParaRPr lang="cs-CZ" altLang="cs-CZ" sz="2000" dirty="0" smtClean="0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813365"/>
              </p:ext>
            </p:extLst>
          </p:nvPr>
        </p:nvGraphicFramePr>
        <p:xfrm>
          <a:off x="3358852" y="4758977"/>
          <a:ext cx="43815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74" name="Equation" r:id="rId11" imgW="2336760" imgH="444240" progId="Equation.DSMT4">
                  <p:embed/>
                </p:oleObj>
              </mc:Choice>
              <mc:Fallback>
                <p:oleObj name="Equation" r:id="rId11" imgW="23367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8852" y="4758977"/>
                        <a:ext cx="43815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473614"/>
              </p:ext>
            </p:extLst>
          </p:nvPr>
        </p:nvGraphicFramePr>
        <p:xfrm>
          <a:off x="5220072" y="5661025"/>
          <a:ext cx="15478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75" name="Equation" r:id="rId13" imgW="825480" imgH="419040" progId="Equation.DSMT4">
                  <p:embed/>
                </p:oleObj>
              </mc:Choice>
              <mc:Fallback>
                <p:oleObj name="Equation" r:id="rId13" imgW="825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5661025"/>
                        <a:ext cx="1547812" cy="784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70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536104"/>
          </a:xfrm>
        </p:spPr>
        <p:txBody>
          <a:bodyPr/>
          <a:lstStyle/>
          <a:p>
            <a:pPr eaLnBrk="1" hangingPunct="1"/>
            <a:r>
              <a:rPr lang="cs-CZ" altLang="cs-CZ" sz="2400" b="1" dirty="0" smtClean="0">
                <a:solidFill>
                  <a:srgbClr val="FF0000"/>
                </a:solidFill>
              </a:rPr>
              <a:t>Maxwell</a:t>
            </a:r>
            <a:r>
              <a:rPr lang="en-US" altLang="cs-CZ" sz="2400" b="1" dirty="0" smtClean="0">
                <a:solidFill>
                  <a:srgbClr val="FF0000"/>
                </a:solidFill>
              </a:rPr>
              <a:t>’s Equations – differential form</a:t>
            </a:r>
            <a:endParaRPr lang="en-US" altLang="cs-CZ" sz="2400" noProof="0" dirty="0" smtClean="0">
              <a:solidFill>
                <a:srgbClr val="FF0000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67544" y="620688"/>
            <a:ext cx="41764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3. Transformation of the Gauss’s law of electricity</a:t>
            </a:r>
            <a:endParaRPr lang="cs-CZ" altLang="cs-CZ" sz="2000" dirty="0" smtClean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7544" y="1640994"/>
            <a:ext cx="26642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Using the Gauss’s theorem we have</a:t>
            </a:r>
            <a:endParaRPr lang="cs-CZ" altLang="cs-CZ" sz="2000" dirty="0" smtClean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678527"/>
              </p:ext>
            </p:extLst>
          </p:nvPr>
        </p:nvGraphicFramePr>
        <p:xfrm>
          <a:off x="5181004" y="2618110"/>
          <a:ext cx="11191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4" name="Equation" r:id="rId3" imgW="596880" imgH="241200" progId="Equation.DSMT4">
                  <p:embed/>
                </p:oleObj>
              </mc:Choice>
              <mc:Fallback>
                <p:oleObj name="Equation" r:id="rId3" imgW="596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004" y="2618110"/>
                        <a:ext cx="1119188" cy="4508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7544" y="3729226"/>
            <a:ext cx="41764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4. </a:t>
            </a:r>
            <a:r>
              <a:rPr lang="en-US" altLang="cs-CZ" sz="2000" dirty="0"/>
              <a:t>Transformation of the Gauss’s law of </a:t>
            </a:r>
            <a:r>
              <a:rPr lang="en-US" altLang="cs-CZ" sz="2000" dirty="0" smtClean="0"/>
              <a:t>magnetism</a:t>
            </a:r>
            <a:endParaRPr lang="cs-CZ" altLang="cs-CZ" sz="2000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166494"/>
              </p:ext>
            </p:extLst>
          </p:nvPr>
        </p:nvGraphicFramePr>
        <p:xfrm>
          <a:off x="5180434" y="5760492"/>
          <a:ext cx="10477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5" name="Equation" r:id="rId5" imgW="558720" imgH="215640" progId="Equation.DSMT4">
                  <p:embed/>
                </p:oleObj>
              </mc:Choice>
              <mc:Fallback>
                <p:oleObj name="Equation" r:id="rId5" imgW="558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434" y="5760492"/>
                        <a:ext cx="1047750" cy="4048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820135"/>
              </p:ext>
            </p:extLst>
          </p:nvPr>
        </p:nvGraphicFramePr>
        <p:xfrm>
          <a:off x="4932040" y="624087"/>
          <a:ext cx="2476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6" name="Equation" r:id="rId7" imgW="1320480" imgH="380880" progId="Equation.DSMT4">
                  <p:embed/>
                </p:oleObj>
              </mc:Choice>
              <mc:Fallback>
                <p:oleObj name="Equation" r:id="rId7" imgW="1320480" imgH="380880" progId="Equation.DSMT4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624087"/>
                        <a:ext cx="24765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587991"/>
              </p:ext>
            </p:extLst>
          </p:nvPr>
        </p:nvGraphicFramePr>
        <p:xfrm>
          <a:off x="3851920" y="1639337"/>
          <a:ext cx="42148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7" name="Equation" r:id="rId9" imgW="2247840" imgH="380880" progId="Equation.DSMT4">
                  <p:embed/>
                </p:oleObj>
              </mc:Choice>
              <mc:Fallback>
                <p:oleObj name="Equation" r:id="rId9" imgW="22478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639337"/>
                        <a:ext cx="421481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902988"/>
              </p:ext>
            </p:extLst>
          </p:nvPr>
        </p:nvGraphicFramePr>
        <p:xfrm>
          <a:off x="4944021" y="3725912"/>
          <a:ext cx="15001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8" name="Equation" r:id="rId11" imgW="799920" imgH="380880" progId="Equation.DSMT4">
                  <p:embed/>
                </p:oleObj>
              </mc:Choice>
              <mc:Fallback>
                <p:oleObj name="Equation" r:id="rId11" imgW="799920" imgH="380880" progId="Equation.DSMT4">
                  <p:embed/>
                  <p:pic>
                    <p:nvPicPr>
                      <p:cNvPr id="0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4021" y="3725912"/>
                        <a:ext cx="150018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314067"/>
              </p:ext>
            </p:extLst>
          </p:nvPr>
        </p:nvGraphicFramePr>
        <p:xfrm>
          <a:off x="3851920" y="4797152"/>
          <a:ext cx="32146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9" name="Equation" r:id="rId13" imgW="1714320" imgH="380880" progId="Equation.DSMT4">
                  <p:embed/>
                </p:oleObj>
              </mc:Choice>
              <mc:Fallback>
                <p:oleObj name="Equation" r:id="rId13" imgW="17143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797152"/>
                        <a:ext cx="321468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67544" y="4725144"/>
            <a:ext cx="26642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Using the Gauss’s theorem we have</a:t>
            </a: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24536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536104"/>
          </a:xfrm>
        </p:spPr>
        <p:txBody>
          <a:bodyPr/>
          <a:lstStyle/>
          <a:p>
            <a:pPr eaLnBrk="1" hangingPunct="1"/>
            <a:r>
              <a:rPr lang="cs-CZ" altLang="cs-CZ" sz="2400" b="1" dirty="0" smtClean="0">
                <a:solidFill>
                  <a:srgbClr val="FF0000"/>
                </a:solidFill>
              </a:rPr>
              <a:t>Maxwell</a:t>
            </a:r>
            <a:r>
              <a:rPr lang="en-US" altLang="cs-CZ" sz="2400" b="1" dirty="0" smtClean="0">
                <a:solidFill>
                  <a:srgbClr val="FF0000"/>
                </a:solidFill>
              </a:rPr>
              <a:t>’s Equations in both forms</a:t>
            </a:r>
            <a:endParaRPr lang="en-US" altLang="cs-CZ" sz="2400" noProof="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576518"/>
              </p:ext>
            </p:extLst>
          </p:nvPr>
        </p:nvGraphicFramePr>
        <p:xfrm>
          <a:off x="973187" y="1341537"/>
          <a:ext cx="30956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0" name="Equation" r:id="rId3" imgW="1650960" imgH="482400" progId="Equation.DSMT4">
                  <p:embed/>
                </p:oleObj>
              </mc:Choice>
              <mc:Fallback>
                <p:oleObj name="Equation" r:id="rId3" imgW="1650960" imgH="482400" progId="Equation.DSMT4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87" y="1341537"/>
                        <a:ext cx="309562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955078"/>
              </p:ext>
            </p:extLst>
          </p:nvPr>
        </p:nvGraphicFramePr>
        <p:xfrm>
          <a:off x="971600" y="2421037"/>
          <a:ext cx="26670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1" name="Equation" r:id="rId5" imgW="1422360" imgH="444240" progId="Equation.DSMT4">
                  <p:embed/>
                </p:oleObj>
              </mc:Choice>
              <mc:Fallback>
                <p:oleObj name="Equation" r:id="rId5" imgW="1422360" imgH="444240" progId="Equation.DSMT4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421037"/>
                        <a:ext cx="26670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136083"/>
              </p:ext>
            </p:extLst>
          </p:nvPr>
        </p:nvGraphicFramePr>
        <p:xfrm>
          <a:off x="971600" y="3594199"/>
          <a:ext cx="2476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2" name="Equation" r:id="rId7" imgW="1320480" imgH="380880" progId="Equation.DSMT4">
                  <p:embed/>
                </p:oleObj>
              </mc:Choice>
              <mc:Fallback>
                <p:oleObj name="Equation" r:id="rId7" imgW="1320480" imgH="380880" progId="Equation.DSMT4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594199"/>
                        <a:ext cx="24765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301125"/>
              </p:ext>
            </p:extLst>
          </p:nvPr>
        </p:nvGraphicFramePr>
        <p:xfrm>
          <a:off x="984300" y="4734024"/>
          <a:ext cx="15001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3" name="Equation" r:id="rId9" imgW="799920" imgH="380880" progId="Equation.DSMT4">
                  <p:embed/>
                </p:oleObj>
              </mc:Choice>
              <mc:Fallback>
                <p:oleObj name="Equation" r:id="rId9" imgW="799920" imgH="380880" progId="Equation.DSMT4">
                  <p:embed/>
                  <p:pic>
                    <p:nvPicPr>
                      <p:cNvPr id="0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300" y="4734024"/>
                        <a:ext cx="150018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851922"/>
              </p:ext>
            </p:extLst>
          </p:nvPr>
        </p:nvGraphicFramePr>
        <p:xfrm>
          <a:off x="5162897" y="1340768"/>
          <a:ext cx="18573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4" name="Equation" r:id="rId11" imgW="990360" imgH="419040" progId="Equation.DSMT4">
                  <p:embed/>
                </p:oleObj>
              </mc:Choice>
              <mc:Fallback>
                <p:oleObj name="Equation" r:id="rId11" imgW="990360" imgH="419040" progId="Equation.DSMT4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897" y="1340768"/>
                        <a:ext cx="1857375" cy="784225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985756"/>
              </p:ext>
            </p:extLst>
          </p:nvPr>
        </p:nvGraphicFramePr>
        <p:xfrm>
          <a:off x="5184427" y="2348880"/>
          <a:ext cx="154781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5" name="Equation" r:id="rId13" imgW="825480" imgH="419040" progId="Equation.DSMT4">
                  <p:embed/>
                </p:oleObj>
              </mc:Choice>
              <mc:Fallback>
                <p:oleObj name="Equation" r:id="rId13" imgW="825480" imgH="419040" progId="Equation.DSMT4">
                  <p:embed/>
                  <p:pic>
                    <p:nvPicPr>
                      <p:cNvPr id="0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427" y="2348880"/>
                        <a:ext cx="1547813" cy="784225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26334"/>
              </p:ext>
            </p:extLst>
          </p:nvPr>
        </p:nvGraphicFramePr>
        <p:xfrm>
          <a:off x="5181004" y="3573016"/>
          <a:ext cx="11191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6" name="Equation" r:id="rId15" imgW="596880" imgH="241200" progId="Equation.DSMT4">
                  <p:embed/>
                </p:oleObj>
              </mc:Choice>
              <mc:Fallback>
                <p:oleObj name="Equation" r:id="rId15" imgW="596880" imgH="241200" progId="Equation.DSMT4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004" y="3573016"/>
                        <a:ext cx="1119188" cy="450850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905099"/>
              </p:ext>
            </p:extLst>
          </p:nvPr>
        </p:nvGraphicFramePr>
        <p:xfrm>
          <a:off x="5220072" y="4725144"/>
          <a:ext cx="10477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7" name="Equation" r:id="rId17" imgW="558720" imgH="215640" progId="Equation.DSMT4">
                  <p:embed/>
                </p:oleObj>
              </mc:Choice>
              <mc:Fallback>
                <p:oleObj name="Equation" r:id="rId17" imgW="558720" imgH="215640" progId="Equation.DSMT4">
                  <p:embed/>
                  <p:pic>
                    <p:nvPicPr>
                      <p:cNvPr id="0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725144"/>
                        <a:ext cx="1047750" cy="404812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71600" y="764704"/>
            <a:ext cx="259228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cs-CZ" altLang="cs-CZ" sz="1900" dirty="0" err="1" smtClean="0">
                <a:solidFill>
                  <a:srgbClr val="0000FF"/>
                </a:solidFill>
              </a:rPr>
              <a:t>Integral</a:t>
            </a:r>
            <a:endParaRPr lang="cs-CZ" altLang="cs-CZ" sz="1900" dirty="0" smtClean="0">
              <a:solidFill>
                <a:srgbClr val="0000FF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148064" y="764704"/>
            <a:ext cx="259228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cs-CZ" altLang="cs-CZ" sz="1900" dirty="0" err="1" smtClean="0">
                <a:solidFill>
                  <a:srgbClr val="0000FF"/>
                </a:solidFill>
              </a:rPr>
              <a:t>Differential</a:t>
            </a:r>
            <a:endParaRPr lang="cs-CZ" altLang="cs-CZ" sz="19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03018"/>
            <a:ext cx="4941426" cy="3150318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536104"/>
          </a:xfrm>
        </p:spPr>
        <p:txBody>
          <a:bodyPr/>
          <a:lstStyle/>
          <a:p>
            <a:pPr eaLnBrk="1" hangingPunct="1"/>
            <a:r>
              <a:rPr lang="cs-CZ" altLang="cs-CZ" sz="2400" b="1" noProof="0" dirty="0" smtClean="0">
                <a:solidFill>
                  <a:srgbClr val="FF0000"/>
                </a:solidFill>
              </a:rPr>
              <a:t>Electric </a:t>
            </a:r>
            <a:r>
              <a:rPr lang="cs-CZ" altLang="cs-CZ" sz="2400" b="1" noProof="0" dirty="0" err="1" smtClean="0">
                <a:solidFill>
                  <a:srgbClr val="FF0000"/>
                </a:solidFill>
              </a:rPr>
              <a:t>Current</a:t>
            </a:r>
            <a:endParaRPr lang="en-US" altLang="cs-CZ" sz="2400" noProof="0" dirty="0" smtClean="0">
              <a:solidFill>
                <a:srgbClr val="FF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7544" y="620688"/>
            <a:ext cx="81369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average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electric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current</a:t>
            </a:r>
            <a:r>
              <a:rPr lang="cs-CZ" altLang="cs-CZ" sz="2000" dirty="0" smtClean="0"/>
              <a:t> in a </a:t>
            </a:r>
            <a:r>
              <a:rPr lang="cs-CZ" altLang="cs-CZ" sz="2000" dirty="0" err="1" smtClean="0"/>
              <a:t>conductor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defined</a:t>
            </a:r>
            <a:r>
              <a:rPr lang="cs-CZ" altLang="cs-CZ" sz="2000" dirty="0" smtClean="0"/>
              <a:t> as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232070"/>
              </p:ext>
            </p:extLst>
          </p:nvPr>
        </p:nvGraphicFramePr>
        <p:xfrm>
          <a:off x="7092280" y="515938"/>
          <a:ext cx="10636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8" name="Equation" r:id="rId4" imgW="507960" imgH="393480" progId="Equation.DSMT4">
                  <p:embed/>
                </p:oleObj>
              </mc:Choice>
              <mc:Fallback>
                <p:oleObj name="Equation" r:id="rId4" imgW="507960" imgH="393480" progId="Equation.DSMT4">
                  <p:embed/>
                  <p:pic>
                    <p:nvPicPr>
                      <p:cNvPr id="0" name="Objek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515938"/>
                        <a:ext cx="106362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7544" y="1333217"/>
            <a:ext cx="81369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where</a:t>
            </a:r>
            <a:r>
              <a:rPr lang="cs-CZ" altLang="cs-CZ" sz="2000" dirty="0" smtClean="0"/>
              <a:t> </a:t>
            </a:r>
            <a:r>
              <a:rPr lang="el-GR" altLang="cs-CZ" sz="2000" i="1" dirty="0" smtClean="0">
                <a:solidFill>
                  <a:srgbClr val="0000FF"/>
                </a:solidFill>
              </a:rPr>
              <a:t>Δ</a:t>
            </a:r>
            <a:r>
              <a:rPr lang="cs-CZ" altLang="cs-CZ" sz="2000" i="1" dirty="0" smtClean="0">
                <a:solidFill>
                  <a:srgbClr val="0000FF"/>
                </a:solidFill>
              </a:rPr>
              <a:t>Q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net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amount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charge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that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passes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through</a:t>
            </a:r>
            <a:r>
              <a:rPr lang="cs-CZ" altLang="cs-CZ" sz="2000" dirty="0" smtClean="0"/>
              <a:t> a </a:t>
            </a:r>
            <a:r>
              <a:rPr lang="cs-CZ" altLang="cs-CZ" sz="2000" dirty="0" err="1" smtClean="0"/>
              <a:t>cross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section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conductor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during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time</a:t>
            </a:r>
            <a:r>
              <a:rPr lang="cs-CZ" altLang="cs-CZ" sz="2000" dirty="0" smtClean="0"/>
              <a:t> interval </a:t>
            </a:r>
            <a:r>
              <a:rPr lang="el-GR" altLang="cs-CZ" sz="2000" i="1" dirty="0" smtClean="0">
                <a:solidFill>
                  <a:srgbClr val="0000FF"/>
                </a:solidFill>
              </a:rPr>
              <a:t>Δ</a:t>
            </a:r>
            <a:r>
              <a:rPr lang="cs-CZ" altLang="cs-CZ" sz="2000" i="1" dirty="0" smtClean="0">
                <a:solidFill>
                  <a:srgbClr val="0000FF"/>
                </a:solidFill>
              </a:rPr>
              <a:t>t</a:t>
            </a:r>
            <a:r>
              <a:rPr lang="cs-CZ" altLang="cs-CZ" sz="2000" dirty="0" smtClean="0"/>
              <a:t>.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7544" y="2132856"/>
            <a:ext cx="81369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If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current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not </a:t>
            </a:r>
            <a:r>
              <a:rPr lang="cs-CZ" altLang="cs-CZ" sz="2000" dirty="0" err="1" smtClean="0"/>
              <a:t>constant</a:t>
            </a:r>
            <a:r>
              <a:rPr lang="cs-CZ" altLang="cs-CZ" sz="2000" dirty="0" smtClean="0"/>
              <a:t> in </a:t>
            </a:r>
            <a:r>
              <a:rPr lang="cs-CZ" altLang="cs-CZ" sz="2000" dirty="0" err="1" smtClean="0"/>
              <a:t>time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we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can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define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instantaneous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current</a:t>
            </a:r>
            <a:r>
              <a:rPr lang="cs-CZ" altLang="cs-CZ" sz="2000" dirty="0" smtClean="0"/>
              <a:t> as a limit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31122"/>
              </p:ext>
            </p:extLst>
          </p:nvPr>
        </p:nvGraphicFramePr>
        <p:xfrm>
          <a:off x="935881" y="2996952"/>
          <a:ext cx="233997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9" name="Equation" r:id="rId6" imgW="1117440" imgH="393480" progId="Equation.DSMT4">
                  <p:embed/>
                </p:oleObj>
              </mc:Choice>
              <mc:Fallback>
                <p:oleObj name="Equation" r:id="rId6" imgW="1117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881" y="2996952"/>
                        <a:ext cx="2339975" cy="822325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7544" y="4017258"/>
            <a:ext cx="32403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unit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electric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current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>
                <a:solidFill>
                  <a:srgbClr val="0000FF"/>
                </a:solidFill>
              </a:rPr>
              <a:t>Ampere</a:t>
            </a:r>
            <a:r>
              <a:rPr lang="cs-CZ" altLang="cs-CZ" sz="2000" dirty="0" smtClean="0">
                <a:solidFill>
                  <a:srgbClr val="0000FF"/>
                </a:solidFill>
              </a:rPr>
              <a:t> </a:t>
            </a:r>
            <a:r>
              <a:rPr lang="en-US" altLang="cs-CZ" sz="2000" dirty="0" smtClean="0">
                <a:solidFill>
                  <a:srgbClr val="0000FF"/>
                </a:solidFill>
              </a:rPr>
              <a:t>[A]</a:t>
            </a:r>
            <a:endParaRPr lang="cs-CZ" altLang="cs-CZ" sz="2000" dirty="0" smtClean="0">
              <a:solidFill>
                <a:srgbClr val="0000FF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7544" y="4809346"/>
            <a:ext cx="32403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We could also write inversely </a:t>
            </a:r>
            <a:endParaRPr lang="cs-CZ" altLang="cs-CZ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901317"/>
              </p:ext>
            </p:extLst>
          </p:nvPr>
        </p:nvGraphicFramePr>
        <p:xfrm>
          <a:off x="1579712" y="5510213"/>
          <a:ext cx="1408112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0" name="Equation" r:id="rId8" imgW="672840" imgH="469800" progId="Equation.DSMT4">
                  <p:embed/>
                </p:oleObj>
              </mc:Choice>
              <mc:Fallback>
                <p:oleObj name="Equation" r:id="rId8" imgW="6728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712" y="5510213"/>
                        <a:ext cx="1408112" cy="982662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867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536104"/>
          </a:xfrm>
        </p:spPr>
        <p:txBody>
          <a:bodyPr/>
          <a:lstStyle/>
          <a:p>
            <a:pPr eaLnBrk="1" hangingPunct="1"/>
            <a:r>
              <a:rPr lang="cs-CZ" altLang="cs-CZ" sz="2400" b="1" noProof="0" dirty="0" err="1" smtClean="0">
                <a:solidFill>
                  <a:srgbClr val="FF0000"/>
                </a:solidFill>
              </a:rPr>
              <a:t>Current</a:t>
            </a:r>
            <a:r>
              <a:rPr lang="en-US" altLang="cs-CZ" sz="2400" b="1" noProof="0" dirty="0" smtClean="0">
                <a:solidFill>
                  <a:srgbClr val="FF0000"/>
                </a:solidFill>
              </a:rPr>
              <a:t> Density</a:t>
            </a:r>
            <a:endParaRPr lang="en-US" altLang="cs-CZ" sz="2400" noProof="0" dirty="0" smtClean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84784"/>
            <a:ext cx="2207624" cy="20794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620688"/>
                <a:ext cx="8136904" cy="743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To describe motion of charges it the 3D volume, we need another quantity, called</a:t>
                </a:r>
                <a:r>
                  <a:rPr lang="en-US" altLang="cs-CZ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cs-CZ" sz="2000" b="1" dirty="0" smtClean="0">
                    <a:solidFill>
                      <a:srgbClr val="0000FF"/>
                    </a:solidFill>
                  </a:rPr>
                  <a:t>current density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altLang="cs-CZ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.</m:t>
                        </m:r>
                      </m:e>
                    </m:acc>
                  </m:oMath>
                </a14:m>
                <a:r>
                  <a:rPr lang="en-US" altLang="cs-CZ" sz="2000" dirty="0" smtClean="0"/>
                  <a:t> Unit of the current density is [A/m</a:t>
                </a:r>
                <a:r>
                  <a:rPr lang="en-US" altLang="cs-CZ" sz="2000" baseline="30000" dirty="0" smtClean="0"/>
                  <a:t>2</a:t>
                </a:r>
                <a:r>
                  <a:rPr lang="en-US" altLang="cs-CZ" sz="2000" dirty="0" smtClean="0"/>
                  <a:t>].</a:t>
                </a:r>
                <a:endParaRPr lang="cs-CZ" altLang="cs-CZ" sz="2000" dirty="0" smtClean="0"/>
              </a:p>
            </p:txBody>
          </p:sp>
        </mc:Choice>
        <mc:Fallback xmlns="">
          <p:sp>
            <p:nvSpPr>
              <p:cNvPr id="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620688"/>
                <a:ext cx="8136904" cy="743152"/>
              </a:xfrm>
              <a:prstGeom prst="rect">
                <a:avLst/>
              </a:prstGeom>
              <a:blipFill rotWithShape="1">
                <a:blip r:embed="rId4"/>
                <a:stretch>
                  <a:fillRect l="-825" t="-3279" r="-825" b="-139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Přímá spojnice se šipkou 6"/>
          <p:cNvCxnSpPr/>
          <p:nvPr/>
        </p:nvCxnSpPr>
        <p:spPr bwMode="auto">
          <a:xfrm flipH="1" flipV="1">
            <a:off x="7380312" y="2924944"/>
            <a:ext cx="792088" cy="43204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ovéPole 9"/>
          <p:cNvSpPr txBox="1"/>
          <p:nvPr/>
        </p:nvSpPr>
        <p:spPr>
          <a:xfrm>
            <a:off x="8058395" y="32849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dS</a:t>
            </a:r>
            <a:endParaRPr lang="cs-CZ" i="1" dirty="0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681878"/>
              </p:ext>
            </p:extLst>
          </p:nvPr>
        </p:nvGraphicFramePr>
        <p:xfrm>
          <a:off x="7958534" y="1700808"/>
          <a:ext cx="213866" cy="34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38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58534" y="1700808"/>
                        <a:ext cx="213866" cy="34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7309562" y="1556792"/>
                <a:ext cx="4066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i="1" baseline="-25000" dirty="0" smtClean="0"/>
                  <a:t>0</a:t>
                </a:r>
                <a:endParaRPr lang="cs-CZ" i="1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562" y="1556792"/>
                <a:ext cx="40665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/>
          <p:cNvSpPr txBox="1"/>
          <p:nvPr/>
        </p:nvSpPr>
        <p:spPr>
          <a:xfrm>
            <a:off x="8036079" y="274027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</a:t>
            </a:r>
            <a:endParaRPr lang="cs-CZ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6971008" y="1556792"/>
                <a:ext cx="375103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cs-CZ" i="1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008" y="1556792"/>
                <a:ext cx="375103" cy="404791"/>
              </a:xfrm>
              <a:prstGeom prst="rect">
                <a:avLst/>
              </a:prstGeom>
              <a:blipFill rotWithShape="1">
                <a:blip r:embed="rId8"/>
                <a:stretch>
                  <a:fillRect t="-20896" r="-311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67544" y="1628800"/>
            <a:ext cx="51845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The current passing through an elementary surface area </a:t>
            </a:r>
            <a:r>
              <a:rPr lang="en-US" altLang="cs-CZ" sz="2000" i="1" dirty="0" err="1" smtClean="0">
                <a:solidFill>
                  <a:srgbClr val="0000FF"/>
                </a:solidFill>
              </a:rPr>
              <a:t>dS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 </a:t>
            </a:r>
            <a:r>
              <a:rPr lang="en-US" altLang="cs-CZ" sz="2000" dirty="0" smtClean="0"/>
              <a:t>is</a:t>
            </a:r>
            <a:endParaRPr lang="cs-CZ" altLang="cs-CZ" sz="2000" dirty="0" smtClean="0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192292"/>
              </p:ext>
            </p:extLst>
          </p:nvPr>
        </p:nvGraphicFramePr>
        <p:xfrm>
          <a:off x="611560" y="2492896"/>
          <a:ext cx="49418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39" name="Equation" r:id="rId9" imgW="2361960" imgH="253800" progId="Equation.DSMT4">
                  <p:embed/>
                </p:oleObj>
              </mc:Choice>
              <mc:Fallback>
                <p:oleObj name="Equation" r:id="rId9" imgW="2361960" imgH="253800" progId="Equation.DSMT4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492896"/>
                        <a:ext cx="494188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ovéPole 17"/>
          <p:cNvSpPr txBox="1"/>
          <p:nvPr/>
        </p:nvSpPr>
        <p:spPr>
          <a:xfrm>
            <a:off x="7452320" y="2155171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α</a:t>
            </a:r>
            <a:endParaRPr lang="cs-CZ" i="1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67544" y="3149912"/>
            <a:ext cx="30243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The current passing through an area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S </a:t>
            </a:r>
            <a:r>
              <a:rPr lang="en-US" altLang="cs-CZ" sz="2000" dirty="0" smtClean="0"/>
              <a:t>is </a:t>
            </a:r>
            <a:endParaRPr lang="cs-CZ" altLang="cs-CZ" sz="2000" dirty="0" smtClean="0"/>
          </a:p>
        </p:txBody>
      </p:sp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223028"/>
              </p:ext>
            </p:extLst>
          </p:nvPr>
        </p:nvGraphicFramePr>
        <p:xfrm>
          <a:off x="3851920" y="3209726"/>
          <a:ext cx="156686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40" name="Equation" r:id="rId11" imgW="749160" imgH="380880" progId="Equation.DSMT4">
                  <p:embed/>
                </p:oleObj>
              </mc:Choice>
              <mc:Fallback>
                <p:oleObj name="Equation" r:id="rId11" imgW="7491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209726"/>
                        <a:ext cx="1566863" cy="7953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Obrázek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776" y="4204672"/>
            <a:ext cx="2837688" cy="2392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4221088"/>
                <a:ext cx="5184576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Let us suppose that the average motion of charges is a drift with velocity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altLang="cs-CZ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cs-CZ" sz="2000" dirty="0" smtClean="0"/>
                  <a:t>passing through a surface element </a:t>
                </a:r>
                <a:r>
                  <a:rPr lang="el-GR" altLang="cs-CZ" sz="2000" i="1" dirty="0" smtClean="0">
                    <a:solidFill>
                      <a:srgbClr val="0000FF"/>
                    </a:solidFill>
                  </a:rPr>
                  <a:t>Δ</a:t>
                </a:r>
                <a:r>
                  <a:rPr lang="en-US" altLang="cs-CZ" sz="2000" i="1" dirty="0" smtClean="0">
                    <a:solidFill>
                      <a:srgbClr val="0000FF"/>
                    </a:solidFill>
                  </a:rPr>
                  <a:t>S</a:t>
                </a:r>
                <a:r>
                  <a:rPr lang="en-US" altLang="cs-CZ" sz="2000" dirty="0" smtClean="0"/>
                  <a:t>. The charge </a:t>
                </a:r>
                <a:r>
                  <a:rPr lang="el-GR" altLang="cs-CZ" sz="2000" i="1" dirty="0" smtClean="0">
                    <a:solidFill>
                      <a:srgbClr val="0000FF"/>
                    </a:solidFill>
                  </a:rPr>
                  <a:t>Δ</a:t>
                </a:r>
                <a:r>
                  <a:rPr lang="en-US" altLang="cs-CZ" sz="2000" i="1" dirty="0" smtClean="0">
                    <a:solidFill>
                      <a:srgbClr val="0000FF"/>
                    </a:solidFill>
                  </a:rPr>
                  <a:t>Q</a:t>
                </a:r>
                <a:r>
                  <a:rPr lang="en-US" altLang="cs-CZ" sz="2000" dirty="0" smtClean="0"/>
                  <a:t> passing through </a:t>
                </a:r>
                <a:r>
                  <a:rPr lang="el-GR" altLang="cs-CZ" sz="2000" i="1" dirty="0" smtClean="0">
                    <a:solidFill>
                      <a:srgbClr val="0000FF"/>
                    </a:solidFill>
                  </a:rPr>
                  <a:t>Δ</a:t>
                </a:r>
                <a:r>
                  <a:rPr lang="en-US" altLang="cs-CZ" sz="2000" i="1" dirty="0" smtClean="0">
                    <a:solidFill>
                      <a:srgbClr val="0000FF"/>
                    </a:solidFill>
                  </a:rPr>
                  <a:t>S</a:t>
                </a:r>
                <a:r>
                  <a:rPr lang="en-US" altLang="cs-CZ" sz="2000" dirty="0" smtClean="0"/>
                  <a:t> in a time </a:t>
                </a:r>
                <a:r>
                  <a:rPr lang="el-GR" altLang="cs-CZ" sz="2000" i="1" dirty="0" smtClean="0">
                    <a:solidFill>
                      <a:srgbClr val="0000FF"/>
                    </a:solidFill>
                  </a:rPr>
                  <a:t>Δ</a:t>
                </a:r>
                <a:r>
                  <a:rPr lang="en-US" altLang="cs-CZ" sz="2000" i="1" dirty="0" smtClean="0">
                    <a:solidFill>
                      <a:srgbClr val="0000FF"/>
                    </a:solidFill>
                  </a:rPr>
                  <a:t>t</a:t>
                </a:r>
                <a:r>
                  <a:rPr lang="en-US" altLang="cs-CZ" sz="2000" dirty="0" smtClean="0"/>
                  <a:t> is equal to the charge contained in a </a:t>
                </a:r>
                <a:r>
                  <a:rPr lang="en-US" altLang="cs-CZ" sz="2000" dirty="0" smtClean="0">
                    <a:solidFill>
                      <a:srgbClr val="0000FF"/>
                    </a:solidFill>
                  </a:rPr>
                  <a:t>prism</a:t>
                </a:r>
                <a:r>
                  <a:rPr lang="en-US" altLang="cs-CZ" sz="2000" dirty="0" smtClean="0"/>
                  <a:t> of the volume </a:t>
                </a:r>
                <a:r>
                  <a:rPr lang="el-GR" altLang="cs-CZ" sz="2000" i="1" dirty="0">
                    <a:solidFill>
                      <a:srgbClr val="0000FF"/>
                    </a:solidFill>
                  </a:rPr>
                  <a:t>Δ</a:t>
                </a:r>
                <a:r>
                  <a:rPr lang="en-US" altLang="cs-CZ" sz="2000" i="1" dirty="0" err="1" smtClean="0">
                    <a:solidFill>
                      <a:srgbClr val="0000FF"/>
                    </a:solidFill>
                  </a:rPr>
                  <a:t>S·v</a:t>
                </a:r>
                <a:r>
                  <a:rPr lang="en-US" altLang="cs-CZ" sz="2000" i="1" dirty="0" smtClean="0">
                    <a:solidFill>
                      <a:srgbClr val="0000FF"/>
                    </a:solidFill>
                  </a:rPr>
                  <a:t>·</a:t>
                </a:r>
                <a:r>
                  <a:rPr lang="el-GR" altLang="cs-CZ" sz="2000" i="1" dirty="0" smtClean="0">
                    <a:solidFill>
                      <a:srgbClr val="0000FF"/>
                    </a:solidFill>
                  </a:rPr>
                  <a:t>Δ</a:t>
                </a:r>
                <a:r>
                  <a:rPr lang="en-US" altLang="cs-CZ" sz="2000" i="1" dirty="0" smtClean="0">
                    <a:solidFill>
                      <a:srgbClr val="0000FF"/>
                    </a:solidFill>
                  </a:rPr>
                  <a:t>t</a:t>
                </a:r>
                <a:r>
                  <a:rPr lang="en-US" altLang="cs-CZ" sz="2000" dirty="0" smtClean="0"/>
                  <a:t>.</a:t>
                </a:r>
                <a:endParaRPr lang="cs-CZ" altLang="cs-CZ" sz="2000" dirty="0" smtClean="0"/>
              </a:p>
            </p:txBody>
          </p:sp>
        </mc:Choice>
        <mc:Fallback xmlns="">
          <p:sp>
            <p:nvSpPr>
              <p:cNvPr id="22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221088"/>
                <a:ext cx="5184576" cy="1938992"/>
              </a:xfrm>
              <a:prstGeom prst="rect">
                <a:avLst/>
              </a:prstGeom>
              <a:blipFill rotWithShape="1">
                <a:blip r:embed="rId14"/>
                <a:stretch>
                  <a:fillRect l="-1294" t="-1254" r="-1176" b="-47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56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8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536104"/>
          </a:xfrm>
        </p:spPr>
        <p:txBody>
          <a:bodyPr/>
          <a:lstStyle/>
          <a:p>
            <a:pPr eaLnBrk="1" hangingPunct="1"/>
            <a:r>
              <a:rPr lang="cs-CZ" altLang="cs-CZ" sz="2400" b="1" noProof="0" dirty="0" err="1" smtClean="0">
                <a:solidFill>
                  <a:srgbClr val="FF0000"/>
                </a:solidFill>
              </a:rPr>
              <a:t>Current</a:t>
            </a:r>
            <a:r>
              <a:rPr lang="en-US" altLang="cs-CZ" sz="2400" b="1" noProof="0" dirty="0" smtClean="0">
                <a:solidFill>
                  <a:srgbClr val="FF0000"/>
                </a:solidFill>
              </a:rPr>
              <a:t> Density</a:t>
            </a:r>
            <a:endParaRPr lang="en-US" altLang="cs-CZ" sz="2400" noProof="0" dirty="0" smtClean="0">
              <a:solidFill>
                <a:srgbClr val="FF0000"/>
              </a:solidFill>
            </a:endParaRP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776" y="532264"/>
            <a:ext cx="2837688" cy="2392680"/>
          </a:xfrm>
          <a:prstGeom prst="rect">
            <a:avLst/>
          </a:prstGeom>
        </p:spPr>
      </p:pic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67544" y="654875"/>
            <a:ext cx="51845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If we multiply the volume of the prism by the charge </a:t>
            </a:r>
            <a:r>
              <a:rPr lang="cs-CZ" altLang="cs-CZ" sz="2000" dirty="0" err="1" smtClean="0"/>
              <a:t>volume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density </a:t>
            </a:r>
            <a:r>
              <a:rPr lang="el-GR" altLang="cs-CZ" sz="2000" i="1" dirty="0" smtClean="0">
                <a:solidFill>
                  <a:srgbClr val="0000FF"/>
                </a:solidFill>
              </a:rPr>
              <a:t>ρ</a:t>
            </a:r>
            <a:r>
              <a:rPr lang="en-US" altLang="cs-CZ" sz="2000" i="1" baseline="-25000" dirty="0" smtClean="0">
                <a:solidFill>
                  <a:srgbClr val="0000FF"/>
                </a:solidFill>
              </a:rPr>
              <a:t>V</a:t>
            </a:r>
            <a:r>
              <a:rPr lang="en-US" altLang="cs-CZ" sz="2000" dirty="0" smtClean="0"/>
              <a:t>, we obtain</a:t>
            </a:r>
            <a:endParaRPr lang="cs-CZ" altLang="cs-CZ" sz="2000" dirty="0" smtClean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378898"/>
              </p:ext>
            </p:extLst>
          </p:nvPr>
        </p:nvGraphicFramePr>
        <p:xfrm>
          <a:off x="1463675" y="1438275"/>
          <a:ext cx="23415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3" name="Equation" r:id="rId4" imgW="1117440" imgH="228600" progId="Equation.DSMT4">
                  <p:embed/>
                </p:oleObj>
              </mc:Choice>
              <mc:Fallback>
                <p:oleObj name="Equation" r:id="rId4" imgW="1117440" imgH="228600" progId="Equation.DSMT4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1438275"/>
                        <a:ext cx="23415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67544" y="2001034"/>
            <a:ext cx="518457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The charge per unit volume is an electric current, so by introducing differentials instead of deltas we obtain</a:t>
            </a:r>
            <a:endParaRPr lang="cs-CZ" altLang="cs-CZ" sz="2000" dirty="0" smtClean="0"/>
          </a:p>
        </p:txBody>
      </p:sp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948344"/>
              </p:ext>
            </p:extLst>
          </p:nvPr>
        </p:nvGraphicFramePr>
        <p:xfrm>
          <a:off x="827584" y="3036888"/>
          <a:ext cx="417512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4" name="Equation" r:id="rId6" imgW="1993680" imgH="393480" progId="Equation.DSMT4">
                  <p:embed/>
                </p:oleObj>
              </mc:Choice>
              <mc:Fallback>
                <p:oleObj name="Equation" r:id="rId6" imgW="1993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036888"/>
                        <a:ext cx="4175125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67544" y="4069521"/>
            <a:ext cx="17281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Considering </a:t>
            </a:r>
            <a:endParaRPr lang="cs-CZ" altLang="cs-CZ" sz="2000" dirty="0" smtClean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779912" y="4077072"/>
            <a:ext cx="17281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we can write</a:t>
            </a:r>
            <a:endParaRPr lang="cs-CZ" altLang="cs-CZ" sz="2000" dirty="0" smtClean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370609"/>
              </p:ext>
            </p:extLst>
          </p:nvPr>
        </p:nvGraphicFramePr>
        <p:xfrm>
          <a:off x="2195736" y="4005064"/>
          <a:ext cx="14081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5" name="Equation" r:id="rId8" imgW="672840" imgH="241200" progId="Equation.DSMT4">
                  <p:embed/>
                </p:oleObj>
              </mc:Choice>
              <mc:Fallback>
                <p:oleObj name="Equation" r:id="rId8" imgW="672840" imgH="241200" progId="Equation.DSMT4">
                  <p:embed/>
                  <p:pic>
                    <p:nvPicPr>
                      <p:cNvPr id="0" name="Objek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005064"/>
                        <a:ext cx="140811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466871"/>
              </p:ext>
            </p:extLst>
          </p:nvPr>
        </p:nvGraphicFramePr>
        <p:xfrm>
          <a:off x="5796136" y="4003675"/>
          <a:ext cx="12763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6" name="Equation" r:id="rId10" imgW="609480" imgH="241200" progId="Equation.DSMT4">
                  <p:embed/>
                </p:oleObj>
              </mc:Choice>
              <mc:Fallback>
                <p:oleObj name="Equation" r:id="rId10" imgW="609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4003675"/>
                        <a:ext cx="12763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4645585"/>
                <a:ext cx="6552728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Aft>
                    <a:spcPts val="600"/>
                  </a:spcAft>
                </a:pPr>
                <a:r>
                  <a:rPr lang="en-US" altLang="cs-CZ" sz="2000" dirty="0" smtClean="0"/>
                  <a:t>If there are </a:t>
                </a:r>
                <a:r>
                  <a:rPr lang="en-US" altLang="cs-CZ" sz="2000" i="1" dirty="0" smtClean="0">
                    <a:solidFill>
                      <a:srgbClr val="0000FF"/>
                    </a:solidFill>
                  </a:rPr>
                  <a:t>n</a:t>
                </a:r>
                <a:r>
                  <a:rPr lang="en-US" altLang="cs-CZ" sz="2000" dirty="0" smtClean="0"/>
                  <a:t> charges in the unit volume, each with unit charge </a:t>
                </a:r>
                <a:r>
                  <a:rPr lang="en-US" altLang="cs-CZ" sz="2000" i="1" dirty="0" smtClean="0">
                    <a:solidFill>
                      <a:srgbClr val="0000FF"/>
                    </a:solidFill>
                  </a:rPr>
                  <a:t>e</a:t>
                </a:r>
                <a:r>
                  <a:rPr lang="en-US" altLang="cs-CZ" sz="2000" dirty="0" smtClean="0"/>
                  <a:t> and they are moving with mean velocity</a:t>
                </a:r>
                <a:r>
                  <a:rPr lang="en-US" altLang="cs-CZ" sz="2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cs-CZ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altLang="cs-CZ" sz="2000" dirty="0" smtClean="0"/>
                  <a:t>, we can rewrite the formula for the current density to</a:t>
                </a:r>
                <a:endParaRPr lang="cs-CZ" altLang="cs-CZ" sz="2000" dirty="0" smtClean="0"/>
              </a:p>
            </p:txBody>
          </p:sp>
        </mc:Choice>
        <mc:Fallback xmlns="">
          <p:sp>
            <p:nvSpPr>
              <p:cNvPr id="2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645585"/>
                <a:ext cx="6552728" cy="1015663"/>
              </a:xfrm>
              <a:prstGeom prst="rect">
                <a:avLst/>
              </a:prstGeom>
              <a:blipFill rotWithShape="1">
                <a:blip r:embed="rId12"/>
                <a:stretch>
                  <a:fillRect l="-1023" t="-2395" r="-930" b="-101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398538"/>
              </p:ext>
            </p:extLst>
          </p:nvPr>
        </p:nvGraphicFramePr>
        <p:xfrm>
          <a:off x="7221736" y="4823370"/>
          <a:ext cx="13827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7" name="Equation" r:id="rId13" imgW="660240" imgH="228600" progId="Equation.DSMT4">
                  <p:embed/>
                </p:oleObj>
              </mc:Choice>
              <mc:Fallback>
                <p:oleObj name="Equation" r:id="rId13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1736" y="4823370"/>
                        <a:ext cx="1382712" cy="4778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91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536104"/>
          </a:xfrm>
        </p:spPr>
        <p:txBody>
          <a:bodyPr/>
          <a:lstStyle/>
          <a:p>
            <a:pPr eaLnBrk="1" hangingPunct="1"/>
            <a:r>
              <a:rPr lang="cs-CZ" altLang="cs-CZ" sz="2400" b="1" noProof="0" dirty="0" err="1" smtClean="0">
                <a:solidFill>
                  <a:srgbClr val="FF0000"/>
                </a:solidFill>
              </a:rPr>
              <a:t>Current</a:t>
            </a:r>
            <a:r>
              <a:rPr lang="en-US" altLang="cs-CZ" sz="2400" b="1" noProof="0" dirty="0" smtClean="0">
                <a:solidFill>
                  <a:srgbClr val="FF0000"/>
                </a:solidFill>
              </a:rPr>
              <a:t> Density</a:t>
            </a:r>
            <a:endParaRPr lang="en-US" altLang="cs-CZ" sz="2400" noProof="0" dirty="0" smtClean="0">
              <a:solidFill>
                <a:srgbClr val="FF0000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67544" y="654875"/>
            <a:ext cx="554461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The current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I</a:t>
            </a:r>
            <a:r>
              <a:rPr lang="en-US" altLang="cs-CZ" sz="2000" dirty="0" smtClean="0"/>
              <a:t> out of a closed surface represents the rate at which the charge leaves the volume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V </a:t>
            </a:r>
            <a:r>
              <a:rPr lang="en-US" altLang="cs-CZ" sz="2000" dirty="0" smtClean="0"/>
              <a:t>enclosed by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S</a:t>
            </a:r>
            <a:r>
              <a:rPr lang="en-US" altLang="cs-CZ" sz="2000" dirty="0" smtClean="0"/>
              <a:t>. Since the charge cannot be created or destroyed the amount of charge inside V must decrease. We can write the </a:t>
            </a:r>
            <a:r>
              <a:rPr lang="en-US" altLang="cs-CZ" sz="2000" dirty="0" smtClean="0">
                <a:solidFill>
                  <a:srgbClr val="0000FF"/>
                </a:solidFill>
              </a:rPr>
              <a:t>law of conservation </a:t>
            </a:r>
            <a:r>
              <a:rPr lang="en-US" altLang="cs-CZ" sz="2000" dirty="0" smtClean="0"/>
              <a:t>of charge inside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Q</a:t>
            </a:r>
            <a:r>
              <a:rPr lang="en-US" altLang="cs-CZ" sz="2000" i="1" baseline="-25000" dirty="0" smtClean="0">
                <a:solidFill>
                  <a:srgbClr val="0000FF"/>
                </a:solidFill>
              </a:rPr>
              <a:t>in</a:t>
            </a:r>
            <a:r>
              <a:rPr lang="en-US" altLang="cs-CZ" sz="2000" dirty="0" smtClean="0"/>
              <a:t>.</a:t>
            </a:r>
            <a:endParaRPr lang="cs-CZ" altLang="cs-CZ" sz="2000" dirty="0" smtClean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880286"/>
              </p:ext>
            </p:extLst>
          </p:nvPr>
        </p:nvGraphicFramePr>
        <p:xfrm>
          <a:off x="683569" y="2770844"/>
          <a:ext cx="2160240" cy="8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55" name="Equation" r:id="rId3" imgW="1104840" imgH="444240" progId="Equation.DSMT4">
                  <p:embed/>
                </p:oleObj>
              </mc:Choice>
              <mc:Fallback>
                <p:oleObj name="Equation" r:id="rId3" imgW="1104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9" y="2770844"/>
                        <a:ext cx="2160240" cy="8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54874"/>
            <a:ext cx="2788054" cy="179003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668344" y="2132856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Closed surface</a:t>
            </a:r>
            <a:endParaRPr lang="cs-CZ" sz="1400" dirty="0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580461"/>
              </p:ext>
            </p:extLst>
          </p:nvPr>
        </p:nvGraphicFramePr>
        <p:xfrm>
          <a:off x="680541" y="3714353"/>
          <a:ext cx="302736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56" name="Equation" r:id="rId6" imgW="1549080" imgH="444240" progId="Equation.DSMT4">
                  <p:embed/>
                </p:oleObj>
              </mc:Choice>
              <mc:Fallback>
                <p:oleObj name="Equation" r:id="rId6" imgW="15490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541" y="3714353"/>
                        <a:ext cx="3027363" cy="866775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576847"/>
              </p:ext>
            </p:extLst>
          </p:nvPr>
        </p:nvGraphicFramePr>
        <p:xfrm>
          <a:off x="4283968" y="2902074"/>
          <a:ext cx="183673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57" name="Equation" r:id="rId8" imgW="939600" imgH="380880" progId="Equation.DSMT4">
                  <p:embed/>
                </p:oleObj>
              </mc:Choice>
              <mc:Fallback>
                <p:oleObj name="Equation" r:id="rId8" imgW="939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902074"/>
                        <a:ext cx="183673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131840" y="2996952"/>
            <a:ext cx="10801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where</a:t>
            </a:r>
            <a:endParaRPr lang="cs-CZ" altLang="cs-CZ" sz="2000" dirty="0" smtClean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67544" y="5733256"/>
            <a:ext cx="82089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i="1" dirty="0" smtClean="0">
                <a:solidFill>
                  <a:srgbClr val="0000FF"/>
                </a:solidFill>
              </a:rPr>
              <a:t>No charge can flow away from a place without diminishing the amount of charge that is there</a:t>
            </a:r>
            <a:r>
              <a:rPr lang="en-US" altLang="cs-CZ" sz="2000" dirty="0" smtClean="0"/>
              <a:t>. </a:t>
            </a:r>
            <a:endParaRPr lang="cs-CZ" altLang="cs-CZ" sz="2000" dirty="0" smtClean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1560" y="4809346"/>
            <a:ext cx="41044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s-CZ" altLang="cs-CZ" sz="2000" dirty="0" smtClean="0"/>
              <a:t>By </a:t>
            </a:r>
            <a:r>
              <a:rPr lang="cs-CZ" altLang="cs-CZ" sz="2000" dirty="0" err="1" smtClean="0"/>
              <a:t>shrinking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down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volume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around</a:t>
            </a:r>
            <a:r>
              <a:rPr lang="cs-CZ" altLang="cs-CZ" sz="2000" dirty="0" smtClean="0"/>
              <a:t> a point (</a:t>
            </a:r>
            <a:r>
              <a:rPr lang="cs-CZ" altLang="cs-CZ" sz="2000" dirty="0" err="1" smtClean="0"/>
              <a:t>x,y,z</a:t>
            </a:r>
            <a:r>
              <a:rPr lang="cs-CZ" altLang="cs-CZ" sz="2000" dirty="0" smtClean="0"/>
              <a:t>) </a:t>
            </a:r>
            <a:r>
              <a:rPr lang="cs-CZ" altLang="cs-CZ" sz="2000" dirty="0" err="1" smtClean="0"/>
              <a:t>we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obtain</a:t>
            </a:r>
            <a:endParaRPr lang="cs-CZ" altLang="cs-CZ" sz="2000" dirty="0" smtClean="0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203949"/>
              </p:ext>
            </p:extLst>
          </p:nvPr>
        </p:nvGraphicFramePr>
        <p:xfrm>
          <a:off x="5232400" y="4778375"/>
          <a:ext cx="16621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58" name="Equation" r:id="rId10" imgW="850680" imgH="393480" progId="Equation.DSMT4">
                  <p:embed/>
                </p:oleObj>
              </mc:Choice>
              <mc:Fallback>
                <p:oleObj name="Equation" r:id="rId10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4778375"/>
                        <a:ext cx="1662113" cy="7667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364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536104"/>
          </a:xfrm>
        </p:spPr>
        <p:txBody>
          <a:bodyPr/>
          <a:lstStyle/>
          <a:p>
            <a:pPr eaLnBrk="1" hangingPunct="1"/>
            <a:r>
              <a:rPr lang="cs-CZ" altLang="cs-CZ" sz="2400" b="1" noProof="0" dirty="0" err="1" smtClean="0">
                <a:solidFill>
                  <a:srgbClr val="FF0000"/>
                </a:solidFill>
              </a:rPr>
              <a:t>First</a:t>
            </a:r>
            <a:r>
              <a:rPr lang="cs-CZ" altLang="cs-CZ" sz="2400" b="1" noProof="0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1" noProof="0" dirty="0" err="1" smtClean="0">
                <a:solidFill>
                  <a:srgbClr val="FF0000"/>
                </a:solidFill>
              </a:rPr>
              <a:t>Kirchhoff</a:t>
            </a:r>
            <a:r>
              <a:rPr lang="en-US" altLang="cs-CZ" sz="2400" b="1" noProof="0" dirty="0" smtClean="0">
                <a:solidFill>
                  <a:srgbClr val="FF0000"/>
                </a:solidFill>
              </a:rPr>
              <a:t>’s Law</a:t>
            </a:r>
            <a:endParaRPr lang="en-US" altLang="cs-CZ" sz="2400" noProof="0" dirty="0" smtClean="0">
              <a:solidFill>
                <a:srgbClr val="FF0000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67544" y="654875"/>
            <a:ext cx="56166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Let us suppose stationary case when a volume charge density is constant. The law of charge conservation will change to</a:t>
            </a:r>
            <a:endParaRPr lang="cs-CZ" altLang="cs-CZ" sz="2000" dirty="0" smtClean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110506"/>
              </p:ext>
            </p:extLst>
          </p:nvPr>
        </p:nvGraphicFramePr>
        <p:xfrm>
          <a:off x="1860550" y="1766888"/>
          <a:ext cx="15382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84" name="Equation" r:id="rId3" imgW="787320" imgH="380880" progId="Equation.DSMT4">
                  <p:embed/>
                </p:oleObj>
              </mc:Choice>
              <mc:Fallback>
                <p:oleObj name="Equation" r:id="rId3" imgW="787320" imgH="380880" progId="Equation.DSMT4">
                  <p:embed/>
                  <p:pic>
                    <p:nvPicPr>
                      <p:cNvPr id="0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1766888"/>
                        <a:ext cx="1538288" cy="742950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95" y="476672"/>
            <a:ext cx="2276861" cy="2133604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7544" y="2773377"/>
            <a:ext cx="82089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This equation can be rewritten according to particular currents flowing through areas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S</a:t>
            </a:r>
            <a:r>
              <a:rPr lang="en-US" altLang="cs-CZ" sz="2000" i="1" baseline="-25000" dirty="0" smtClean="0">
                <a:solidFill>
                  <a:srgbClr val="0000FF"/>
                </a:solidFill>
              </a:rPr>
              <a:t>1</a:t>
            </a:r>
            <a:r>
              <a:rPr lang="en-US" altLang="cs-CZ" sz="2000" dirty="0" smtClean="0"/>
              <a:t>,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S</a:t>
            </a:r>
            <a:r>
              <a:rPr lang="en-US" altLang="cs-CZ" sz="2000" i="1" baseline="-25000" dirty="0" smtClean="0">
                <a:solidFill>
                  <a:srgbClr val="0000FF"/>
                </a:solidFill>
              </a:rPr>
              <a:t>2</a:t>
            </a:r>
            <a:r>
              <a:rPr lang="en-US" altLang="cs-CZ" sz="2000" dirty="0" smtClean="0"/>
              <a:t>, …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S</a:t>
            </a:r>
            <a:r>
              <a:rPr lang="en-US" altLang="cs-CZ" sz="2000" i="1" baseline="-25000" dirty="0" smtClean="0">
                <a:solidFill>
                  <a:srgbClr val="0000FF"/>
                </a:solidFill>
              </a:rPr>
              <a:t>n</a:t>
            </a:r>
            <a:r>
              <a:rPr lang="en-US" altLang="cs-CZ" sz="2000" dirty="0" smtClean="0"/>
              <a:t> into the volume surrounded by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S</a:t>
            </a:r>
            <a:r>
              <a:rPr lang="en-US" altLang="cs-CZ" sz="2000" dirty="0" smtClean="0"/>
              <a:t>. </a:t>
            </a:r>
            <a:endParaRPr lang="cs-CZ" altLang="cs-CZ" sz="2000" dirty="0" smtClean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374346"/>
              </p:ext>
            </p:extLst>
          </p:nvPr>
        </p:nvGraphicFramePr>
        <p:xfrm>
          <a:off x="579387" y="3645024"/>
          <a:ext cx="75930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85" name="Equation" r:id="rId6" imgW="3886200" imgH="393480" progId="Equation.DSMT4">
                  <p:embed/>
                </p:oleObj>
              </mc:Choice>
              <mc:Fallback>
                <p:oleObj name="Equation" r:id="rId6" imgW="3886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387" y="3645024"/>
                        <a:ext cx="7593013" cy="768350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333977"/>
              </p:ext>
            </p:extLst>
          </p:nvPr>
        </p:nvGraphicFramePr>
        <p:xfrm>
          <a:off x="3430588" y="4531841"/>
          <a:ext cx="114141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86" name="Equation" r:id="rId8" imgW="583920" imgH="431640" progId="Equation.DSMT4">
                  <p:embed/>
                </p:oleObj>
              </mc:Choice>
              <mc:Fallback>
                <p:oleObj name="Equation" r:id="rId8" imgW="583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588" y="4531841"/>
                        <a:ext cx="1141412" cy="841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7544" y="5601434"/>
            <a:ext cx="82089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b="1" dirty="0" smtClean="0">
                <a:solidFill>
                  <a:srgbClr val="0000FF"/>
                </a:solidFill>
              </a:rPr>
              <a:t>The first Kirchhoff’s law </a:t>
            </a:r>
            <a:r>
              <a:rPr lang="en-US" altLang="cs-CZ" sz="2000" dirty="0" smtClean="0"/>
              <a:t>can be formulated: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the algebraic sum of all currents into the junction point must be zero</a:t>
            </a:r>
            <a:r>
              <a:rPr lang="en-US" altLang="cs-CZ" sz="2000" i="1" dirty="0" smtClean="0"/>
              <a:t>.</a:t>
            </a:r>
            <a:r>
              <a:rPr lang="en-US" altLang="cs-CZ" sz="2000" dirty="0" smtClean="0"/>
              <a:t>  </a:t>
            </a: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54681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536104"/>
          </a:xfrm>
        </p:spPr>
        <p:txBody>
          <a:bodyPr/>
          <a:lstStyle/>
          <a:p>
            <a:pPr eaLnBrk="1" hangingPunct="1"/>
            <a:r>
              <a:rPr lang="cs-CZ" altLang="cs-CZ" sz="2400" b="1" noProof="0" dirty="0" smtClean="0">
                <a:solidFill>
                  <a:srgbClr val="FF0000"/>
                </a:solidFill>
              </a:rPr>
              <a:t>Ohm</a:t>
            </a:r>
            <a:r>
              <a:rPr lang="en-US" altLang="cs-CZ" sz="2400" b="1" noProof="0" dirty="0" smtClean="0">
                <a:solidFill>
                  <a:srgbClr val="FF0000"/>
                </a:solidFill>
              </a:rPr>
              <a:t>’s Law, Resistance, Conductivity</a:t>
            </a:r>
            <a:endParaRPr lang="en-US" altLang="cs-CZ" sz="2400" noProof="0" dirty="0" smtClean="0">
              <a:solidFill>
                <a:srgbClr val="FF0000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67544" y="654875"/>
            <a:ext cx="81369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If we want to establish an electric current in a circuit, we need a potential difference. G. S. Ohm established experimentally that the current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I</a:t>
            </a:r>
            <a:r>
              <a:rPr lang="en-US" altLang="cs-CZ" sz="2000" dirty="0" smtClean="0"/>
              <a:t> in metal wire is proportional to the potential difference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V</a:t>
            </a:r>
            <a:r>
              <a:rPr lang="en-US" altLang="cs-CZ" sz="2000" dirty="0" smtClean="0"/>
              <a:t>. </a:t>
            </a:r>
            <a:endParaRPr lang="cs-CZ" altLang="cs-CZ" sz="2000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187260"/>
              </p:ext>
            </p:extLst>
          </p:nvPr>
        </p:nvGraphicFramePr>
        <p:xfrm>
          <a:off x="674390" y="1844824"/>
          <a:ext cx="24574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23" name="Equation" r:id="rId3" imgW="1257120" imgH="393480" progId="Equation.DSMT4">
                  <p:embed/>
                </p:oleObj>
              </mc:Choice>
              <mc:Fallback>
                <p:oleObj name="Equation" r:id="rId3" imgW="1257120" imgH="393480" progId="Equation.DSMT4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90" y="1844824"/>
                        <a:ext cx="2457450" cy="768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419872" y="1772816"/>
            <a:ext cx="5184576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where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R</a:t>
            </a:r>
            <a:r>
              <a:rPr lang="en-US" altLang="cs-CZ" sz="2000" dirty="0" smtClean="0"/>
              <a:t> is the </a:t>
            </a:r>
            <a:r>
              <a:rPr lang="en-US" altLang="cs-CZ" sz="2000" dirty="0" smtClean="0">
                <a:solidFill>
                  <a:srgbClr val="0000FF"/>
                </a:solidFill>
              </a:rPr>
              <a:t>resistance</a:t>
            </a:r>
            <a:r>
              <a:rPr lang="en-US" altLang="cs-CZ" sz="2000" dirty="0" smtClean="0"/>
              <a:t> of the wire.</a:t>
            </a:r>
          </a:p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Unit of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R</a:t>
            </a:r>
            <a:r>
              <a:rPr lang="en-US" altLang="cs-CZ" sz="2000" dirty="0" smtClean="0"/>
              <a:t> is </a:t>
            </a:r>
            <a:r>
              <a:rPr lang="en-US" altLang="cs-CZ" sz="2000" dirty="0" smtClean="0">
                <a:solidFill>
                  <a:srgbClr val="0000FF"/>
                </a:solidFill>
              </a:rPr>
              <a:t>Ohm [</a:t>
            </a:r>
            <a:r>
              <a:rPr lang="el-GR" altLang="cs-CZ" sz="2000" dirty="0" smtClean="0">
                <a:solidFill>
                  <a:srgbClr val="0000FF"/>
                </a:solidFill>
              </a:rPr>
              <a:t>Ω</a:t>
            </a:r>
            <a:r>
              <a:rPr lang="en-US" altLang="cs-CZ" sz="2000" dirty="0" smtClean="0">
                <a:solidFill>
                  <a:srgbClr val="0000FF"/>
                </a:solidFill>
              </a:rPr>
              <a:t>]</a:t>
            </a:r>
            <a:endParaRPr lang="cs-CZ" altLang="cs-CZ" sz="2000" dirty="0" smtClean="0">
              <a:solidFill>
                <a:srgbClr val="0000F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7544" y="2917393"/>
            <a:ext cx="813690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The Ohm’s law expressed in words: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current through a metal conductor is proportional to the applied voltage</a:t>
            </a:r>
            <a:r>
              <a:rPr lang="en-US" altLang="cs-CZ" sz="2000" dirty="0" smtClean="0"/>
              <a:t>. This means that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R</a:t>
            </a:r>
            <a:r>
              <a:rPr lang="en-US" altLang="cs-CZ" sz="2000" dirty="0" smtClean="0"/>
              <a:t> is considered a constant, which is valid in case of metal wires or resistors, but we cannot use the Ohm’s law for semiconductor elements, light bulbs and other devices, which are called </a:t>
            </a:r>
            <a:r>
              <a:rPr lang="en-US" altLang="cs-CZ" sz="2000" dirty="0" err="1" smtClean="0">
                <a:solidFill>
                  <a:srgbClr val="0000FF"/>
                </a:solidFill>
              </a:rPr>
              <a:t>nonohmic</a:t>
            </a:r>
            <a:r>
              <a:rPr lang="en-US" altLang="cs-CZ" sz="2000" dirty="0" smtClean="0">
                <a:solidFill>
                  <a:srgbClr val="0000FF"/>
                </a:solidFill>
              </a:rPr>
              <a:t> </a:t>
            </a:r>
            <a:r>
              <a:rPr lang="en-US" altLang="cs-CZ" sz="2000" dirty="0" smtClean="0"/>
              <a:t>or </a:t>
            </a:r>
            <a:r>
              <a:rPr lang="en-US" altLang="cs-CZ" sz="2000" dirty="0" smtClean="0">
                <a:solidFill>
                  <a:srgbClr val="0000FF"/>
                </a:solidFill>
              </a:rPr>
              <a:t>nonlinear</a:t>
            </a:r>
            <a:r>
              <a:rPr lang="en-US" altLang="cs-CZ" sz="2000" dirty="0" smtClean="0"/>
              <a:t>. </a:t>
            </a:r>
            <a:endParaRPr lang="cs-CZ" altLang="cs-CZ" sz="2000" dirty="0" smtClean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7544" y="4678104"/>
            <a:ext cx="81369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Another experimental finding is that the resistance of uniform metal wire is directly proportional to its length </a:t>
            </a:r>
            <a:r>
              <a:rPr lang="en-US" altLang="cs-CZ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cs-CZ" sz="2000" dirty="0" smtClean="0"/>
              <a:t> and inversely proportional to its cross-sectional area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S</a:t>
            </a:r>
            <a:r>
              <a:rPr lang="en-US" altLang="cs-CZ" sz="2000" dirty="0" smtClean="0"/>
              <a:t>. </a:t>
            </a:r>
            <a:endParaRPr lang="cs-CZ" altLang="cs-CZ" sz="2000" dirty="0" smtClean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605034"/>
              </p:ext>
            </p:extLst>
          </p:nvPr>
        </p:nvGraphicFramePr>
        <p:xfrm>
          <a:off x="758478" y="5805488"/>
          <a:ext cx="13652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24" name="Equation" r:id="rId5" imgW="698400" imgH="393480" progId="Equation.DSMT4">
                  <p:embed/>
                </p:oleObj>
              </mc:Choice>
              <mc:Fallback>
                <p:oleObj name="Equation" r:id="rId5" imgW="698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478" y="5805488"/>
                        <a:ext cx="1365250" cy="768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483768" y="5817458"/>
            <a:ext cx="61206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where </a:t>
            </a:r>
            <a:r>
              <a:rPr lang="el-GR" altLang="cs-CZ" sz="2000" i="1" dirty="0" smtClean="0">
                <a:solidFill>
                  <a:srgbClr val="0000FF"/>
                </a:solidFill>
              </a:rPr>
              <a:t>ρ</a:t>
            </a:r>
            <a:r>
              <a:rPr lang="en-US" altLang="cs-CZ" sz="2000" dirty="0" smtClean="0"/>
              <a:t> is </a:t>
            </a:r>
            <a:r>
              <a:rPr lang="en-US" altLang="cs-CZ" sz="2000" b="1" dirty="0" smtClean="0">
                <a:solidFill>
                  <a:srgbClr val="0000FF"/>
                </a:solidFill>
              </a:rPr>
              <a:t>resistivity</a:t>
            </a:r>
            <a:r>
              <a:rPr lang="en-US" altLang="cs-CZ" sz="2000" dirty="0" smtClean="0"/>
              <a:t> in </a:t>
            </a:r>
            <a:r>
              <a:rPr lang="en-US" altLang="cs-CZ" sz="2000" dirty="0">
                <a:solidFill>
                  <a:srgbClr val="0000FF"/>
                </a:solidFill>
              </a:rPr>
              <a:t>[</a:t>
            </a:r>
            <a:r>
              <a:rPr lang="el-GR" altLang="cs-CZ" sz="2000" dirty="0" smtClean="0">
                <a:solidFill>
                  <a:srgbClr val="0000FF"/>
                </a:solidFill>
              </a:rPr>
              <a:t>Ω·</a:t>
            </a:r>
            <a:r>
              <a:rPr lang="en-US" altLang="cs-CZ" sz="2000" dirty="0" smtClean="0">
                <a:solidFill>
                  <a:srgbClr val="0000FF"/>
                </a:solidFill>
              </a:rPr>
              <a:t>m]</a:t>
            </a:r>
            <a:r>
              <a:rPr lang="en-US" altLang="cs-CZ" sz="2000" dirty="0" smtClean="0"/>
              <a:t> and it depends on the material used</a:t>
            </a:r>
            <a:endParaRPr lang="cs-CZ" altLang="cs-CZ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9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536104"/>
          </a:xfrm>
        </p:spPr>
        <p:txBody>
          <a:bodyPr/>
          <a:lstStyle/>
          <a:p>
            <a:pPr eaLnBrk="1" hangingPunct="1"/>
            <a:r>
              <a:rPr lang="cs-CZ" altLang="cs-CZ" sz="2400" b="1" noProof="0" dirty="0" smtClean="0">
                <a:solidFill>
                  <a:srgbClr val="FF0000"/>
                </a:solidFill>
              </a:rPr>
              <a:t>Ohm</a:t>
            </a:r>
            <a:r>
              <a:rPr lang="en-US" altLang="cs-CZ" sz="2400" b="1" noProof="0" dirty="0" smtClean="0">
                <a:solidFill>
                  <a:srgbClr val="FF0000"/>
                </a:solidFill>
              </a:rPr>
              <a:t>’s Law, Resistance, Conductivity</a:t>
            </a:r>
            <a:endParaRPr lang="en-US" altLang="cs-CZ" sz="2400" noProof="0" dirty="0" smtClean="0">
              <a:solidFill>
                <a:srgbClr val="FF0000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67544" y="654875"/>
            <a:ext cx="53285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The </a:t>
            </a:r>
            <a:r>
              <a:rPr lang="en-US" altLang="cs-CZ" sz="2000" dirty="0" smtClean="0">
                <a:solidFill>
                  <a:srgbClr val="0000FF"/>
                </a:solidFill>
              </a:rPr>
              <a:t>resistivity depends </a:t>
            </a:r>
            <a:r>
              <a:rPr lang="en-US" altLang="cs-CZ" sz="2000" dirty="0" smtClean="0"/>
              <a:t>on the material used and also on the </a:t>
            </a:r>
            <a:r>
              <a:rPr lang="en-US" altLang="cs-CZ" sz="2000" dirty="0" smtClean="0">
                <a:solidFill>
                  <a:srgbClr val="0000FF"/>
                </a:solidFill>
              </a:rPr>
              <a:t>temperature</a:t>
            </a:r>
            <a:r>
              <a:rPr lang="en-US" altLang="cs-CZ" sz="2000" dirty="0" smtClean="0"/>
              <a:t>. </a:t>
            </a:r>
            <a:endParaRPr lang="cs-CZ" altLang="cs-CZ" sz="2000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310531"/>
              </p:ext>
            </p:extLst>
          </p:nvPr>
        </p:nvGraphicFramePr>
        <p:xfrm>
          <a:off x="6012160" y="785813"/>
          <a:ext cx="250983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1" name="Equation" r:id="rId3" imgW="1282680" imgH="228600" progId="Equation.DSMT4">
                  <p:embed/>
                </p:oleObj>
              </mc:Choice>
              <mc:Fallback>
                <p:oleObj name="Equation" r:id="rId3" imgW="1282680" imgH="228600" progId="Equation.DSMT4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785813"/>
                        <a:ext cx="2509838" cy="4460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7544" y="1496978"/>
            <a:ext cx="82089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where </a:t>
            </a:r>
            <a:r>
              <a:rPr lang="el-GR" altLang="cs-CZ" sz="2000" i="1" dirty="0" smtClean="0">
                <a:solidFill>
                  <a:srgbClr val="0000FF"/>
                </a:solidFill>
              </a:rPr>
              <a:t>ρ</a:t>
            </a:r>
            <a:r>
              <a:rPr lang="en-US" altLang="cs-CZ" sz="2000" i="1" baseline="-25000" dirty="0" smtClean="0">
                <a:solidFill>
                  <a:srgbClr val="0000FF"/>
                </a:solidFill>
              </a:rPr>
              <a:t>T</a:t>
            </a:r>
            <a:r>
              <a:rPr lang="en-US" altLang="cs-CZ" sz="2000" dirty="0" smtClean="0"/>
              <a:t> is resistivity at temperature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T</a:t>
            </a:r>
            <a:r>
              <a:rPr lang="en-US" altLang="cs-CZ" sz="2000" dirty="0" smtClean="0"/>
              <a:t>, </a:t>
            </a:r>
            <a:r>
              <a:rPr lang="el-GR" altLang="cs-CZ" sz="2000" i="1" dirty="0" smtClean="0">
                <a:solidFill>
                  <a:srgbClr val="0000FF"/>
                </a:solidFill>
              </a:rPr>
              <a:t>ρ</a:t>
            </a:r>
            <a:r>
              <a:rPr lang="en-US" altLang="cs-CZ" sz="2000" i="1" baseline="-25000" dirty="0" smtClean="0">
                <a:solidFill>
                  <a:srgbClr val="0000FF"/>
                </a:solidFill>
              </a:rPr>
              <a:t>0</a:t>
            </a:r>
            <a:r>
              <a:rPr lang="en-US" altLang="cs-CZ" sz="2000" dirty="0" smtClean="0"/>
              <a:t> is resistivity at a standard temperature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T</a:t>
            </a:r>
            <a:r>
              <a:rPr lang="en-US" altLang="cs-CZ" sz="2000" i="1" baseline="-25000" dirty="0" smtClean="0">
                <a:solidFill>
                  <a:srgbClr val="0000FF"/>
                </a:solidFill>
              </a:rPr>
              <a:t>0</a:t>
            </a:r>
            <a:r>
              <a:rPr lang="en-US" altLang="cs-CZ" sz="2000" dirty="0" smtClean="0"/>
              <a:t>, and </a:t>
            </a:r>
            <a:r>
              <a:rPr lang="el-GR" altLang="cs-CZ" sz="2000" i="1" dirty="0" smtClean="0">
                <a:solidFill>
                  <a:srgbClr val="0000FF"/>
                </a:solidFill>
              </a:rPr>
              <a:t>α</a:t>
            </a:r>
            <a:r>
              <a:rPr lang="en-US" altLang="cs-CZ" sz="2000" dirty="0" smtClean="0">
                <a:solidFill>
                  <a:srgbClr val="0000FF"/>
                </a:solidFill>
              </a:rPr>
              <a:t> [K</a:t>
            </a:r>
            <a:r>
              <a:rPr lang="en-US" altLang="cs-CZ" sz="2000" baseline="30000" dirty="0" smtClean="0">
                <a:solidFill>
                  <a:srgbClr val="0000FF"/>
                </a:solidFill>
              </a:rPr>
              <a:t>-1</a:t>
            </a:r>
            <a:r>
              <a:rPr lang="en-US" altLang="cs-CZ" sz="2000" dirty="0" smtClean="0">
                <a:solidFill>
                  <a:srgbClr val="0000FF"/>
                </a:solidFill>
              </a:rPr>
              <a:t>] </a:t>
            </a:r>
            <a:r>
              <a:rPr lang="en-US" altLang="cs-CZ" sz="2000" dirty="0" smtClean="0"/>
              <a:t>is the </a:t>
            </a:r>
            <a:r>
              <a:rPr lang="en-US" altLang="cs-CZ" sz="2000" dirty="0" smtClean="0">
                <a:solidFill>
                  <a:srgbClr val="0000FF"/>
                </a:solidFill>
              </a:rPr>
              <a:t>temperature coefficient of resistivity</a:t>
            </a:r>
            <a:r>
              <a:rPr lang="en-US" altLang="cs-CZ" sz="2000" dirty="0" smtClean="0"/>
              <a:t>. </a:t>
            </a:r>
            <a:endParaRPr lang="cs-CZ" altLang="cs-CZ" sz="2000" dirty="0" smtClean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7544" y="2505090"/>
            <a:ext cx="52565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The reciprocal value of resistivity is called </a:t>
            </a:r>
            <a:r>
              <a:rPr lang="en-US" altLang="cs-CZ" sz="2000" b="1" dirty="0" smtClean="0">
                <a:solidFill>
                  <a:srgbClr val="0000FF"/>
                </a:solidFill>
              </a:rPr>
              <a:t>conductivity</a:t>
            </a:r>
            <a:r>
              <a:rPr lang="en-US" altLang="cs-CZ" sz="2000" dirty="0" smtClean="0">
                <a:solidFill>
                  <a:srgbClr val="0000FF"/>
                </a:solidFill>
              </a:rPr>
              <a:t> </a:t>
            </a:r>
            <a:r>
              <a:rPr lang="el-GR" altLang="cs-CZ" sz="2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γ</a:t>
            </a:r>
            <a:endParaRPr lang="cs-CZ" altLang="cs-CZ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17213"/>
              </p:ext>
            </p:extLst>
          </p:nvPr>
        </p:nvGraphicFramePr>
        <p:xfrm>
          <a:off x="6084168" y="2395413"/>
          <a:ext cx="79533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2" name="Equation" r:id="rId5" imgW="406080" imgH="419040" progId="Equation.DSMT4">
                  <p:embed/>
                </p:oleObj>
              </mc:Choice>
              <mc:Fallback>
                <p:oleObj name="Equation" r:id="rId5" imgW="406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2395413"/>
                        <a:ext cx="795338" cy="8175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48253"/>
              </p:ext>
            </p:extLst>
          </p:nvPr>
        </p:nvGraphicFramePr>
        <p:xfrm>
          <a:off x="7236296" y="2384425"/>
          <a:ext cx="9937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3" name="Equation" r:id="rId7" imgW="507960" imgH="431640" progId="Equation.DSMT4">
                  <p:embed/>
                </p:oleObj>
              </mc:Choice>
              <mc:Fallback>
                <p:oleObj name="Equation" r:id="rId7" imgW="507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2384425"/>
                        <a:ext cx="993775" cy="841375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67544" y="3356992"/>
            <a:ext cx="81369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Let us deduce the </a:t>
            </a:r>
            <a:r>
              <a:rPr lang="en-US" altLang="cs-CZ" sz="2000" dirty="0" smtClean="0">
                <a:solidFill>
                  <a:srgbClr val="0000FF"/>
                </a:solidFill>
              </a:rPr>
              <a:t>Ohm’s law in differential form </a:t>
            </a:r>
            <a:r>
              <a:rPr lang="en-US" altLang="cs-CZ" sz="2000" dirty="0" smtClean="0"/>
              <a:t>now. </a:t>
            </a:r>
            <a:r>
              <a:rPr lang="en-US" altLang="cs-CZ" sz="2000" dirty="0"/>
              <a:t>We will start with </a:t>
            </a:r>
            <a:endParaRPr lang="cs-CZ" altLang="cs-CZ" sz="2000" dirty="0" smtClean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774997"/>
              </p:ext>
            </p:extLst>
          </p:nvPr>
        </p:nvGraphicFramePr>
        <p:xfrm>
          <a:off x="6121301" y="3861048"/>
          <a:ext cx="10429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4" name="Equation" r:id="rId9" imgW="533160" imgH="177480" progId="Equation.DSMT4">
                  <p:embed/>
                </p:oleObj>
              </mc:Choice>
              <mc:Fallback>
                <p:oleObj name="Equation" r:id="rId9" imgW="533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301" y="3861048"/>
                        <a:ext cx="1042987" cy="346075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7544" y="3645024"/>
            <a:ext cx="52565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the formula for electric field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E</a:t>
            </a:r>
            <a:r>
              <a:rPr lang="en-US" altLang="cs-CZ" sz="2000" dirty="0" smtClean="0"/>
              <a:t> in the wire of length </a:t>
            </a:r>
            <a:r>
              <a:rPr lang="en-US" altLang="cs-CZ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l</a:t>
            </a:r>
            <a:r>
              <a:rPr lang="en-US" altLang="cs-CZ" sz="2000" dirty="0" smtClean="0"/>
              <a:t> and potential difference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V</a:t>
            </a:r>
            <a:r>
              <a:rPr lang="en-US" altLang="cs-CZ" sz="2000" dirty="0" smtClean="0"/>
              <a:t> at its ends.  </a:t>
            </a:r>
            <a:endParaRPr lang="cs-CZ" altLang="cs-CZ" sz="2000" dirty="0" smtClean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67544" y="4449306"/>
            <a:ext cx="52565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If we substitute for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V</a:t>
            </a:r>
            <a:r>
              <a:rPr lang="en-US" altLang="cs-CZ" sz="2000" dirty="0" smtClean="0"/>
              <a:t> from the Ohm’s law</a:t>
            </a:r>
            <a:endParaRPr lang="cs-CZ" altLang="cs-CZ" sz="2000" dirty="0" smtClean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164770"/>
              </p:ext>
            </p:extLst>
          </p:nvPr>
        </p:nvGraphicFramePr>
        <p:xfrm>
          <a:off x="6084168" y="4437112"/>
          <a:ext cx="11922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5" name="Equation" r:id="rId11" imgW="609480" imgH="203040" progId="Equation.DSMT4">
                  <p:embed/>
                </p:oleObj>
              </mc:Choice>
              <mc:Fallback>
                <p:oleObj name="Equation" r:id="rId11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4437112"/>
                        <a:ext cx="1192212" cy="395288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67544" y="4941168"/>
            <a:ext cx="52565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dirty="0" smtClean="0"/>
              <a:t>Now we substitute for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R</a:t>
            </a:r>
            <a:r>
              <a:rPr lang="en-US" altLang="cs-CZ" sz="2000" dirty="0" smtClean="0"/>
              <a:t> with resistivity formula and realize that </a:t>
            </a:r>
            <a:r>
              <a:rPr lang="en-US" altLang="cs-CZ" sz="2000" i="1" dirty="0" smtClean="0">
                <a:solidFill>
                  <a:srgbClr val="0000FF"/>
                </a:solidFill>
              </a:rPr>
              <a:t>I=</a:t>
            </a:r>
            <a:r>
              <a:rPr lang="en-US" altLang="cs-CZ" sz="2000" i="1" dirty="0" err="1" smtClean="0">
                <a:solidFill>
                  <a:srgbClr val="0000FF"/>
                </a:solidFill>
              </a:rPr>
              <a:t>j·S</a:t>
            </a:r>
            <a:endParaRPr lang="cs-CZ" altLang="cs-CZ" sz="2000" i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859158"/>
              </p:ext>
            </p:extLst>
          </p:nvPr>
        </p:nvGraphicFramePr>
        <p:xfrm>
          <a:off x="6084168" y="4869160"/>
          <a:ext cx="16891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6" name="Equation" r:id="rId13" imgW="863280" imgH="393480" progId="Equation.DSMT4">
                  <p:embed/>
                </p:oleObj>
              </mc:Choice>
              <mc:Fallback>
                <p:oleObj name="Equation" r:id="rId13" imgW="863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4869160"/>
                        <a:ext cx="1689100" cy="766762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67544" y="5837202"/>
            <a:ext cx="52565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cs-CZ" sz="2000" b="1" dirty="0" smtClean="0">
                <a:solidFill>
                  <a:srgbClr val="0000FF"/>
                </a:solidFill>
              </a:rPr>
              <a:t>The Ohm’s law in differential form </a:t>
            </a:r>
            <a:endParaRPr lang="cs-CZ" altLang="cs-CZ" sz="2000" b="1" i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695866"/>
              </p:ext>
            </p:extLst>
          </p:nvPr>
        </p:nvGraphicFramePr>
        <p:xfrm>
          <a:off x="5751513" y="5733256"/>
          <a:ext cx="27082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7" name="Equation" r:id="rId15" imgW="1384200" imgH="419040" progId="Equation.DSMT4">
                  <p:embed/>
                </p:oleObj>
              </mc:Choice>
              <mc:Fallback>
                <p:oleObj name="Equation" r:id="rId15" imgW="1384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513" y="5733256"/>
                        <a:ext cx="2708275" cy="8159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2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10527</TotalTime>
  <Words>1755</Words>
  <Application>Microsoft Office PowerPoint</Application>
  <PresentationFormat>Předvádění na obrazovce (4:3)</PresentationFormat>
  <Paragraphs>192</Paragraphs>
  <Slides>24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6" baseType="lpstr">
      <vt:lpstr>Výchozí návrh</vt:lpstr>
      <vt:lpstr>Equation</vt:lpstr>
      <vt:lpstr>Electric current</vt:lpstr>
      <vt:lpstr>Electric Current</vt:lpstr>
      <vt:lpstr>Electric Current</vt:lpstr>
      <vt:lpstr>Current Density</vt:lpstr>
      <vt:lpstr>Current Density</vt:lpstr>
      <vt:lpstr>Current Density</vt:lpstr>
      <vt:lpstr>First Kirchhoff’s Law</vt:lpstr>
      <vt:lpstr>Ohm’s Law, Resistance, Conductivity</vt:lpstr>
      <vt:lpstr>Ohm’s Law, Resistance, Conductivity</vt:lpstr>
      <vt:lpstr>Prezentace aplikace PowerPoint</vt:lpstr>
      <vt:lpstr>Electromotive Force</vt:lpstr>
      <vt:lpstr>Electromotive Force</vt:lpstr>
      <vt:lpstr>Electromotive Force</vt:lpstr>
      <vt:lpstr>Second Kirchhoff’s Law</vt:lpstr>
      <vt:lpstr>Second Kirchhoff’s Law</vt:lpstr>
      <vt:lpstr>Energy Transfers in an Electric Circuit</vt:lpstr>
      <vt:lpstr>Joule’s Law From the Microscopic Point of View</vt:lpstr>
      <vt:lpstr>Joule’s Law From the Microscopic Point of View</vt:lpstr>
      <vt:lpstr>Prezentace aplikace PowerPoint</vt:lpstr>
      <vt:lpstr>Maxwell’s Equations – integral form</vt:lpstr>
      <vt:lpstr>Maxwell’s Equations – differential form</vt:lpstr>
      <vt:lpstr>Maxwell’s Equations – differential form</vt:lpstr>
      <vt:lpstr>Maxwell’s Equations – differential form</vt:lpstr>
      <vt:lpstr>Maxwell’s Equations in both forms</vt:lpstr>
    </vt:vector>
  </TitlesOfParts>
  <Company>ELCO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Dynamical systems</dc:title>
  <dc:creator>Jarda</dc:creator>
  <cp:lastModifiedBy>jarda</cp:lastModifiedBy>
  <cp:revision>859</cp:revision>
  <dcterms:created xsi:type="dcterms:W3CDTF">2011-03-12T15:54:56Z</dcterms:created>
  <dcterms:modified xsi:type="dcterms:W3CDTF">2019-05-20T21:25:25Z</dcterms:modified>
</cp:coreProperties>
</file>