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6" r:id="rId2"/>
    <p:sldId id="311" r:id="rId3"/>
    <p:sldId id="312" r:id="rId4"/>
    <p:sldId id="315" r:id="rId5"/>
    <p:sldId id="316" r:id="rId6"/>
    <p:sldId id="317" r:id="rId7"/>
    <p:sldId id="314" r:id="rId8"/>
    <p:sldId id="324" r:id="rId9"/>
    <p:sldId id="321" r:id="rId10"/>
    <p:sldId id="325" r:id="rId11"/>
    <p:sldId id="326" r:id="rId12"/>
    <p:sldId id="327" r:id="rId13"/>
    <p:sldId id="319" r:id="rId14"/>
    <p:sldId id="322" r:id="rId15"/>
    <p:sldId id="372" r:id="rId16"/>
    <p:sldId id="323" r:id="rId17"/>
    <p:sldId id="328" r:id="rId18"/>
    <p:sldId id="329" r:id="rId19"/>
    <p:sldId id="330" r:id="rId20"/>
    <p:sldId id="343" r:id="rId21"/>
    <p:sldId id="344" r:id="rId22"/>
    <p:sldId id="345" r:id="rId23"/>
    <p:sldId id="346" r:id="rId24"/>
    <p:sldId id="331" r:id="rId25"/>
    <p:sldId id="332" r:id="rId26"/>
    <p:sldId id="333" r:id="rId27"/>
    <p:sldId id="347" r:id="rId28"/>
    <p:sldId id="348" r:id="rId29"/>
    <p:sldId id="334" r:id="rId30"/>
    <p:sldId id="349" r:id="rId31"/>
    <p:sldId id="350" r:id="rId32"/>
    <p:sldId id="335" r:id="rId33"/>
    <p:sldId id="336" r:id="rId34"/>
    <p:sldId id="351" r:id="rId35"/>
    <p:sldId id="337" r:id="rId36"/>
    <p:sldId id="338" r:id="rId37"/>
    <p:sldId id="339" r:id="rId38"/>
    <p:sldId id="340" r:id="rId39"/>
    <p:sldId id="341" r:id="rId40"/>
    <p:sldId id="342" r:id="rId41"/>
    <p:sldId id="358" r:id="rId42"/>
    <p:sldId id="360" r:id="rId43"/>
    <p:sldId id="371" r:id="rId44"/>
    <p:sldId id="356" r:id="rId45"/>
    <p:sldId id="361" r:id="rId46"/>
    <p:sldId id="357" r:id="rId47"/>
    <p:sldId id="352" r:id="rId48"/>
    <p:sldId id="353" r:id="rId49"/>
    <p:sldId id="370" r:id="rId50"/>
    <p:sldId id="354" r:id="rId51"/>
    <p:sldId id="362" r:id="rId52"/>
    <p:sldId id="355" r:id="rId53"/>
    <p:sldId id="363" r:id="rId54"/>
    <p:sldId id="364" r:id="rId55"/>
    <p:sldId id="366" r:id="rId56"/>
    <p:sldId id="365" r:id="rId57"/>
    <p:sldId id="367" r:id="rId58"/>
    <p:sldId id="368" r:id="rId59"/>
    <p:sldId id="369" r:id="rId60"/>
  </p:sldIdLst>
  <p:sldSz cx="9144000" cy="6858000" type="screen4x3"/>
  <p:notesSz cx="6858000" cy="9144000"/>
  <p:defaultTextStyle>
    <a:defPPr>
      <a:defRPr lang="cs-CZ"/>
    </a:defPPr>
    <a:lvl1pPr algn="l" rtl="0" fontAlgn="base">
      <a:spcBef>
        <a:spcPct val="20000"/>
      </a:spcBef>
      <a:spcAft>
        <a:spcPct val="0"/>
      </a:spcAft>
      <a:defRPr kern="1200">
        <a:solidFill>
          <a:schemeClr val="tx1"/>
        </a:solidFill>
        <a:latin typeface="Arial" charset="0"/>
        <a:ea typeface="+mn-ea"/>
        <a:cs typeface="+mn-cs"/>
      </a:defRPr>
    </a:lvl1pPr>
    <a:lvl2pPr marL="457200" algn="l" rtl="0" fontAlgn="base">
      <a:spcBef>
        <a:spcPct val="20000"/>
      </a:spcBef>
      <a:spcAft>
        <a:spcPct val="0"/>
      </a:spcAft>
      <a:defRPr kern="1200">
        <a:solidFill>
          <a:schemeClr val="tx1"/>
        </a:solidFill>
        <a:latin typeface="Arial" charset="0"/>
        <a:ea typeface="+mn-ea"/>
        <a:cs typeface="+mn-cs"/>
      </a:defRPr>
    </a:lvl2pPr>
    <a:lvl3pPr marL="914400" algn="l" rtl="0" fontAlgn="base">
      <a:spcBef>
        <a:spcPct val="20000"/>
      </a:spcBef>
      <a:spcAft>
        <a:spcPct val="0"/>
      </a:spcAft>
      <a:defRPr kern="1200">
        <a:solidFill>
          <a:schemeClr val="tx1"/>
        </a:solidFill>
        <a:latin typeface="Arial" charset="0"/>
        <a:ea typeface="+mn-ea"/>
        <a:cs typeface="+mn-cs"/>
      </a:defRPr>
    </a:lvl3pPr>
    <a:lvl4pPr marL="1371600" algn="l" rtl="0" fontAlgn="base">
      <a:spcBef>
        <a:spcPct val="20000"/>
      </a:spcBef>
      <a:spcAft>
        <a:spcPct val="0"/>
      </a:spcAft>
      <a:defRPr kern="1200">
        <a:solidFill>
          <a:schemeClr val="tx1"/>
        </a:solidFill>
        <a:latin typeface="Arial" charset="0"/>
        <a:ea typeface="+mn-ea"/>
        <a:cs typeface="+mn-cs"/>
      </a:defRPr>
    </a:lvl4pPr>
    <a:lvl5pPr marL="1828800" algn="l" rtl="0" fontAlgn="base">
      <a:spcBef>
        <a:spcPct val="2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00FF"/>
    <a:srgbClr val="00FF00"/>
    <a:srgbClr val="000099"/>
    <a:srgbClr val="0099CC"/>
    <a:srgbClr val="3366CC"/>
    <a:srgbClr val="BBE0E3"/>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8" autoAdjust="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0" y="1200"/>
    </p:cViewPr>
  </p:outlineViewPr>
  <p:notesTextViewPr>
    <p:cViewPr>
      <p:scale>
        <a:sx n="100" d="100"/>
        <a:sy n="100" d="100"/>
      </p:scale>
      <p:origin x="0" y="0"/>
    </p:cViewPr>
  </p:notesTextViewPr>
  <p:sorterViewPr>
    <p:cViewPr>
      <p:scale>
        <a:sx n="66" d="100"/>
        <a:sy n="66" d="100"/>
      </p:scale>
      <p:origin x="0" y="14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image" Target="../media/image4.wmf"/><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wmf"/><Relationship Id="rId4" Type="http://schemas.openxmlformats.org/officeDocument/2006/relationships/image" Target="../media/image7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8.wmf"/><Relationship Id="rId1" Type="http://schemas.openxmlformats.org/officeDocument/2006/relationships/image" Target="../media/image87.wmf"/><Relationship Id="rId6" Type="http://schemas.openxmlformats.org/officeDocument/2006/relationships/image" Target="../media/image91.wmf"/><Relationship Id="rId5" Type="http://schemas.openxmlformats.org/officeDocument/2006/relationships/image" Target="../media/image90.wmf"/><Relationship Id="rId4" Type="http://schemas.openxmlformats.org/officeDocument/2006/relationships/image" Target="../media/image89.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image" Target="../media/image94.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image" Target="../media/image98.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image" Target="../media/image101.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115.wmf"/><Relationship Id="rId1" Type="http://schemas.openxmlformats.org/officeDocument/2006/relationships/image" Target="../media/image114.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23.wmf"/><Relationship Id="rId2" Type="http://schemas.openxmlformats.org/officeDocument/2006/relationships/image" Target="../media/image122.wmf"/><Relationship Id="rId1" Type="http://schemas.openxmlformats.org/officeDocument/2006/relationships/image" Target="../media/image121.wmf"/><Relationship Id="rId5" Type="http://schemas.openxmlformats.org/officeDocument/2006/relationships/image" Target="../media/image125.wmf"/><Relationship Id="rId4" Type="http://schemas.openxmlformats.org/officeDocument/2006/relationships/image" Target="../media/image12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5" Type="http://schemas.openxmlformats.org/officeDocument/2006/relationships/image" Target="../media/image8.wmf"/><Relationship Id="rId4"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29.wmf"/><Relationship Id="rId2" Type="http://schemas.openxmlformats.org/officeDocument/2006/relationships/image" Target="../media/image128.wmf"/><Relationship Id="rId1" Type="http://schemas.openxmlformats.org/officeDocument/2006/relationships/image" Target="../media/image127.wmf"/><Relationship Id="rId4" Type="http://schemas.openxmlformats.org/officeDocument/2006/relationships/image" Target="../media/image130.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131.wmf"/><Relationship Id="rId5" Type="http://schemas.openxmlformats.org/officeDocument/2006/relationships/image" Target="../media/image135.wmf"/><Relationship Id="rId4" Type="http://schemas.openxmlformats.org/officeDocument/2006/relationships/image" Target="../media/image134.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wmf"/><Relationship Id="rId6" Type="http://schemas.openxmlformats.org/officeDocument/2006/relationships/image" Target="../media/image141.wmf"/><Relationship Id="rId5" Type="http://schemas.openxmlformats.org/officeDocument/2006/relationships/image" Target="../media/image140.wmf"/><Relationship Id="rId4" Type="http://schemas.openxmlformats.org/officeDocument/2006/relationships/image" Target="../media/image139.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image" Target="../media/image143.wmf"/><Relationship Id="rId1" Type="http://schemas.openxmlformats.org/officeDocument/2006/relationships/image" Target="../media/image142.wmf"/><Relationship Id="rId5" Type="http://schemas.openxmlformats.org/officeDocument/2006/relationships/image" Target="../media/image146.wmf"/><Relationship Id="rId4" Type="http://schemas.openxmlformats.org/officeDocument/2006/relationships/image" Target="../media/image145.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48.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52.wmf"/><Relationship Id="rId1" Type="http://schemas.openxmlformats.org/officeDocument/2006/relationships/image" Target="../media/image151.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57.wmf"/><Relationship Id="rId2" Type="http://schemas.openxmlformats.org/officeDocument/2006/relationships/image" Target="../media/image156.wmf"/><Relationship Id="rId1" Type="http://schemas.openxmlformats.org/officeDocument/2006/relationships/image" Target="../media/image155.wmf"/><Relationship Id="rId4" Type="http://schemas.openxmlformats.org/officeDocument/2006/relationships/image" Target="../media/image158.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60.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64.wmf"/><Relationship Id="rId2" Type="http://schemas.openxmlformats.org/officeDocument/2006/relationships/image" Target="../media/image163.wmf"/><Relationship Id="rId1" Type="http://schemas.openxmlformats.org/officeDocument/2006/relationships/image" Target="../media/image162.wmf"/><Relationship Id="rId6" Type="http://schemas.openxmlformats.org/officeDocument/2006/relationships/image" Target="../media/image167.wmf"/><Relationship Id="rId5" Type="http://schemas.openxmlformats.org/officeDocument/2006/relationships/image" Target="../media/image166.wmf"/><Relationship Id="rId4" Type="http://schemas.openxmlformats.org/officeDocument/2006/relationships/image" Target="../media/image165.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70.wmf"/><Relationship Id="rId2" Type="http://schemas.openxmlformats.org/officeDocument/2006/relationships/image" Target="../media/image169.wmf"/><Relationship Id="rId1" Type="http://schemas.openxmlformats.org/officeDocument/2006/relationships/image" Target="../media/image168.wmf"/><Relationship Id="rId5" Type="http://schemas.openxmlformats.org/officeDocument/2006/relationships/image" Target="../media/image172.wmf"/><Relationship Id="rId4" Type="http://schemas.openxmlformats.org/officeDocument/2006/relationships/image" Target="../media/image17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80.wmf"/><Relationship Id="rId2" Type="http://schemas.openxmlformats.org/officeDocument/2006/relationships/image" Target="../media/image179.wmf"/><Relationship Id="rId1" Type="http://schemas.openxmlformats.org/officeDocument/2006/relationships/image" Target="../media/image178.wmf"/><Relationship Id="rId5" Type="http://schemas.openxmlformats.org/officeDocument/2006/relationships/image" Target="../media/image182.wmf"/><Relationship Id="rId4" Type="http://schemas.openxmlformats.org/officeDocument/2006/relationships/image" Target="../media/image181.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85.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87.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91.wmf"/><Relationship Id="rId1" Type="http://schemas.openxmlformats.org/officeDocument/2006/relationships/image" Target="../media/image190.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95.wmf"/><Relationship Id="rId7" Type="http://schemas.openxmlformats.org/officeDocument/2006/relationships/image" Target="../media/image199.wmf"/><Relationship Id="rId2" Type="http://schemas.openxmlformats.org/officeDocument/2006/relationships/image" Target="../media/image194.wmf"/><Relationship Id="rId1" Type="http://schemas.openxmlformats.org/officeDocument/2006/relationships/image" Target="../media/image193.wmf"/><Relationship Id="rId6" Type="http://schemas.openxmlformats.org/officeDocument/2006/relationships/image" Target="../media/image198.wmf"/><Relationship Id="rId5" Type="http://schemas.openxmlformats.org/officeDocument/2006/relationships/image" Target="../media/image197.wmf"/><Relationship Id="rId4" Type="http://schemas.openxmlformats.org/officeDocument/2006/relationships/image" Target="../media/image196.wmf"/></Relationships>
</file>

<file path=ppt/drawings/_rels/vmlDrawing35.vml.rels><?xml version="1.0" encoding="UTF-8" standalone="yes"?>
<Relationships xmlns="http://schemas.openxmlformats.org/package/2006/relationships"><Relationship Id="rId8" Type="http://schemas.openxmlformats.org/officeDocument/2006/relationships/image" Target="../media/image207.wmf"/><Relationship Id="rId3" Type="http://schemas.openxmlformats.org/officeDocument/2006/relationships/image" Target="../media/image202.wmf"/><Relationship Id="rId7" Type="http://schemas.openxmlformats.org/officeDocument/2006/relationships/image" Target="../media/image206.wmf"/><Relationship Id="rId2" Type="http://schemas.openxmlformats.org/officeDocument/2006/relationships/image" Target="../media/image201.wmf"/><Relationship Id="rId1" Type="http://schemas.openxmlformats.org/officeDocument/2006/relationships/image" Target="../media/image200.wmf"/><Relationship Id="rId6" Type="http://schemas.openxmlformats.org/officeDocument/2006/relationships/image" Target="../media/image205.wmf"/><Relationship Id="rId5" Type="http://schemas.openxmlformats.org/officeDocument/2006/relationships/image" Target="../media/image204.wmf"/><Relationship Id="rId4" Type="http://schemas.openxmlformats.org/officeDocument/2006/relationships/image" Target="../media/image203.w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211.wmf"/><Relationship Id="rId7" Type="http://schemas.openxmlformats.org/officeDocument/2006/relationships/image" Target="../media/image215.wmf"/><Relationship Id="rId2" Type="http://schemas.openxmlformats.org/officeDocument/2006/relationships/image" Target="../media/image210.wmf"/><Relationship Id="rId1" Type="http://schemas.openxmlformats.org/officeDocument/2006/relationships/image" Target="../media/image209.wmf"/><Relationship Id="rId6" Type="http://schemas.openxmlformats.org/officeDocument/2006/relationships/image" Target="../media/image214.wmf"/><Relationship Id="rId5" Type="http://schemas.openxmlformats.org/officeDocument/2006/relationships/image" Target="../media/image213.wmf"/><Relationship Id="rId4" Type="http://schemas.openxmlformats.org/officeDocument/2006/relationships/image" Target="../media/image212.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218.wmf"/><Relationship Id="rId7" Type="http://schemas.openxmlformats.org/officeDocument/2006/relationships/image" Target="../media/image222.wmf"/><Relationship Id="rId2" Type="http://schemas.openxmlformats.org/officeDocument/2006/relationships/image" Target="../media/image217.wmf"/><Relationship Id="rId1" Type="http://schemas.openxmlformats.org/officeDocument/2006/relationships/image" Target="../media/image216.wmf"/><Relationship Id="rId6" Type="http://schemas.openxmlformats.org/officeDocument/2006/relationships/image" Target="../media/image221.wmf"/><Relationship Id="rId5" Type="http://schemas.openxmlformats.org/officeDocument/2006/relationships/image" Target="../media/image220.wmf"/><Relationship Id="rId4" Type="http://schemas.openxmlformats.org/officeDocument/2006/relationships/image" Target="../media/image219.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225.wmf"/><Relationship Id="rId2" Type="http://schemas.openxmlformats.org/officeDocument/2006/relationships/image" Target="../media/image224.wmf"/><Relationship Id="rId1" Type="http://schemas.openxmlformats.org/officeDocument/2006/relationships/image" Target="../media/image223.wmf"/><Relationship Id="rId4" Type="http://schemas.openxmlformats.org/officeDocument/2006/relationships/image" Target="../media/image226.w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230.wmf"/><Relationship Id="rId2" Type="http://schemas.openxmlformats.org/officeDocument/2006/relationships/image" Target="../media/image229.wmf"/><Relationship Id="rId1" Type="http://schemas.openxmlformats.org/officeDocument/2006/relationships/image" Target="../media/image228.wmf"/><Relationship Id="rId6" Type="http://schemas.openxmlformats.org/officeDocument/2006/relationships/image" Target="../media/image233.wmf"/><Relationship Id="rId5" Type="http://schemas.openxmlformats.org/officeDocument/2006/relationships/image" Target="../media/image232.wmf"/><Relationship Id="rId4" Type="http://schemas.openxmlformats.org/officeDocument/2006/relationships/image" Target="../media/image23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237.wmf"/><Relationship Id="rId2" Type="http://schemas.openxmlformats.org/officeDocument/2006/relationships/image" Target="../media/image236.wmf"/><Relationship Id="rId1" Type="http://schemas.openxmlformats.org/officeDocument/2006/relationships/image" Target="../media/image235.wmf"/><Relationship Id="rId5" Type="http://schemas.openxmlformats.org/officeDocument/2006/relationships/image" Target="../media/image239.wmf"/><Relationship Id="rId4" Type="http://schemas.openxmlformats.org/officeDocument/2006/relationships/image" Target="../media/image238.w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243.wmf"/><Relationship Id="rId2" Type="http://schemas.openxmlformats.org/officeDocument/2006/relationships/image" Target="../media/image242.wmf"/><Relationship Id="rId1" Type="http://schemas.openxmlformats.org/officeDocument/2006/relationships/image" Target="../media/image241.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247.wmf"/><Relationship Id="rId2" Type="http://schemas.openxmlformats.org/officeDocument/2006/relationships/image" Target="../media/image246.wmf"/><Relationship Id="rId1" Type="http://schemas.openxmlformats.org/officeDocument/2006/relationships/image" Target="../media/image245.wmf"/><Relationship Id="rId5" Type="http://schemas.openxmlformats.org/officeDocument/2006/relationships/image" Target="../media/image249.wmf"/><Relationship Id="rId4" Type="http://schemas.openxmlformats.org/officeDocument/2006/relationships/image" Target="../media/image248.wmf"/></Relationships>
</file>

<file path=ppt/drawings/_rels/vmlDrawing43.vml.rels><?xml version="1.0" encoding="UTF-8" standalone="yes"?>
<Relationships xmlns="http://schemas.openxmlformats.org/package/2006/relationships"><Relationship Id="rId8" Type="http://schemas.openxmlformats.org/officeDocument/2006/relationships/image" Target="../media/image257.wmf"/><Relationship Id="rId3" Type="http://schemas.openxmlformats.org/officeDocument/2006/relationships/image" Target="../media/image252.wmf"/><Relationship Id="rId7" Type="http://schemas.openxmlformats.org/officeDocument/2006/relationships/image" Target="../media/image256.wmf"/><Relationship Id="rId2" Type="http://schemas.openxmlformats.org/officeDocument/2006/relationships/image" Target="../media/image251.wmf"/><Relationship Id="rId1" Type="http://schemas.openxmlformats.org/officeDocument/2006/relationships/image" Target="../media/image249.wmf"/><Relationship Id="rId6" Type="http://schemas.openxmlformats.org/officeDocument/2006/relationships/image" Target="../media/image255.wmf"/><Relationship Id="rId5" Type="http://schemas.openxmlformats.org/officeDocument/2006/relationships/image" Target="../media/image254.wmf"/><Relationship Id="rId4" Type="http://schemas.openxmlformats.org/officeDocument/2006/relationships/image" Target="../media/image253.wmf"/></Relationships>
</file>

<file path=ppt/drawings/_rels/vmlDrawing44.vml.rels><?xml version="1.0" encoding="UTF-8" standalone="yes"?>
<Relationships xmlns="http://schemas.openxmlformats.org/package/2006/relationships"><Relationship Id="rId3" Type="http://schemas.openxmlformats.org/officeDocument/2006/relationships/image" Target="../media/image260.wmf"/><Relationship Id="rId2" Type="http://schemas.openxmlformats.org/officeDocument/2006/relationships/image" Target="../media/image259.wmf"/><Relationship Id="rId1" Type="http://schemas.openxmlformats.org/officeDocument/2006/relationships/image" Target="../media/image258.wmf"/><Relationship Id="rId5" Type="http://schemas.openxmlformats.org/officeDocument/2006/relationships/image" Target="../media/image262.wmf"/><Relationship Id="rId4" Type="http://schemas.openxmlformats.org/officeDocument/2006/relationships/image" Target="../media/image261.wmf"/></Relationships>
</file>

<file path=ppt/drawings/_rels/vmlDrawing45.vml.rels><?xml version="1.0" encoding="UTF-8" standalone="yes"?>
<Relationships xmlns="http://schemas.openxmlformats.org/package/2006/relationships"><Relationship Id="rId8" Type="http://schemas.openxmlformats.org/officeDocument/2006/relationships/image" Target="../media/image264.wmf"/><Relationship Id="rId3" Type="http://schemas.openxmlformats.org/officeDocument/2006/relationships/image" Target="../media/image251.wmf"/><Relationship Id="rId7" Type="http://schemas.openxmlformats.org/officeDocument/2006/relationships/image" Target="../media/image263.wmf"/><Relationship Id="rId2" Type="http://schemas.openxmlformats.org/officeDocument/2006/relationships/image" Target="../media/image248.wmf"/><Relationship Id="rId1" Type="http://schemas.openxmlformats.org/officeDocument/2006/relationships/image" Target="../media/image246.wmf"/><Relationship Id="rId6" Type="http://schemas.openxmlformats.org/officeDocument/2006/relationships/image" Target="../media/image257.wmf"/><Relationship Id="rId5" Type="http://schemas.openxmlformats.org/officeDocument/2006/relationships/image" Target="../media/image253.wmf"/><Relationship Id="rId4" Type="http://schemas.openxmlformats.org/officeDocument/2006/relationships/image" Target="../media/image252.w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270.wmf"/><Relationship Id="rId2" Type="http://schemas.openxmlformats.org/officeDocument/2006/relationships/image" Target="../media/image269.wmf"/><Relationship Id="rId1" Type="http://schemas.openxmlformats.org/officeDocument/2006/relationships/image" Target="../media/image268.wmf"/><Relationship Id="rId4" Type="http://schemas.openxmlformats.org/officeDocument/2006/relationships/image" Target="../media/image271.w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275.wmf"/><Relationship Id="rId2" Type="http://schemas.openxmlformats.org/officeDocument/2006/relationships/image" Target="../media/image274.wmf"/><Relationship Id="rId1" Type="http://schemas.openxmlformats.org/officeDocument/2006/relationships/image" Target="../media/image27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5" Type="http://schemas.openxmlformats.org/officeDocument/2006/relationships/image" Target="../media/image32.wmf"/><Relationship Id="rId4"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5" Type="http://schemas.openxmlformats.org/officeDocument/2006/relationships/image" Target="../media/image42.wmf"/><Relationship Id="rId4"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45022F-9DA2-4E3E-8F55-EFBFDFC69E38}" type="datetimeFigureOut">
              <a:rPr lang="cs-CZ" smtClean="0"/>
              <a:t>1.5.2019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DBAFCE-19B1-4A25-B53B-AA06718197FF}" type="slidenum">
              <a:rPr lang="cs-CZ" smtClean="0"/>
              <a:t>‹#›</a:t>
            </a:fld>
            <a:endParaRPr lang="cs-CZ"/>
          </a:p>
        </p:txBody>
      </p:sp>
    </p:spTree>
    <p:extLst>
      <p:ext uri="{BB962C8B-B14F-4D97-AF65-F5344CB8AC3E}">
        <p14:creationId xmlns:p14="http://schemas.microsoft.com/office/powerpoint/2010/main" val="3406351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0DBAFCE-19B1-4A25-B53B-AA06718197FF}" type="slidenum">
              <a:rPr lang="cs-CZ" smtClean="0"/>
              <a:t>29</a:t>
            </a:fld>
            <a:endParaRPr lang="cs-CZ"/>
          </a:p>
        </p:txBody>
      </p:sp>
    </p:spTree>
    <p:extLst>
      <p:ext uri="{BB962C8B-B14F-4D97-AF65-F5344CB8AC3E}">
        <p14:creationId xmlns:p14="http://schemas.microsoft.com/office/powerpoint/2010/main" val="3029822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B5ADCADB-F549-46A1-80CE-707A91AFDFB6}" type="slidenum">
              <a:rPr lang="cs-CZ"/>
              <a:pPr>
                <a:defRPr/>
              </a:pPr>
              <a:t>‹#›</a:t>
            </a:fld>
            <a:endParaRPr lang="cs-CZ"/>
          </a:p>
        </p:txBody>
      </p:sp>
    </p:spTree>
    <p:extLst>
      <p:ext uri="{BB962C8B-B14F-4D97-AF65-F5344CB8AC3E}">
        <p14:creationId xmlns:p14="http://schemas.microsoft.com/office/powerpoint/2010/main" val="2370988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2B9AF5CA-B46C-4D68-8104-211AD3D74221}" type="slidenum">
              <a:rPr lang="cs-CZ"/>
              <a:pPr>
                <a:defRPr/>
              </a:pPr>
              <a:t>‹#›</a:t>
            </a:fld>
            <a:endParaRPr lang="cs-CZ"/>
          </a:p>
        </p:txBody>
      </p:sp>
    </p:spTree>
    <p:extLst>
      <p:ext uri="{BB962C8B-B14F-4D97-AF65-F5344CB8AC3E}">
        <p14:creationId xmlns:p14="http://schemas.microsoft.com/office/powerpoint/2010/main" val="3489091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80640E2C-4596-4721-AA78-F1C1ABC07EFE}" type="slidenum">
              <a:rPr lang="cs-CZ"/>
              <a:pPr>
                <a:defRPr/>
              </a:pPr>
              <a:t>‹#›</a:t>
            </a:fld>
            <a:endParaRPr lang="cs-CZ"/>
          </a:p>
        </p:txBody>
      </p:sp>
    </p:spTree>
    <p:extLst>
      <p:ext uri="{BB962C8B-B14F-4D97-AF65-F5344CB8AC3E}">
        <p14:creationId xmlns:p14="http://schemas.microsoft.com/office/powerpoint/2010/main" val="4193899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457200" y="274638"/>
            <a:ext cx="8229600" cy="58515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5E78CB13-3AF0-44BB-ABFE-FC20B6B59E61}" type="slidenum">
              <a:rPr lang="cs-CZ"/>
              <a:pPr>
                <a:defRPr/>
              </a:pPr>
              <a:t>‹#›</a:t>
            </a:fld>
            <a:endParaRPr lang="cs-CZ"/>
          </a:p>
        </p:txBody>
      </p:sp>
    </p:spTree>
    <p:extLst>
      <p:ext uri="{BB962C8B-B14F-4D97-AF65-F5344CB8AC3E}">
        <p14:creationId xmlns:p14="http://schemas.microsoft.com/office/powerpoint/2010/main" val="2492852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89C77631-1889-40A1-8ADE-B697D0BF95BF}" type="slidenum">
              <a:rPr lang="cs-CZ"/>
              <a:pPr>
                <a:defRPr/>
              </a:pPr>
              <a:t>‹#›</a:t>
            </a:fld>
            <a:endParaRPr lang="cs-CZ"/>
          </a:p>
        </p:txBody>
      </p:sp>
    </p:spTree>
    <p:extLst>
      <p:ext uri="{BB962C8B-B14F-4D97-AF65-F5344CB8AC3E}">
        <p14:creationId xmlns:p14="http://schemas.microsoft.com/office/powerpoint/2010/main" val="117687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1D38CF9B-8234-4FD6-A0FF-31B17E4FFA9B}" type="slidenum">
              <a:rPr lang="cs-CZ"/>
              <a:pPr>
                <a:defRPr/>
              </a:pPr>
              <a:t>‹#›</a:t>
            </a:fld>
            <a:endParaRPr lang="cs-CZ"/>
          </a:p>
        </p:txBody>
      </p:sp>
    </p:spTree>
    <p:extLst>
      <p:ext uri="{BB962C8B-B14F-4D97-AF65-F5344CB8AC3E}">
        <p14:creationId xmlns:p14="http://schemas.microsoft.com/office/powerpoint/2010/main" val="225560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FD029918-35DB-49BA-8FDF-A3DCC5589030}" type="slidenum">
              <a:rPr lang="cs-CZ"/>
              <a:pPr>
                <a:defRPr/>
              </a:pPr>
              <a:t>‹#›</a:t>
            </a:fld>
            <a:endParaRPr lang="cs-CZ"/>
          </a:p>
        </p:txBody>
      </p:sp>
    </p:spTree>
    <p:extLst>
      <p:ext uri="{BB962C8B-B14F-4D97-AF65-F5344CB8AC3E}">
        <p14:creationId xmlns:p14="http://schemas.microsoft.com/office/powerpoint/2010/main" val="139954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084B6F9C-A027-49CA-951C-7C8CFC6DA9CA}" type="slidenum">
              <a:rPr lang="cs-CZ"/>
              <a:pPr>
                <a:defRPr/>
              </a:pPr>
              <a:t>‹#›</a:t>
            </a:fld>
            <a:endParaRPr lang="cs-CZ"/>
          </a:p>
        </p:txBody>
      </p:sp>
    </p:spTree>
    <p:extLst>
      <p:ext uri="{BB962C8B-B14F-4D97-AF65-F5344CB8AC3E}">
        <p14:creationId xmlns:p14="http://schemas.microsoft.com/office/powerpoint/2010/main" val="270730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4E4AC388-1E70-41F7-B427-D680E0713C26}" type="slidenum">
              <a:rPr lang="cs-CZ"/>
              <a:pPr>
                <a:defRPr/>
              </a:pPr>
              <a:t>‹#›</a:t>
            </a:fld>
            <a:endParaRPr lang="cs-CZ"/>
          </a:p>
        </p:txBody>
      </p:sp>
    </p:spTree>
    <p:extLst>
      <p:ext uri="{BB962C8B-B14F-4D97-AF65-F5344CB8AC3E}">
        <p14:creationId xmlns:p14="http://schemas.microsoft.com/office/powerpoint/2010/main" val="370362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B321490E-4EB6-46AD-9A54-5E440EE759B3}" type="slidenum">
              <a:rPr lang="cs-CZ"/>
              <a:pPr>
                <a:defRPr/>
              </a:pPr>
              <a:t>‹#›</a:t>
            </a:fld>
            <a:endParaRPr lang="cs-CZ"/>
          </a:p>
        </p:txBody>
      </p:sp>
    </p:spTree>
    <p:extLst>
      <p:ext uri="{BB962C8B-B14F-4D97-AF65-F5344CB8AC3E}">
        <p14:creationId xmlns:p14="http://schemas.microsoft.com/office/powerpoint/2010/main" val="3223240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F8056713-9E4B-49E3-B92E-5DF0C8935C28}" type="slidenum">
              <a:rPr lang="cs-CZ"/>
              <a:pPr>
                <a:defRPr/>
              </a:pPr>
              <a:t>‹#›</a:t>
            </a:fld>
            <a:endParaRPr lang="cs-CZ"/>
          </a:p>
        </p:txBody>
      </p:sp>
    </p:spTree>
    <p:extLst>
      <p:ext uri="{BB962C8B-B14F-4D97-AF65-F5344CB8AC3E}">
        <p14:creationId xmlns:p14="http://schemas.microsoft.com/office/powerpoint/2010/main" val="1801164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FDCA3DE5-D9B1-44A8-B513-1243FF4E6243}" type="slidenum">
              <a:rPr lang="cs-CZ"/>
              <a:pPr>
                <a:defRPr/>
              </a:pPr>
              <a:t>‹#›</a:t>
            </a:fld>
            <a:endParaRPr lang="cs-CZ"/>
          </a:p>
        </p:txBody>
      </p:sp>
    </p:spTree>
    <p:extLst>
      <p:ext uri="{BB962C8B-B14F-4D97-AF65-F5344CB8AC3E}">
        <p14:creationId xmlns:p14="http://schemas.microsoft.com/office/powerpoint/2010/main" val="2449801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pPr>
              <a:defRPr/>
            </a:pPr>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a:defRPr/>
            </a:pPr>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pPr>
              <a:defRPr/>
            </a:pPr>
            <a:fld id="{A870BE8F-EB2E-44B4-88DD-5B234AAAE534}"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0.wmf"/><Relationship Id="rId11" Type="http://schemas.openxmlformats.org/officeDocument/2006/relationships/image" Target="../media/image22.wmf"/><Relationship Id="rId5" Type="http://schemas.openxmlformats.org/officeDocument/2006/relationships/oleObject" Target="../embeddings/oleObject16.bin"/><Relationship Id="rId10" Type="http://schemas.openxmlformats.org/officeDocument/2006/relationships/oleObject" Target="../embeddings/oleObject18.bin"/><Relationship Id="rId4" Type="http://schemas.openxmlformats.org/officeDocument/2006/relationships/image" Target="../media/image19.wmf"/><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25.wmf"/><Relationship Id="rId3" Type="http://schemas.openxmlformats.org/officeDocument/2006/relationships/image" Target="../media/image30.png"/><Relationship Id="rId7" Type="http://schemas.openxmlformats.org/officeDocument/2006/relationships/image" Target="../media/image33.png"/><Relationship Id="rId12"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2.png"/><Relationship Id="rId11" Type="http://schemas.openxmlformats.org/officeDocument/2006/relationships/image" Target="../media/image24.wmf"/><Relationship Id="rId5" Type="http://schemas.openxmlformats.org/officeDocument/2006/relationships/image" Target="../media/image310.png"/><Relationship Id="rId15" Type="http://schemas.openxmlformats.org/officeDocument/2006/relationships/image" Target="../media/image26.wmf"/><Relationship Id="rId10" Type="http://schemas.openxmlformats.org/officeDocument/2006/relationships/oleObject" Target="../embeddings/oleObject20.bin"/><Relationship Id="rId4" Type="http://schemas.openxmlformats.org/officeDocument/2006/relationships/image" Target="../media/image27.png"/><Relationship Id="rId9" Type="http://schemas.openxmlformats.org/officeDocument/2006/relationships/image" Target="../media/image23.wmf"/><Relationship Id="rId14" Type="http://schemas.openxmlformats.org/officeDocument/2006/relationships/oleObject" Target="../embeddings/oleObject22.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32.wmf"/><Relationship Id="rId3" Type="http://schemas.openxmlformats.org/officeDocument/2006/relationships/image" Target="../media/image39.png"/><Relationship Id="rId7" Type="http://schemas.openxmlformats.org/officeDocument/2006/relationships/image" Target="../media/image29.wmf"/><Relationship Id="rId12"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4.bin"/><Relationship Id="rId11" Type="http://schemas.openxmlformats.org/officeDocument/2006/relationships/image" Target="../media/image31.wmf"/><Relationship Id="rId5" Type="http://schemas.openxmlformats.org/officeDocument/2006/relationships/image" Target="../media/image28.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30.wmf"/></Relationships>
</file>

<file path=ppt/slides/_rels/slide13.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31.bin"/><Relationship Id="rId3" Type="http://schemas.openxmlformats.org/officeDocument/2006/relationships/image" Target="../media/image37.png"/><Relationship Id="rId7" Type="http://schemas.openxmlformats.org/officeDocument/2006/relationships/oleObject" Target="../embeddings/oleObject28.bin"/><Relationship Id="rId12" Type="http://schemas.openxmlformats.org/officeDocument/2006/relationships/image" Target="../media/image35.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47.png"/><Relationship Id="rId11" Type="http://schemas.openxmlformats.org/officeDocument/2006/relationships/oleObject" Target="../embeddings/oleObject30.bin"/><Relationship Id="rId5" Type="http://schemas.openxmlformats.org/officeDocument/2006/relationships/image" Target="../media/image46.png"/><Relationship Id="rId10" Type="http://schemas.openxmlformats.org/officeDocument/2006/relationships/image" Target="../media/image34.wmf"/><Relationship Id="rId4" Type="http://schemas.openxmlformats.org/officeDocument/2006/relationships/image" Target="../media/image45.png"/><Relationship Id="rId9" Type="http://schemas.openxmlformats.org/officeDocument/2006/relationships/oleObject" Target="../embeddings/oleObject29.bin"/><Relationship Id="rId14" Type="http://schemas.openxmlformats.org/officeDocument/2006/relationships/image" Target="../media/image36.wmf"/></Relationships>
</file>

<file path=ppt/slides/_rels/slide14.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38.wmf"/><Relationship Id="rId18" Type="http://schemas.openxmlformats.org/officeDocument/2006/relationships/image" Target="../media/image39.wmf"/><Relationship Id="rId3" Type="http://schemas.openxmlformats.org/officeDocument/2006/relationships/image" Target="../media/image43.png"/><Relationship Id="rId21" Type="http://schemas.openxmlformats.org/officeDocument/2006/relationships/oleObject" Target="../embeddings/oleObject35.bin"/><Relationship Id="rId7" Type="http://schemas.openxmlformats.org/officeDocument/2006/relationships/image" Target="../media/image57.png"/><Relationship Id="rId12" Type="http://schemas.openxmlformats.org/officeDocument/2006/relationships/oleObject" Target="../embeddings/oleObject32.bin"/><Relationship Id="rId17" Type="http://schemas.openxmlformats.org/officeDocument/2006/relationships/oleObject" Target="../embeddings/oleObject33.bin"/><Relationship Id="rId2" Type="http://schemas.openxmlformats.org/officeDocument/2006/relationships/slideLayout" Target="../slideLayouts/slideLayout2.xml"/><Relationship Id="rId16" Type="http://schemas.openxmlformats.org/officeDocument/2006/relationships/image" Target="../media/image64.png"/><Relationship Id="rId20" Type="http://schemas.openxmlformats.org/officeDocument/2006/relationships/image" Target="../media/image40.wmf"/><Relationship Id="rId1" Type="http://schemas.openxmlformats.org/officeDocument/2006/relationships/vmlDrawing" Target="../drawings/vmlDrawing8.vml"/><Relationship Id="rId6" Type="http://schemas.openxmlformats.org/officeDocument/2006/relationships/image" Target="../media/image56.png"/><Relationship Id="rId11" Type="http://schemas.openxmlformats.org/officeDocument/2006/relationships/image" Target="../media/image50.png"/><Relationship Id="rId24" Type="http://schemas.openxmlformats.org/officeDocument/2006/relationships/image" Target="../media/image42.wmf"/><Relationship Id="rId5" Type="http://schemas.openxmlformats.org/officeDocument/2006/relationships/image" Target="../media/image55.png"/><Relationship Id="rId15" Type="http://schemas.openxmlformats.org/officeDocument/2006/relationships/image" Target="../media/image63.png"/><Relationship Id="rId23" Type="http://schemas.openxmlformats.org/officeDocument/2006/relationships/oleObject" Target="../embeddings/oleObject36.bin"/><Relationship Id="rId10" Type="http://schemas.openxmlformats.org/officeDocument/2006/relationships/image" Target="../media/image60.png"/><Relationship Id="rId19" Type="http://schemas.openxmlformats.org/officeDocument/2006/relationships/oleObject" Target="../embeddings/oleObject34.bin"/><Relationship Id="rId4" Type="http://schemas.openxmlformats.org/officeDocument/2006/relationships/image" Target="../media/image54.png"/><Relationship Id="rId9" Type="http://schemas.openxmlformats.org/officeDocument/2006/relationships/image" Target="../media/image44.png"/><Relationship Id="rId14" Type="http://schemas.openxmlformats.org/officeDocument/2006/relationships/image" Target="../media/image62.png"/><Relationship Id="rId22" Type="http://schemas.openxmlformats.org/officeDocument/2006/relationships/image" Target="../media/image41.wmf"/></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45.wmf"/><Relationship Id="rId3" Type="http://schemas.openxmlformats.org/officeDocument/2006/relationships/image" Target="../media/image43.png"/><Relationship Id="rId7" Type="http://schemas.openxmlformats.org/officeDocument/2006/relationships/image" Target="../media/image52.png"/><Relationship Id="rId12"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51.png"/><Relationship Id="rId11" Type="http://schemas.openxmlformats.org/officeDocument/2006/relationships/image" Target="../media/image65.png"/><Relationship Id="rId5" Type="http://schemas.openxmlformats.org/officeDocument/2006/relationships/image" Target="../media/image49.png"/><Relationship Id="rId15" Type="http://schemas.openxmlformats.org/officeDocument/2006/relationships/image" Target="../media/image46.wmf"/><Relationship Id="rId10" Type="http://schemas.openxmlformats.org/officeDocument/2006/relationships/image" Target="../media/image61.png"/><Relationship Id="rId4" Type="http://schemas.openxmlformats.org/officeDocument/2006/relationships/image" Target="../media/image48.png"/><Relationship Id="rId9" Type="http://schemas.openxmlformats.org/officeDocument/2006/relationships/image" Target="../media/image59.png"/><Relationship Id="rId14" Type="http://schemas.openxmlformats.org/officeDocument/2006/relationships/oleObject" Target="../embeddings/oleObject38.bin"/></Relationships>
</file>

<file path=ppt/slides/_rels/slide16.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oleObject" Target="../embeddings/oleObject41.bin"/><Relationship Id="rId18" Type="http://schemas.openxmlformats.org/officeDocument/2006/relationships/image" Target="../media/image78.png"/><Relationship Id="rId3" Type="http://schemas.openxmlformats.org/officeDocument/2006/relationships/image" Target="../media/image66.png"/><Relationship Id="rId21" Type="http://schemas.openxmlformats.org/officeDocument/2006/relationships/image" Target="../media/image79.png"/><Relationship Id="rId7" Type="http://schemas.openxmlformats.org/officeDocument/2006/relationships/image" Target="../media/image67.png"/><Relationship Id="rId12" Type="http://schemas.openxmlformats.org/officeDocument/2006/relationships/image" Target="../media/image48.wmf"/><Relationship Id="rId17" Type="http://schemas.openxmlformats.org/officeDocument/2006/relationships/image" Target="../media/image77.png"/><Relationship Id="rId2" Type="http://schemas.openxmlformats.org/officeDocument/2006/relationships/slideLayout" Target="../slideLayouts/slideLayout2.xml"/><Relationship Id="rId16" Type="http://schemas.openxmlformats.org/officeDocument/2006/relationships/image" Target="../media/image76.png"/><Relationship Id="rId20" Type="http://schemas.openxmlformats.org/officeDocument/2006/relationships/image" Target="../media/image50.wmf"/><Relationship Id="rId1" Type="http://schemas.openxmlformats.org/officeDocument/2006/relationships/vmlDrawing" Target="../drawings/vmlDrawing10.vml"/><Relationship Id="rId6" Type="http://schemas.openxmlformats.org/officeDocument/2006/relationships/image" Target="../media/image72.png"/><Relationship Id="rId11" Type="http://schemas.openxmlformats.org/officeDocument/2006/relationships/oleObject" Target="../embeddings/oleObject40.bin"/><Relationship Id="rId5" Type="http://schemas.openxmlformats.org/officeDocument/2006/relationships/image" Target="../media/image71.png"/><Relationship Id="rId15" Type="http://schemas.openxmlformats.org/officeDocument/2006/relationships/image" Target="../media/image75.png"/><Relationship Id="rId10" Type="http://schemas.openxmlformats.org/officeDocument/2006/relationships/image" Target="../media/image47.wmf"/><Relationship Id="rId19" Type="http://schemas.openxmlformats.org/officeDocument/2006/relationships/oleObject" Target="../embeddings/oleObject42.bin"/><Relationship Id="rId4" Type="http://schemas.openxmlformats.org/officeDocument/2006/relationships/image" Target="../media/image700.png"/><Relationship Id="rId9" Type="http://schemas.openxmlformats.org/officeDocument/2006/relationships/oleObject" Target="../embeddings/oleObject39.bin"/><Relationship Id="rId14" Type="http://schemas.openxmlformats.org/officeDocument/2006/relationships/image" Target="../media/image49.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9.wmf"/><Relationship Id="rId5" Type="http://schemas.openxmlformats.org/officeDocument/2006/relationships/oleObject" Target="../embeddings/oleObject44.bin"/><Relationship Id="rId4" Type="http://schemas.openxmlformats.org/officeDocument/2006/relationships/image" Target="../media/image68.wmf"/></Relationships>
</file>

<file path=ppt/slides/_rels/slide18.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image" Target="../media/image73.wmf"/><Relationship Id="rId3" Type="http://schemas.openxmlformats.org/officeDocument/2006/relationships/image" Target="../media/image80.png"/><Relationship Id="rId7" Type="http://schemas.openxmlformats.org/officeDocument/2006/relationships/oleObject" Target="../embeddings/oleObject46.bin"/><Relationship Id="rId12"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70.wmf"/><Relationship Id="rId11" Type="http://schemas.openxmlformats.org/officeDocument/2006/relationships/image" Target="../media/image72.wmf"/><Relationship Id="rId5" Type="http://schemas.openxmlformats.org/officeDocument/2006/relationships/oleObject" Target="../embeddings/oleObject45.bin"/><Relationship Id="rId10" Type="http://schemas.openxmlformats.org/officeDocument/2006/relationships/oleObject" Target="../embeddings/oleObject47.bin"/><Relationship Id="rId4" Type="http://schemas.openxmlformats.org/officeDocument/2006/relationships/image" Target="../media/image650.png"/><Relationship Id="rId9" Type="http://schemas.openxmlformats.org/officeDocument/2006/relationships/image" Target="../media/image81.png"/></Relationships>
</file>

<file path=ppt/slides/_rels/slide19.xml.rels><?xml version="1.0" encoding="UTF-8" standalone="yes"?>
<Relationships xmlns="http://schemas.openxmlformats.org/package/2006/relationships"><Relationship Id="rId8" Type="http://schemas.openxmlformats.org/officeDocument/2006/relationships/image" Target="../media/image82.wmf"/><Relationship Id="rId13" Type="http://schemas.openxmlformats.org/officeDocument/2006/relationships/image" Target="../media/image86.png"/><Relationship Id="rId3" Type="http://schemas.openxmlformats.org/officeDocument/2006/relationships/image" Target="../media/image85.png"/><Relationship Id="rId7" Type="http://schemas.openxmlformats.org/officeDocument/2006/relationships/oleObject" Target="../embeddings/oleObject49.bin"/><Relationship Id="rId12" Type="http://schemas.openxmlformats.org/officeDocument/2006/relationships/image" Target="../media/image84.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800.png"/><Relationship Id="rId11" Type="http://schemas.openxmlformats.org/officeDocument/2006/relationships/oleObject" Target="../embeddings/oleObject51.bin"/><Relationship Id="rId5" Type="http://schemas.openxmlformats.org/officeDocument/2006/relationships/image" Target="../media/image730.png"/><Relationship Id="rId10" Type="http://schemas.openxmlformats.org/officeDocument/2006/relationships/image" Target="../media/image83.wmf"/><Relationship Id="rId4" Type="http://schemas.openxmlformats.org/officeDocument/2006/relationships/image" Target="../media/image690.png"/><Relationship Id="rId9" Type="http://schemas.openxmlformats.org/officeDocument/2006/relationships/oleObject" Target="../embeddings/oleObject50.bin"/></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87.wmf"/><Relationship Id="rId13" Type="http://schemas.openxmlformats.org/officeDocument/2006/relationships/oleObject" Target="../embeddings/oleObject55.bin"/><Relationship Id="rId18" Type="http://schemas.openxmlformats.org/officeDocument/2006/relationships/image" Target="../media/image91.wmf"/><Relationship Id="rId3" Type="http://schemas.openxmlformats.org/officeDocument/2006/relationships/image" Target="../media/image92.png"/><Relationship Id="rId7" Type="http://schemas.openxmlformats.org/officeDocument/2006/relationships/oleObject" Target="../embeddings/oleObject52.bin"/><Relationship Id="rId12" Type="http://schemas.openxmlformats.org/officeDocument/2006/relationships/image" Target="../media/image84.wmf"/><Relationship Id="rId17" Type="http://schemas.openxmlformats.org/officeDocument/2006/relationships/oleObject" Target="../embeddings/oleObject57.bin"/><Relationship Id="rId2" Type="http://schemas.openxmlformats.org/officeDocument/2006/relationships/slideLayout" Target="../slideLayouts/slideLayout2.xml"/><Relationship Id="rId16" Type="http://schemas.openxmlformats.org/officeDocument/2006/relationships/image" Target="../media/image90.wmf"/><Relationship Id="rId1" Type="http://schemas.openxmlformats.org/officeDocument/2006/relationships/vmlDrawing" Target="../drawings/vmlDrawing14.vml"/><Relationship Id="rId6" Type="http://schemas.openxmlformats.org/officeDocument/2006/relationships/image" Target="../media/image730.png"/><Relationship Id="rId11" Type="http://schemas.openxmlformats.org/officeDocument/2006/relationships/oleObject" Target="../embeddings/oleObject54.bin"/><Relationship Id="rId5" Type="http://schemas.openxmlformats.org/officeDocument/2006/relationships/image" Target="../media/image690.png"/><Relationship Id="rId15" Type="http://schemas.openxmlformats.org/officeDocument/2006/relationships/oleObject" Target="../embeddings/oleObject56.bin"/><Relationship Id="rId10" Type="http://schemas.openxmlformats.org/officeDocument/2006/relationships/image" Target="../media/image88.wmf"/><Relationship Id="rId4" Type="http://schemas.openxmlformats.org/officeDocument/2006/relationships/image" Target="../media/image93.png"/><Relationship Id="rId9" Type="http://schemas.openxmlformats.org/officeDocument/2006/relationships/oleObject" Target="../embeddings/oleObject53.bin"/><Relationship Id="rId14" Type="http://schemas.openxmlformats.org/officeDocument/2006/relationships/image" Target="../media/image89.wmf"/></Relationships>
</file>

<file path=ppt/slides/_rels/slide21.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970.png"/><Relationship Id="rId3" Type="http://schemas.openxmlformats.org/officeDocument/2006/relationships/image" Target="../media/image96.png"/><Relationship Id="rId7" Type="http://schemas.openxmlformats.org/officeDocument/2006/relationships/image" Target="../media/image95.wmf"/><Relationship Id="rId12" Type="http://schemas.openxmlformats.org/officeDocument/2006/relationships/image" Target="../media/image960.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59.bin"/><Relationship Id="rId11" Type="http://schemas.openxmlformats.org/officeDocument/2006/relationships/image" Target="../media/image950.png"/><Relationship Id="rId5" Type="http://schemas.openxmlformats.org/officeDocument/2006/relationships/image" Target="../media/image94.wmf"/><Relationship Id="rId10" Type="http://schemas.openxmlformats.org/officeDocument/2006/relationships/image" Target="../media/image94.png"/><Relationship Id="rId4" Type="http://schemas.openxmlformats.org/officeDocument/2006/relationships/oleObject" Target="../embeddings/oleObject58.bin"/><Relationship Id="rId9" Type="http://schemas.openxmlformats.org/officeDocument/2006/relationships/image" Target="../media/image930.png"/></Relationships>
</file>

<file path=ppt/slides/_rels/slide22.xml.rels><?xml version="1.0" encoding="UTF-8" standalone="yes"?>
<Relationships xmlns="http://schemas.openxmlformats.org/package/2006/relationships"><Relationship Id="rId8" Type="http://schemas.openxmlformats.org/officeDocument/2006/relationships/image" Target="../media/image99.wmf"/><Relationship Id="rId13" Type="http://schemas.openxmlformats.org/officeDocument/2006/relationships/image" Target="../media/image106.png"/><Relationship Id="rId18" Type="http://schemas.openxmlformats.org/officeDocument/2006/relationships/image" Target="../media/image111.png"/><Relationship Id="rId3" Type="http://schemas.openxmlformats.org/officeDocument/2006/relationships/image" Target="../media/image100.png"/><Relationship Id="rId7" Type="http://schemas.openxmlformats.org/officeDocument/2006/relationships/oleObject" Target="../embeddings/oleObject61.bin"/><Relationship Id="rId12" Type="http://schemas.openxmlformats.org/officeDocument/2006/relationships/image" Target="../media/image105.png"/><Relationship Id="rId17" Type="http://schemas.openxmlformats.org/officeDocument/2006/relationships/image" Target="../media/image110.png"/><Relationship Id="rId2" Type="http://schemas.openxmlformats.org/officeDocument/2006/relationships/slideLayout" Target="../slideLayouts/slideLayout2.xml"/><Relationship Id="rId16" Type="http://schemas.openxmlformats.org/officeDocument/2006/relationships/image" Target="../media/image109.png"/><Relationship Id="rId1" Type="http://schemas.openxmlformats.org/officeDocument/2006/relationships/vmlDrawing" Target="../drawings/vmlDrawing16.vml"/><Relationship Id="rId6" Type="http://schemas.openxmlformats.org/officeDocument/2006/relationships/image" Target="../media/image98.wmf"/><Relationship Id="rId11" Type="http://schemas.openxmlformats.org/officeDocument/2006/relationships/image" Target="../media/image104.png"/><Relationship Id="rId5" Type="http://schemas.openxmlformats.org/officeDocument/2006/relationships/oleObject" Target="../embeddings/oleObject60.bin"/><Relationship Id="rId15" Type="http://schemas.openxmlformats.org/officeDocument/2006/relationships/image" Target="../media/image108.png"/><Relationship Id="rId10" Type="http://schemas.openxmlformats.org/officeDocument/2006/relationships/image" Target="../media/image103.png"/><Relationship Id="rId4" Type="http://schemas.openxmlformats.org/officeDocument/2006/relationships/image" Target="../media/image101.png"/><Relationship Id="rId9" Type="http://schemas.openxmlformats.org/officeDocument/2006/relationships/image" Target="../media/image102.png"/><Relationship Id="rId14" Type="http://schemas.openxmlformats.org/officeDocument/2006/relationships/image" Target="../media/image107.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oleObject" Target="../embeddings/oleObject62.bin"/><Relationship Id="rId7" Type="http://schemas.openxmlformats.org/officeDocument/2006/relationships/image" Target="../media/image116.png"/><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12.png"/><Relationship Id="rId5" Type="http://schemas.openxmlformats.org/officeDocument/2006/relationships/image" Target="../media/image114.png"/><Relationship Id="rId4" Type="http://schemas.openxmlformats.org/officeDocument/2006/relationships/image" Target="../media/image101.wmf"/><Relationship Id="rId9" Type="http://schemas.openxmlformats.org/officeDocument/2006/relationships/image" Target="../media/image102.wmf"/></Relationships>
</file>

<file path=ppt/slides/_rels/slide2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5.bin"/><Relationship Id="rId3" Type="http://schemas.openxmlformats.org/officeDocument/2006/relationships/image" Target="../media/image120.png"/><Relationship Id="rId7" Type="http://schemas.openxmlformats.org/officeDocument/2006/relationships/image" Target="../media/image114.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64.bin"/><Relationship Id="rId5" Type="http://schemas.openxmlformats.org/officeDocument/2006/relationships/image" Target="../media/image124.png"/><Relationship Id="rId4" Type="http://schemas.openxmlformats.org/officeDocument/2006/relationships/image" Target="../media/image123.png"/><Relationship Id="rId9" Type="http://schemas.openxmlformats.org/officeDocument/2006/relationships/image" Target="../media/image115.wmf"/></Relationships>
</file>

<file path=ppt/slides/_rels/slide26.xml.rels><?xml version="1.0" encoding="UTF-8" standalone="yes"?>
<Relationships xmlns="http://schemas.openxmlformats.org/package/2006/relationships"><Relationship Id="rId8" Type="http://schemas.openxmlformats.org/officeDocument/2006/relationships/image" Target="../media/image122.wmf"/><Relationship Id="rId13" Type="http://schemas.openxmlformats.org/officeDocument/2006/relationships/image" Target="../media/image124.wmf"/><Relationship Id="rId3" Type="http://schemas.openxmlformats.org/officeDocument/2006/relationships/image" Target="../media/image130.png"/><Relationship Id="rId7" Type="http://schemas.openxmlformats.org/officeDocument/2006/relationships/oleObject" Target="../embeddings/oleObject67.bin"/><Relationship Id="rId12" Type="http://schemas.openxmlformats.org/officeDocument/2006/relationships/oleObject" Target="../embeddings/oleObject69.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121.wmf"/><Relationship Id="rId11" Type="http://schemas.openxmlformats.org/officeDocument/2006/relationships/image" Target="../media/image132.png"/><Relationship Id="rId5" Type="http://schemas.openxmlformats.org/officeDocument/2006/relationships/oleObject" Target="../embeddings/oleObject66.bin"/><Relationship Id="rId15" Type="http://schemas.openxmlformats.org/officeDocument/2006/relationships/image" Target="../media/image125.wmf"/><Relationship Id="rId10" Type="http://schemas.openxmlformats.org/officeDocument/2006/relationships/image" Target="../media/image123.wmf"/><Relationship Id="rId4" Type="http://schemas.openxmlformats.org/officeDocument/2006/relationships/image" Target="../media/image126.png"/><Relationship Id="rId9" Type="http://schemas.openxmlformats.org/officeDocument/2006/relationships/oleObject" Target="../embeddings/oleObject68.bin"/><Relationship Id="rId14" Type="http://schemas.openxmlformats.org/officeDocument/2006/relationships/oleObject" Target="../embeddings/oleObject70.bin"/></Relationships>
</file>

<file path=ppt/slides/_rels/slide27.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image" Target="../media/image135.png"/><Relationship Id="rId7" Type="http://schemas.openxmlformats.org/officeDocument/2006/relationships/image" Target="../media/image128.wmf"/><Relationship Id="rId12" Type="http://schemas.openxmlformats.org/officeDocument/2006/relationships/image" Target="../media/image130.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72.bin"/><Relationship Id="rId11" Type="http://schemas.openxmlformats.org/officeDocument/2006/relationships/oleObject" Target="../embeddings/oleObject74.bin"/><Relationship Id="rId5" Type="http://schemas.openxmlformats.org/officeDocument/2006/relationships/image" Target="../media/image127.wmf"/><Relationship Id="rId10" Type="http://schemas.openxmlformats.org/officeDocument/2006/relationships/image" Target="../media/image129.wmf"/><Relationship Id="rId4" Type="http://schemas.openxmlformats.org/officeDocument/2006/relationships/oleObject" Target="../embeddings/oleObject71.bin"/><Relationship Id="rId9" Type="http://schemas.openxmlformats.org/officeDocument/2006/relationships/oleObject" Target="../embeddings/oleObject73.bin"/></Relationships>
</file>

<file path=ppt/slides/_rels/slide28.xml.rels><?xml version="1.0" encoding="UTF-8" standalone="yes"?>
<Relationships xmlns="http://schemas.openxmlformats.org/package/2006/relationships"><Relationship Id="rId8" Type="http://schemas.openxmlformats.org/officeDocument/2006/relationships/image" Target="../media/image133.wmf"/><Relationship Id="rId3" Type="http://schemas.openxmlformats.org/officeDocument/2006/relationships/oleObject" Target="../embeddings/oleObject75.bin"/><Relationship Id="rId7" Type="http://schemas.openxmlformats.org/officeDocument/2006/relationships/oleObject" Target="../embeddings/oleObject77.bin"/><Relationship Id="rId12" Type="http://schemas.openxmlformats.org/officeDocument/2006/relationships/image" Target="../media/image135.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132.wmf"/><Relationship Id="rId11" Type="http://schemas.openxmlformats.org/officeDocument/2006/relationships/oleObject" Target="../embeddings/oleObject79.bin"/><Relationship Id="rId5" Type="http://schemas.openxmlformats.org/officeDocument/2006/relationships/oleObject" Target="../embeddings/oleObject76.bin"/><Relationship Id="rId10" Type="http://schemas.openxmlformats.org/officeDocument/2006/relationships/image" Target="../media/image134.wmf"/><Relationship Id="rId4" Type="http://schemas.openxmlformats.org/officeDocument/2006/relationships/image" Target="../media/image131.wmf"/><Relationship Id="rId9" Type="http://schemas.openxmlformats.org/officeDocument/2006/relationships/oleObject" Target="../embeddings/oleObject78.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140.wmf"/><Relationship Id="rId3" Type="http://schemas.openxmlformats.org/officeDocument/2006/relationships/notesSlide" Target="../notesSlides/notesSlide1.xml"/><Relationship Id="rId7" Type="http://schemas.openxmlformats.org/officeDocument/2006/relationships/image" Target="../media/image137.wmf"/><Relationship Id="rId12"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oleObject" Target="../embeddings/oleObject81.bin"/><Relationship Id="rId11" Type="http://schemas.openxmlformats.org/officeDocument/2006/relationships/image" Target="../media/image139.wmf"/><Relationship Id="rId5" Type="http://schemas.openxmlformats.org/officeDocument/2006/relationships/image" Target="../media/image136.wmf"/><Relationship Id="rId15" Type="http://schemas.openxmlformats.org/officeDocument/2006/relationships/image" Target="../media/image141.wmf"/><Relationship Id="rId10" Type="http://schemas.openxmlformats.org/officeDocument/2006/relationships/oleObject" Target="../embeddings/oleObject83.bin"/><Relationship Id="rId4" Type="http://schemas.openxmlformats.org/officeDocument/2006/relationships/oleObject" Target="../embeddings/oleObject80.bin"/><Relationship Id="rId9" Type="http://schemas.openxmlformats.org/officeDocument/2006/relationships/image" Target="../media/image138.wmf"/><Relationship Id="rId14" Type="http://schemas.openxmlformats.org/officeDocument/2006/relationships/oleObject" Target="../embeddings/oleObject85.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88.bin"/><Relationship Id="rId13" Type="http://schemas.openxmlformats.org/officeDocument/2006/relationships/oleObject" Target="../embeddings/oleObject90.bin"/><Relationship Id="rId3" Type="http://schemas.openxmlformats.org/officeDocument/2006/relationships/image" Target="../media/image147.jpeg"/><Relationship Id="rId7" Type="http://schemas.openxmlformats.org/officeDocument/2006/relationships/image" Target="../media/image143.wmf"/><Relationship Id="rId12" Type="http://schemas.openxmlformats.org/officeDocument/2006/relationships/image" Target="../media/image145.w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87.bin"/><Relationship Id="rId11" Type="http://schemas.openxmlformats.org/officeDocument/2006/relationships/oleObject" Target="../embeddings/oleObject89.bin"/><Relationship Id="rId5" Type="http://schemas.openxmlformats.org/officeDocument/2006/relationships/image" Target="../media/image142.wmf"/><Relationship Id="rId10" Type="http://schemas.openxmlformats.org/officeDocument/2006/relationships/image" Target="../media/image149.png"/><Relationship Id="rId4" Type="http://schemas.openxmlformats.org/officeDocument/2006/relationships/oleObject" Target="../embeddings/oleObject86.bin"/><Relationship Id="rId9" Type="http://schemas.openxmlformats.org/officeDocument/2006/relationships/image" Target="../media/image144.wmf"/><Relationship Id="rId14" Type="http://schemas.openxmlformats.org/officeDocument/2006/relationships/image" Target="../media/image146.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1.bin"/><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150.png"/><Relationship Id="rId4" Type="http://schemas.openxmlformats.org/officeDocument/2006/relationships/image" Target="../media/image148.wmf"/></Relationships>
</file>

<file path=ppt/slides/_rels/slide32.xml.rels><?xml version="1.0" encoding="UTF-8" standalone="yes"?>
<Relationships xmlns="http://schemas.openxmlformats.org/package/2006/relationships"><Relationship Id="rId8" Type="http://schemas.openxmlformats.org/officeDocument/2006/relationships/image" Target="../media/image152.wmf"/><Relationship Id="rId3" Type="http://schemas.openxmlformats.org/officeDocument/2006/relationships/image" Target="../media/image153.png"/><Relationship Id="rId7" Type="http://schemas.openxmlformats.org/officeDocument/2006/relationships/oleObject" Target="../embeddings/oleObject93.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51.wmf"/><Relationship Id="rId5" Type="http://schemas.openxmlformats.org/officeDocument/2006/relationships/oleObject" Target="../embeddings/oleObject92.bin"/><Relationship Id="rId4" Type="http://schemas.openxmlformats.org/officeDocument/2006/relationships/image" Target="../media/image154.png"/></Relationships>
</file>

<file path=ppt/slides/_rels/slide33.xml.rels><?xml version="1.0" encoding="UTF-8" standalone="yes"?>
<Relationships xmlns="http://schemas.openxmlformats.org/package/2006/relationships"><Relationship Id="rId8" Type="http://schemas.openxmlformats.org/officeDocument/2006/relationships/image" Target="../media/image156.wmf"/><Relationship Id="rId3" Type="http://schemas.openxmlformats.org/officeDocument/2006/relationships/image" Target="../media/image159.png"/><Relationship Id="rId7" Type="http://schemas.openxmlformats.org/officeDocument/2006/relationships/oleObject" Target="../embeddings/oleObject95.bin"/><Relationship Id="rId12" Type="http://schemas.openxmlformats.org/officeDocument/2006/relationships/image" Target="../media/image158.wmf"/><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155.wmf"/><Relationship Id="rId11" Type="http://schemas.openxmlformats.org/officeDocument/2006/relationships/oleObject" Target="../embeddings/oleObject97.bin"/><Relationship Id="rId5" Type="http://schemas.openxmlformats.org/officeDocument/2006/relationships/oleObject" Target="../embeddings/oleObject94.bin"/><Relationship Id="rId10" Type="http://schemas.openxmlformats.org/officeDocument/2006/relationships/image" Target="../media/image157.wmf"/><Relationship Id="rId4" Type="http://schemas.openxmlformats.org/officeDocument/2006/relationships/image" Target="../media/image1590.png"/><Relationship Id="rId9" Type="http://schemas.openxmlformats.org/officeDocument/2006/relationships/oleObject" Target="../embeddings/oleObject96.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image" Target="../media/image162.png"/><Relationship Id="rId5" Type="http://schemas.openxmlformats.org/officeDocument/2006/relationships/image" Target="../media/image161.png"/><Relationship Id="rId4" Type="http://schemas.openxmlformats.org/officeDocument/2006/relationships/image" Target="../media/image160.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01.bin"/><Relationship Id="rId13" Type="http://schemas.openxmlformats.org/officeDocument/2006/relationships/image" Target="../media/image166.wmf"/><Relationship Id="rId3" Type="http://schemas.openxmlformats.org/officeDocument/2006/relationships/image" Target="../media/image169.png"/><Relationship Id="rId7" Type="http://schemas.openxmlformats.org/officeDocument/2006/relationships/image" Target="../media/image163.wmf"/><Relationship Id="rId12"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100.bin"/><Relationship Id="rId11" Type="http://schemas.openxmlformats.org/officeDocument/2006/relationships/image" Target="../media/image165.wmf"/><Relationship Id="rId5" Type="http://schemas.openxmlformats.org/officeDocument/2006/relationships/image" Target="../media/image162.wmf"/><Relationship Id="rId15" Type="http://schemas.openxmlformats.org/officeDocument/2006/relationships/image" Target="../media/image167.wmf"/><Relationship Id="rId10" Type="http://schemas.openxmlformats.org/officeDocument/2006/relationships/oleObject" Target="../embeddings/oleObject102.bin"/><Relationship Id="rId4" Type="http://schemas.openxmlformats.org/officeDocument/2006/relationships/oleObject" Target="../embeddings/oleObject99.bin"/><Relationship Id="rId9" Type="http://schemas.openxmlformats.org/officeDocument/2006/relationships/image" Target="../media/image164.wmf"/><Relationship Id="rId14" Type="http://schemas.openxmlformats.org/officeDocument/2006/relationships/oleObject" Target="../embeddings/oleObject104.bin"/></Relationships>
</file>

<file path=ppt/slides/_rels/slide36.xml.rels><?xml version="1.0" encoding="UTF-8" standalone="yes"?>
<Relationships xmlns="http://schemas.openxmlformats.org/package/2006/relationships"><Relationship Id="rId8" Type="http://schemas.openxmlformats.org/officeDocument/2006/relationships/image" Target="../media/image170.wmf"/><Relationship Id="rId3" Type="http://schemas.openxmlformats.org/officeDocument/2006/relationships/oleObject" Target="../embeddings/oleObject105.bin"/><Relationship Id="rId7" Type="http://schemas.openxmlformats.org/officeDocument/2006/relationships/oleObject" Target="../embeddings/oleObject107.bin"/><Relationship Id="rId12" Type="http://schemas.openxmlformats.org/officeDocument/2006/relationships/image" Target="../media/image172.wmf"/><Relationship Id="rId2" Type="http://schemas.openxmlformats.org/officeDocument/2006/relationships/slideLayout" Target="../slideLayouts/slideLayout2.xml"/><Relationship Id="rId1" Type="http://schemas.openxmlformats.org/officeDocument/2006/relationships/vmlDrawing" Target="../drawings/vmlDrawing29.vml"/><Relationship Id="rId6" Type="http://schemas.openxmlformats.org/officeDocument/2006/relationships/image" Target="../media/image169.wmf"/><Relationship Id="rId11" Type="http://schemas.openxmlformats.org/officeDocument/2006/relationships/oleObject" Target="../embeddings/oleObject109.bin"/><Relationship Id="rId5" Type="http://schemas.openxmlformats.org/officeDocument/2006/relationships/oleObject" Target="../embeddings/oleObject106.bin"/><Relationship Id="rId10" Type="http://schemas.openxmlformats.org/officeDocument/2006/relationships/image" Target="../media/image171.wmf"/><Relationship Id="rId4" Type="http://schemas.openxmlformats.org/officeDocument/2006/relationships/image" Target="../media/image168.wmf"/><Relationship Id="rId9" Type="http://schemas.openxmlformats.org/officeDocument/2006/relationships/oleObject" Target="../embeddings/oleObject108.bin"/></Relationships>
</file>

<file path=ppt/slides/_rels/slide37.xml.rels><?xml version="1.0" encoding="UTF-8" standalone="yes"?>
<Relationships xmlns="http://schemas.openxmlformats.org/package/2006/relationships"><Relationship Id="rId2" Type="http://schemas.openxmlformats.org/officeDocument/2006/relationships/image" Target="../media/image159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slideLayout" Target="../slideLayouts/slideLayout2.xml"/><Relationship Id="rId5" Type="http://schemas.openxmlformats.org/officeDocument/2006/relationships/image" Target="../media/image176.png"/><Relationship Id="rId4" Type="http://schemas.openxmlformats.org/officeDocument/2006/relationships/image" Target="../media/image175.png"/></Relationships>
</file>

<file path=ppt/slides/_rels/slide39.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79.wmf"/><Relationship Id="rId13" Type="http://schemas.openxmlformats.org/officeDocument/2006/relationships/oleObject" Target="../embeddings/oleObject114.bin"/><Relationship Id="rId3" Type="http://schemas.openxmlformats.org/officeDocument/2006/relationships/image" Target="../media/image183.png"/><Relationship Id="rId7" Type="http://schemas.openxmlformats.org/officeDocument/2006/relationships/oleObject" Target="../embeddings/oleObject111.bin"/><Relationship Id="rId12" Type="http://schemas.openxmlformats.org/officeDocument/2006/relationships/image" Target="../media/image181.wmf"/><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178.wmf"/><Relationship Id="rId11" Type="http://schemas.openxmlformats.org/officeDocument/2006/relationships/oleObject" Target="../embeddings/oleObject113.bin"/><Relationship Id="rId5" Type="http://schemas.openxmlformats.org/officeDocument/2006/relationships/oleObject" Target="../embeddings/oleObject110.bin"/><Relationship Id="rId10" Type="http://schemas.openxmlformats.org/officeDocument/2006/relationships/image" Target="../media/image180.wmf"/><Relationship Id="rId4" Type="http://schemas.openxmlformats.org/officeDocument/2006/relationships/image" Target="../media/image184.png"/><Relationship Id="rId9" Type="http://schemas.openxmlformats.org/officeDocument/2006/relationships/oleObject" Target="../embeddings/oleObject112.bin"/><Relationship Id="rId14" Type="http://schemas.openxmlformats.org/officeDocument/2006/relationships/image" Target="../media/image182.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15.bin"/><Relationship Id="rId2" Type="http://schemas.openxmlformats.org/officeDocument/2006/relationships/slideLayout" Target="../slideLayouts/slideLayout2.xml"/><Relationship Id="rId1" Type="http://schemas.openxmlformats.org/officeDocument/2006/relationships/vmlDrawing" Target="../drawings/vmlDrawing31.vml"/><Relationship Id="rId5" Type="http://schemas.openxmlformats.org/officeDocument/2006/relationships/image" Target="../media/image186.png"/><Relationship Id="rId4" Type="http://schemas.openxmlformats.org/officeDocument/2006/relationships/image" Target="../media/image185.wmf"/></Relationships>
</file>

<file path=ppt/slides/_rels/slide42.xml.rels><?xml version="1.0" encoding="UTF-8" standalone="yes"?>
<Relationships xmlns="http://schemas.openxmlformats.org/package/2006/relationships"><Relationship Id="rId8" Type="http://schemas.openxmlformats.org/officeDocument/2006/relationships/image" Target="../media/image191.png"/><Relationship Id="rId3" Type="http://schemas.openxmlformats.org/officeDocument/2006/relationships/image" Target="../media/image188.png"/><Relationship Id="rId7" Type="http://schemas.openxmlformats.org/officeDocument/2006/relationships/image" Target="../media/image190.png"/><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image" Target="../media/image187.wmf"/><Relationship Id="rId5" Type="http://schemas.openxmlformats.org/officeDocument/2006/relationships/oleObject" Target="../embeddings/oleObject116.bin"/><Relationship Id="rId4" Type="http://schemas.openxmlformats.org/officeDocument/2006/relationships/image" Target="../media/image189.png"/><Relationship Id="rId9" Type="http://schemas.openxmlformats.org/officeDocument/2006/relationships/image" Target="../media/image19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2.jpg"/><Relationship Id="rId7" Type="http://schemas.openxmlformats.org/officeDocument/2006/relationships/image" Target="../media/image191.wmf"/><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oleObject" Target="../embeddings/oleObject118.bin"/><Relationship Id="rId5" Type="http://schemas.openxmlformats.org/officeDocument/2006/relationships/image" Target="../media/image190.wmf"/><Relationship Id="rId4" Type="http://schemas.openxmlformats.org/officeDocument/2006/relationships/oleObject" Target="../embeddings/oleObject117.bin"/></Relationships>
</file>

<file path=ppt/slides/_rels/slide45.xml.rels><?xml version="1.0" encoding="UTF-8" standalone="yes"?>
<Relationships xmlns="http://schemas.openxmlformats.org/package/2006/relationships"><Relationship Id="rId8" Type="http://schemas.openxmlformats.org/officeDocument/2006/relationships/image" Target="../media/image195.wmf"/><Relationship Id="rId13" Type="http://schemas.openxmlformats.org/officeDocument/2006/relationships/oleObject" Target="../embeddings/oleObject124.bin"/><Relationship Id="rId3" Type="http://schemas.openxmlformats.org/officeDocument/2006/relationships/oleObject" Target="../embeddings/oleObject119.bin"/><Relationship Id="rId7" Type="http://schemas.openxmlformats.org/officeDocument/2006/relationships/oleObject" Target="../embeddings/oleObject121.bin"/><Relationship Id="rId12" Type="http://schemas.openxmlformats.org/officeDocument/2006/relationships/image" Target="../media/image197.wmf"/><Relationship Id="rId2" Type="http://schemas.openxmlformats.org/officeDocument/2006/relationships/slideLayout" Target="../slideLayouts/slideLayout2.xml"/><Relationship Id="rId16" Type="http://schemas.openxmlformats.org/officeDocument/2006/relationships/image" Target="../media/image199.wmf"/><Relationship Id="rId1" Type="http://schemas.openxmlformats.org/officeDocument/2006/relationships/vmlDrawing" Target="../drawings/vmlDrawing34.vml"/><Relationship Id="rId6" Type="http://schemas.openxmlformats.org/officeDocument/2006/relationships/image" Target="../media/image194.wmf"/><Relationship Id="rId11" Type="http://schemas.openxmlformats.org/officeDocument/2006/relationships/oleObject" Target="../embeddings/oleObject123.bin"/><Relationship Id="rId5" Type="http://schemas.openxmlformats.org/officeDocument/2006/relationships/oleObject" Target="../embeddings/oleObject120.bin"/><Relationship Id="rId15" Type="http://schemas.openxmlformats.org/officeDocument/2006/relationships/oleObject" Target="../embeddings/oleObject125.bin"/><Relationship Id="rId10" Type="http://schemas.openxmlformats.org/officeDocument/2006/relationships/image" Target="../media/image196.wmf"/><Relationship Id="rId4" Type="http://schemas.openxmlformats.org/officeDocument/2006/relationships/image" Target="../media/image193.wmf"/><Relationship Id="rId9" Type="http://schemas.openxmlformats.org/officeDocument/2006/relationships/oleObject" Target="../embeddings/oleObject122.bin"/><Relationship Id="rId14" Type="http://schemas.openxmlformats.org/officeDocument/2006/relationships/image" Target="../media/image198.wmf"/></Relationships>
</file>

<file path=ppt/slides/_rels/slide46.xml.rels><?xml version="1.0" encoding="UTF-8" standalone="yes"?>
<Relationships xmlns="http://schemas.openxmlformats.org/package/2006/relationships"><Relationship Id="rId8" Type="http://schemas.openxmlformats.org/officeDocument/2006/relationships/image" Target="../media/image202.wmf"/><Relationship Id="rId13" Type="http://schemas.openxmlformats.org/officeDocument/2006/relationships/image" Target="../media/image204.wmf"/><Relationship Id="rId18" Type="http://schemas.openxmlformats.org/officeDocument/2006/relationships/image" Target="../media/image206.wmf"/><Relationship Id="rId3" Type="http://schemas.openxmlformats.org/officeDocument/2006/relationships/oleObject" Target="../embeddings/oleObject126.bin"/><Relationship Id="rId7" Type="http://schemas.openxmlformats.org/officeDocument/2006/relationships/oleObject" Target="../embeddings/oleObject128.bin"/><Relationship Id="rId12" Type="http://schemas.openxmlformats.org/officeDocument/2006/relationships/oleObject" Target="../embeddings/oleObject130.bin"/><Relationship Id="rId17" Type="http://schemas.openxmlformats.org/officeDocument/2006/relationships/oleObject" Target="../embeddings/oleObject132.bin"/><Relationship Id="rId2" Type="http://schemas.openxmlformats.org/officeDocument/2006/relationships/slideLayout" Target="../slideLayouts/slideLayout2.xml"/><Relationship Id="rId16" Type="http://schemas.openxmlformats.org/officeDocument/2006/relationships/image" Target="../media/image212.png"/><Relationship Id="rId20" Type="http://schemas.openxmlformats.org/officeDocument/2006/relationships/image" Target="../media/image207.wmf"/><Relationship Id="rId1" Type="http://schemas.openxmlformats.org/officeDocument/2006/relationships/vmlDrawing" Target="../drawings/vmlDrawing35.vml"/><Relationship Id="rId6" Type="http://schemas.openxmlformats.org/officeDocument/2006/relationships/image" Target="../media/image201.wmf"/><Relationship Id="rId11" Type="http://schemas.openxmlformats.org/officeDocument/2006/relationships/image" Target="../media/image203.wmf"/><Relationship Id="rId5" Type="http://schemas.openxmlformats.org/officeDocument/2006/relationships/oleObject" Target="../embeddings/oleObject127.bin"/><Relationship Id="rId15" Type="http://schemas.openxmlformats.org/officeDocument/2006/relationships/image" Target="../media/image205.wmf"/><Relationship Id="rId10" Type="http://schemas.openxmlformats.org/officeDocument/2006/relationships/oleObject" Target="../embeddings/oleObject129.bin"/><Relationship Id="rId19" Type="http://schemas.openxmlformats.org/officeDocument/2006/relationships/oleObject" Target="../embeddings/oleObject133.bin"/><Relationship Id="rId4" Type="http://schemas.openxmlformats.org/officeDocument/2006/relationships/image" Target="../media/image200.wmf"/><Relationship Id="rId9" Type="http://schemas.openxmlformats.org/officeDocument/2006/relationships/image" Target="../media/image211.png"/><Relationship Id="rId14" Type="http://schemas.openxmlformats.org/officeDocument/2006/relationships/oleObject" Target="../embeddings/oleObject131.bin"/></Relationships>
</file>

<file path=ppt/slides/_rels/slide47.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image" Target="../media/image20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211.wmf"/><Relationship Id="rId13" Type="http://schemas.openxmlformats.org/officeDocument/2006/relationships/oleObject" Target="../embeddings/oleObject139.bin"/><Relationship Id="rId3" Type="http://schemas.openxmlformats.org/officeDocument/2006/relationships/oleObject" Target="../embeddings/oleObject134.bin"/><Relationship Id="rId7" Type="http://schemas.openxmlformats.org/officeDocument/2006/relationships/oleObject" Target="../embeddings/oleObject136.bin"/><Relationship Id="rId12" Type="http://schemas.openxmlformats.org/officeDocument/2006/relationships/image" Target="../media/image213.wmf"/><Relationship Id="rId2" Type="http://schemas.openxmlformats.org/officeDocument/2006/relationships/slideLayout" Target="../slideLayouts/slideLayout2.xml"/><Relationship Id="rId16" Type="http://schemas.openxmlformats.org/officeDocument/2006/relationships/image" Target="../media/image215.wmf"/><Relationship Id="rId1" Type="http://schemas.openxmlformats.org/officeDocument/2006/relationships/vmlDrawing" Target="../drawings/vmlDrawing36.vml"/><Relationship Id="rId6" Type="http://schemas.openxmlformats.org/officeDocument/2006/relationships/image" Target="../media/image210.wmf"/><Relationship Id="rId11" Type="http://schemas.openxmlformats.org/officeDocument/2006/relationships/oleObject" Target="../embeddings/oleObject138.bin"/><Relationship Id="rId5" Type="http://schemas.openxmlformats.org/officeDocument/2006/relationships/oleObject" Target="../embeddings/oleObject135.bin"/><Relationship Id="rId15" Type="http://schemas.openxmlformats.org/officeDocument/2006/relationships/oleObject" Target="../embeddings/oleObject140.bin"/><Relationship Id="rId10" Type="http://schemas.openxmlformats.org/officeDocument/2006/relationships/image" Target="../media/image212.wmf"/><Relationship Id="rId4" Type="http://schemas.openxmlformats.org/officeDocument/2006/relationships/image" Target="../media/image209.wmf"/><Relationship Id="rId9" Type="http://schemas.openxmlformats.org/officeDocument/2006/relationships/oleObject" Target="../embeddings/oleObject137.bin"/><Relationship Id="rId14" Type="http://schemas.openxmlformats.org/officeDocument/2006/relationships/image" Target="../media/image214.wmf"/></Relationships>
</file>

<file path=ppt/slides/_rels/slide49.xml.rels><?xml version="1.0" encoding="UTF-8" standalone="yes"?>
<Relationships xmlns="http://schemas.openxmlformats.org/package/2006/relationships"><Relationship Id="rId8" Type="http://schemas.openxmlformats.org/officeDocument/2006/relationships/image" Target="../media/image218.wmf"/><Relationship Id="rId13" Type="http://schemas.openxmlformats.org/officeDocument/2006/relationships/oleObject" Target="../embeddings/oleObject146.bin"/><Relationship Id="rId3" Type="http://schemas.openxmlformats.org/officeDocument/2006/relationships/oleObject" Target="../embeddings/oleObject141.bin"/><Relationship Id="rId7" Type="http://schemas.openxmlformats.org/officeDocument/2006/relationships/oleObject" Target="../embeddings/oleObject143.bin"/><Relationship Id="rId12" Type="http://schemas.openxmlformats.org/officeDocument/2006/relationships/image" Target="../media/image220.wmf"/><Relationship Id="rId2" Type="http://schemas.openxmlformats.org/officeDocument/2006/relationships/slideLayout" Target="../slideLayouts/slideLayout2.xml"/><Relationship Id="rId16" Type="http://schemas.openxmlformats.org/officeDocument/2006/relationships/image" Target="../media/image222.wmf"/><Relationship Id="rId1" Type="http://schemas.openxmlformats.org/officeDocument/2006/relationships/vmlDrawing" Target="../drawings/vmlDrawing37.vml"/><Relationship Id="rId6" Type="http://schemas.openxmlformats.org/officeDocument/2006/relationships/image" Target="../media/image217.wmf"/><Relationship Id="rId11" Type="http://schemas.openxmlformats.org/officeDocument/2006/relationships/oleObject" Target="../embeddings/oleObject145.bin"/><Relationship Id="rId5" Type="http://schemas.openxmlformats.org/officeDocument/2006/relationships/oleObject" Target="../embeddings/oleObject142.bin"/><Relationship Id="rId15" Type="http://schemas.openxmlformats.org/officeDocument/2006/relationships/oleObject" Target="../embeddings/oleObject147.bin"/><Relationship Id="rId10" Type="http://schemas.openxmlformats.org/officeDocument/2006/relationships/image" Target="../media/image219.wmf"/><Relationship Id="rId4" Type="http://schemas.openxmlformats.org/officeDocument/2006/relationships/image" Target="../media/image216.wmf"/><Relationship Id="rId9" Type="http://schemas.openxmlformats.org/officeDocument/2006/relationships/oleObject" Target="../embeddings/oleObject144.bin"/><Relationship Id="rId14" Type="http://schemas.openxmlformats.org/officeDocument/2006/relationships/image" Target="../media/image221.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24.wmf"/><Relationship Id="rId3" Type="http://schemas.openxmlformats.org/officeDocument/2006/relationships/image" Target="../media/image227.jpg"/><Relationship Id="rId7" Type="http://schemas.openxmlformats.org/officeDocument/2006/relationships/oleObject" Target="../embeddings/oleObject149.bin"/><Relationship Id="rId12" Type="http://schemas.openxmlformats.org/officeDocument/2006/relationships/image" Target="../media/image226.wmf"/><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209.png"/><Relationship Id="rId11" Type="http://schemas.openxmlformats.org/officeDocument/2006/relationships/oleObject" Target="../embeddings/oleObject151.bin"/><Relationship Id="rId5" Type="http://schemas.openxmlformats.org/officeDocument/2006/relationships/image" Target="../media/image223.wmf"/><Relationship Id="rId10" Type="http://schemas.openxmlformats.org/officeDocument/2006/relationships/image" Target="../media/image225.wmf"/><Relationship Id="rId4" Type="http://schemas.openxmlformats.org/officeDocument/2006/relationships/oleObject" Target="../embeddings/oleObject148.bin"/><Relationship Id="rId9" Type="http://schemas.openxmlformats.org/officeDocument/2006/relationships/oleObject" Target="../embeddings/oleObject150.bin"/></Relationships>
</file>

<file path=ppt/slides/_rels/slide51.xml.rels><?xml version="1.0" encoding="UTF-8" standalone="yes"?>
<Relationships xmlns="http://schemas.openxmlformats.org/package/2006/relationships"><Relationship Id="rId8" Type="http://schemas.openxmlformats.org/officeDocument/2006/relationships/image" Target="../media/image230.wmf"/><Relationship Id="rId13" Type="http://schemas.openxmlformats.org/officeDocument/2006/relationships/image" Target="../media/image232.wmf"/><Relationship Id="rId3" Type="http://schemas.openxmlformats.org/officeDocument/2006/relationships/oleObject" Target="../embeddings/oleObject152.bin"/><Relationship Id="rId7" Type="http://schemas.openxmlformats.org/officeDocument/2006/relationships/oleObject" Target="../embeddings/oleObject154.bin"/><Relationship Id="rId12" Type="http://schemas.openxmlformats.org/officeDocument/2006/relationships/oleObject" Target="../embeddings/oleObject156.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229.wmf"/><Relationship Id="rId11" Type="http://schemas.openxmlformats.org/officeDocument/2006/relationships/image" Target="../media/image231.wmf"/><Relationship Id="rId5" Type="http://schemas.openxmlformats.org/officeDocument/2006/relationships/oleObject" Target="../embeddings/oleObject153.bin"/><Relationship Id="rId15" Type="http://schemas.openxmlformats.org/officeDocument/2006/relationships/image" Target="../media/image233.wmf"/><Relationship Id="rId10" Type="http://schemas.openxmlformats.org/officeDocument/2006/relationships/oleObject" Target="../embeddings/oleObject155.bin"/><Relationship Id="rId4" Type="http://schemas.openxmlformats.org/officeDocument/2006/relationships/image" Target="../media/image228.wmf"/><Relationship Id="rId9" Type="http://schemas.openxmlformats.org/officeDocument/2006/relationships/image" Target="../media/image234.png"/><Relationship Id="rId14" Type="http://schemas.openxmlformats.org/officeDocument/2006/relationships/oleObject" Target="../embeddings/oleObject157.bin"/></Relationships>
</file>

<file path=ppt/slides/_rels/slide52.xml.rels><?xml version="1.0" encoding="UTF-8" standalone="yes"?>
<Relationships xmlns="http://schemas.openxmlformats.org/package/2006/relationships"><Relationship Id="rId8" Type="http://schemas.openxmlformats.org/officeDocument/2006/relationships/oleObject" Target="../embeddings/oleObject160.bin"/><Relationship Id="rId13" Type="http://schemas.openxmlformats.org/officeDocument/2006/relationships/image" Target="../media/image239.wmf"/><Relationship Id="rId3" Type="http://schemas.openxmlformats.org/officeDocument/2006/relationships/image" Target="../media/image240.jpg"/><Relationship Id="rId7" Type="http://schemas.openxmlformats.org/officeDocument/2006/relationships/image" Target="../media/image236.wmf"/><Relationship Id="rId12" Type="http://schemas.openxmlformats.org/officeDocument/2006/relationships/oleObject" Target="../embeddings/oleObject162.bin"/><Relationship Id="rId2" Type="http://schemas.openxmlformats.org/officeDocument/2006/relationships/slideLayout" Target="../slideLayouts/slideLayout2.xml"/><Relationship Id="rId1" Type="http://schemas.openxmlformats.org/officeDocument/2006/relationships/vmlDrawing" Target="../drawings/vmlDrawing40.vml"/><Relationship Id="rId6" Type="http://schemas.openxmlformats.org/officeDocument/2006/relationships/oleObject" Target="../embeddings/oleObject159.bin"/><Relationship Id="rId11" Type="http://schemas.openxmlformats.org/officeDocument/2006/relationships/image" Target="../media/image238.wmf"/><Relationship Id="rId5" Type="http://schemas.openxmlformats.org/officeDocument/2006/relationships/image" Target="../media/image235.wmf"/><Relationship Id="rId10" Type="http://schemas.openxmlformats.org/officeDocument/2006/relationships/oleObject" Target="../embeddings/oleObject161.bin"/><Relationship Id="rId4" Type="http://schemas.openxmlformats.org/officeDocument/2006/relationships/oleObject" Target="../embeddings/oleObject158.bin"/><Relationship Id="rId9" Type="http://schemas.openxmlformats.org/officeDocument/2006/relationships/image" Target="../media/image237.wmf"/></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65.bin"/><Relationship Id="rId3" Type="http://schemas.openxmlformats.org/officeDocument/2006/relationships/oleObject" Target="../embeddings/oleObject163.bin"/><Relationship Id="rId7" Type="http://schemas.openxmlformats.org/officeDocument/2006/relationships/image" Target="../media/image244.png"/><Relationship Id="rId2" Type="http://schemas.openxmlformats.org/officeDocument/2006/relationships/slideLayout" Target="../slideLayouts/slideLayout2.xml"/><Relationship Id="rId1" Type="http://schemas.openxmlformats.org/officeDocument/2006/relationships/vmlDrawing" Target="../drawings/vmlDrawing41.vml"/><Relationship Id="rId6" Type="http://schemas.openxmlformats.org/officeDocument/2006/relationships/image" Target="../media/image242.wmf"/><Relationship Id="rId5" Type="http://schemas.openxmlformats.org/officeDocument/2006/relationships/oleObject" Target="../embeddings/oleObject164.bin"/><Relationship Id="rId4" Type="http://schemas.openxmlformats.org/officeDocument/2006/relationships/image" Target="../media/image241.wmf"/><Relationship Id="rId9" Type="http://schemas.openxmlformats.org/officeDocument/2006/relationships/image" Target="../media/image243.w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68.bin"/><Relationship Id="rId13" Type="http://schemas.openxmlformats.org/officeDocument/2006/relationships/image" Target="../media/image249.wmf"/><Relationship Id="rId3" Type="http://schemas.openxmlformats.org/officeDocument/2006/relationships/image" Target="../media/image250.png"/><Relationship Id="rId7" Type="http://schemas.openxmlformats.org/officeDocument/2006/relationships/image" Target="../media/image246.wmf"/><Relationship Id="rId12" Type="http://schemas.openxmlformats.org/officeDocument/2006/relationships/oleObject" Target="../embeddings/oleObject170.bin"/><Relationship Id="rId2" Type="http://schemas.openxmlformats.org/officeDocument/2006/relationships/slideLayout" Target="../slideLayouts/slideLayout2.xml"/><Relationship Id="rId1" Type="http://schemas.openxmlformats.org/officeDocument/2006/relationships/vmlDrawing" Target="../drawings/vmlDrawing42.vml"/><Relationship Id="rId6" Type="http://schemas.openxmlformats.org/officeDocument/2006/relationships/oleObject" Target="../embeddings/oleObject167.bin"/><Relationship Id="rId11" Type="http://schemas.openxmlformats.org/officeDocument/2006/relationships/image" Target="../media/image248.wmf"/><Relationship Id="rId5" Type="http://schemas.openxmlformats.org/officeDocument/2006/relationships/image" Target="../media/image245.wmf"/><Relationship Id="rId10" Type="http://schemas.openxmlformats.org/officeDocument/2006/relationships/oleObject" Target="../embeddings/oleObject169.bin"/><Relationship Id="rId4" Type="http://schemas.openxmlformats.org/officeDocument/2006/relationships/oleObject" Target="../embeddings/oleObject166.bin"/><Relationship Id="rId9" Type="http://schemas.openxmlformats.org/officeDocument/2006/relationships/image" Target="../media/image247.wmf"/></Relationships>
</file>

<file path=ppt/slides/_rels/slide55.xml.rels><?xml version="1.0" encoding="UTF-8" standalone="yes"?>
<Relationships xmlns="http://schemas.openxmlformats.org/package/2006/relationships"><Relationship Id="rId8" Type="http://schemas.openxmlformats.org/officeDocument/2006/relationships/image" Target="../media/image252.wmf"/><Relationship Id="rId13" Type="http://schemas.openxmlformats.org/officeDocument/2006/relationships/oleObject" Target="../embeddings/oleObject176.bin"/><Relationship Id="rId18" Type="http://schemas.openxmlformats.org/officeDocument/2006/relationships/image" Target="../media/image257.wmf"/><Relationship Id="rId3" Type="http://schemas.openxmlformats.org/officeDocument/2006/relationships/oleObject" Target="../embeddings/oleObject171.bin"/><Relationship Id="rId7" Type="http://schemas.openxmlformats.org/officeDocument/2006/relationships/oleObject" Target="../embeddings/oleObject173.bin"/><Relationship Id="rId12" Type="http://schemas.openxmlformats.org/officeDocument/2006/relationships/image" Target="../media/image254.wmf"/><Relationship Id="rId17" Type="http://schemas.openxmlformats.org/officeDocument/2006/relationships/oleObject" Target="../embeddings/oleObject178.bin"/><Relationship Id="rId2" Type="http://schemas.openxmlformats.org/officeDocument/2006/relationships/slideLayout" Target="../slideLayouts/slideLayout2.xml"/><Relationship Id="rId16" Type="http://schemas.openxmlformats.org/officeDocument/2006/relationships/image" Target="../media/image256.wmf"/><Relationship Id="rId1" Type="http://schemas.openxmlformats.org/officeDocument/2006/relationships/vmlDrawing" Target="../drawings/vmlDrawing43.vml"/><Relationship Id="rId6" Type="http://schemas.openxmlformats.org/officeDocument/2006/relationships/image" Target="../media/image251.wmf"/><Relationship Id="rId11" Type="http://schemas.openxmlformats.org/officeDocument/2006/relationships/oleObject" Target="../embeddings/oleObject175.bin"/><Relationship Id="rId5" Type="http://schemas.openxmlformats.org/officeDocument/2006/relationships/oleObject" Target="../embeddings/oleObject172.bin"/><Relationship Id="rId15" Type="http://schemas.openxmlformats.org/officeDocument/2006/relationships/oleObject" Target="../embeddings/oleObject177.bin"/><Relationship Id="rId10" Type="http://schemas.openxmlformats.org/officeDocument/2006/relationships/image" Target="../media/image253.wmf"/><Relationship Id="rId4" Type="http://schemas.openxmlformats.org/officeDocument/2006/relationships/image" Target="../media/image249.wmf"/><Relationship Id="rId9" Type="http://schemas.openxmlformats.org/officeDocument/2006/relationships/oleObject" Target="../embeddings/oleObject174.bin"/><Relationship Id="rId14" Type="http://schemas.openxmlformats.org/officeDocument/2006/relationships/image" Target="../media/image255.wmf"/></Relationships>
</file>

<file path=ppt/slides/_rels/slide56.xml.rels><?xml version="1.0" encoding="UTF-8" standalone="yes"?>
<Relationships xmlns="http://schemas.openxmlformats.org/package/2006/relationships"><Relationship Id="rId8" Type="http://schemas.openxmlformats.org/officeDocument/2006/relationships/image" Target="../media/image260.wmf"/><Relationship Id="rId3" Type="http://schemas.openxmlformats.org/officeDocument/2006/relationships/oleObject" Target="../embeddings/oleObject179.bin"/><Relationship Id="rId7" Type="http://schemas.openxmlformats.org/officeDocument/2006/relationships/oleObject" Target="../embeddings/oleObject181.bin"/><Relationship Id="rId12" Type="http://schemas.openxmlformats.org/officeDocument/2006/relationships/image" Target="../media/image262.wmf"/><Relationship Id="rId2" Type="http://schemas.openxmlformats.org/officeDocument/2006/relationships/slideLayout" Target="../slideLayouts/slideLayout2.xml"/><Relationship Id="rId1" Type="http://schemas.openxmlformats.org/officeDocument/2006/relationships/vmlDrawing" Target="../drawings/vmlDrawing44.vml"/><Relationship Id="rId6" Type="http://schemas.openxmlformats.org/officeDocument/2006/relationships/image" Target="../media/image259.wmf"/><Relationship Id="rId11" Type="http://schemas.openxmlformats.org/officeDocument/2006/relationships/oleObject" Target="../embeddings/oleObject183.bin"/><Relationship Id="rId5" Type="http://schemas.openxmlformats.org/officeDocument/2006/relationships/oleObject" Target="../embeddings/oleObject180.bin"/><Relationship Id="rId10" Type="http://schemas.openxmlformats.org/officeDocument/2006/relationships/image" Target="../media/image261.wmf"/><Relationship Id="rId4" Type="http://schemas.openxmlformats.org/officeDocument/2006/relationships/image" Target="../media/image258.wmf"/><Relationship Id="rId9" Type="http://schemas.openxmlformats.org/officeDocument/2006/relationships/oleObject" Target="../embeddings/oleObject182.bin"/></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185.bin"/><Relationship Id="rId13" Type="http://schemas.openxmlformats.org/officeDocument/2006/relationships/image" Target="../media/image252.wmf"/><Relationship Id="rId18" Type="http://schemas.openxmlformats.org/officeDocument/2006/relationships/oleObject" Target="../embeddings/oleObject190.bin"/><Relationship Id="rId3" Type="http://schemas.openxmlformats.org/officeDocument/2006/relationships/image" Target="../media/image265.png"/><Relationship Id="rId21" Type="http://schemas.openxmlformats.org/officeDocument/2006/relationships/image" Target="../media/image264.wmf"/><Relationship Id="rId7" Type="http://schemas.openxmlformats.org/officeDocument/2006/relationships/image" Target="../media/image246.wmf"/><Relationship Id="rId12" Type="http://schemas.openxmlformats.org/officeDocument/2006/relationships/oleObject" Target="../embeddings/oleObject187.bin"/><Relationship Id="rId17" Type="http://schemas.openxmlformats.org/officeDocument/2006/relationships/image" Target="../media/image257.wmf"/><Relationship Id="rId2" Type="http://schemas.openxmlformats.org/officeDocument/2006/relationships/slideLayout" Target="../slideLayouts/slideLayout2.xml"/><Relationship Id="rId16" Type="http://schemas.openxmlformats.org/officeDocument/2006/relationships/oleObject" Target="../embeddings/oleObject189.bin"/><Relationship Id="rId20" Type="http://schemas.openxmlformats.org/officeDocument/2006/relationships/oleObject" Target="../embeddings/oleObject191.bin"/><Relationship Id="rId1" Type="http://schemas.openxmlformats.org/officeDocument/2006/relationships/vmlDrawing" Target="../drawings/vmlDrawing45.vml"/><Relationship Id="rId6" Type="http://schemas.openxmlformats.org/officeDocument/2006/relationships/oleObject" Target="../embeddings/oleObject184.bin"/><Relationship Id="rId11" Type="http://schemas.openxmlformats.org/officeDocument/2006/relationships/image" Target="../media/image251.wmf"/><Relationship Id="rId5" Type="http://schemas.openxmlformats.org/officeDocument/2006/relationships/image" Target="../media/image267.png"/><Relationship Id="rId15" Type="http://schemas.openxmlformats.org/officeDocument/2006/relationships/image" Target="../media/image253.wmf"/><Relationship Id="rId10" Type="http://schemas.openxmlformats.org/officeDocument/2006/relationships/oleObject" Target="../embeddings/oleObject186.bin"/><Relationship Id="rId19" Type="http://schemas.openxmlformats.org/officeDocument/2006/relationships/image" Target="../media/image263.wmf"/><Relationship Id="rId4" Type="http://schemas.openxmlformats.org/officeDocument/2006/relationships/image" Target="../media/image266.png"/><Relationship Id="rId9" Type="http://schemas.openxmlformats.org/officeDocument/2006/relationships/image" Target="../media/image248.wmf"/><Relationship Id="rId14" Type="http://schemas.openxmlformats.org/officeDocument/2006/relationships/oleObject" Target="../embeddings/oleObject188.bin"/></Relationships>
</file>

<file path=ppt/slides/_rels/slide58.xml.rels><?xml version="1.0" encoding="UTF-8" standalone="yes"?>
<Relationships xmlns="http://schemas.openxmlformats.org/package/2006/relationships"><Relationship Id="rId8" Type="http://schemas.openxmlformats.org/officeDocument/2006/relationships/oleObject" Target="../embeddings/oleObject194.bin"/><Relationship Id="rId3" Type="http://schemas.openxmlformats.org/officeDocument/2006/relationships/image" Target="../media/image272.jpg"/><Relationship Id="rId7" Type="http://schemas.openxmlformats.org/officeDocument/2006/relationships/image" Target="../media/image269.wmf"/><Relationship Id="rId2" Type="http://schemas.openxmlformats.org/officeDocument/2006/relationships/slideLayout" Target="../slideLayouts/slideLayout2.xml"/><Relationship Id="rId1" Type="http://schemas.openxmlformats.org/officeDocument/2006/relationships/vmlDrawing" Target="../drawings/vmlDrawing46.vml"/><Relationship Id="rId6" Type="http://schemas.openxmlformats.org/officeDocument/2006/relationships/oleObject" Target="../embeddings/oleObject193.bin"/><Relationship Id="rId11" Type="http://schemas.openxmlformats.org/officeDocument/2006/relationships/image" Target="../media/image271.wmf"/><Relationship Id="rId5" Type="http://schemas.openxmlformats.org/officeDocument/2006/relationships/image" Target="../media/image268.wmf"/><Relationship Id="rId10" Type="http://schemas.openxmlformats.org/officeDocument/2006/relationships/oleObject" Target="../embeddings/oleObject195.bin"/><Relationship Id="rId4" Type="http://schemas.openxmlformats.org/officeDocument/2006/relationships/oleObject" Target="../embeddings/oleObject192.bin"/><Relationship Id="rId9" Type="http://schemas.openxmlformats.org/officeDocument/2006/relationships/image" Target="../media/image270.wmf"/></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198.bin"/><Relationship Id="rId3" Type="http://schemas.openxmlformats.org/officeDocument/2006/relationships/image" Target="../media/image276.jpeg"/><Relationship Id="rId7" Type="http://schemas.openxmlformats.org/officeDocument/2006/relationships/image" Target="../media/image274.wmf"/><Relationship Id="rId2" Type="http://schemas.openxmlformats.org/officeDocument/2006/relationships/slideLayout" Target="../slideLayouts/slideLayout2.xml"/><Relationship Id="rId1" Type="http://schemas.openxmlformats.org/officeDocument/2006/relationships/vmlDrawing" Target="../drawings/vmlDrawing47.vml"/><Relationship Id="rId6" Type="http://schemas.openxmlformats.org/officeDocument/2006/relationships/oleObject" Target="../embeddings/oleObject197.bin"/><Relationship Id="rId5" Type="http://schemas.openxmlformats.org/officeDocument/2006/relationships/image" Target="../media/image273.wmf"/><Relationship Id="rId4" Type="http://schemas.openxmlformats.org/officeDocument/2006/relationships/oleObject" Target="../embeddings/oleObject196.bin"/><Relationship Id="rId9" Type="http://schemas.openxmlformats.org/officeDocument/2006/relationships/image" Target="../media/image275.wmf"/></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1.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wmf"/><Relationship Id="rId17" Type="http://schemas.openxmlformats.org/officeDocument/2006/relationships/image" Target="../media/image10.w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image" Target="../media/image5.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image" Target="../media/image9.wmf"/><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4.bin"/><Relationship Id="rId1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image" Target="../media/image12.png"/><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11" Type="http://schemas.openxmlformats.org/officeDocument/2006/relationships/oleObject" Target="../embeddings/oleObject12.bin"/><Relationship Id="rId5" Type="http://schemas.openxmlformats.org/officeDocument/2006/relationships/oleObject" Target="../embeddings/oleObject9.bin"/><Relationship Id="rId10" Type="http://schemas.openxmlformats.org/officeDocument/2006/relationships/image" Target="../media/image7.wmf"/><Relationship Id="rId4" Type="http://schemas.openxmlformats.org/officeDocument/2006/relationships/image" Target="../media/image4.wmf"/><Relationship Id="rId9"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15.png"/><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png"/><Relationship Id="rId5" Type="http://schemas.openxmlformats.org/officeDocument/2006/relationships/image" Target="../media/image11.wmf"/><Relationship Id="rId10" Type="http://schemas.openxmlformats.org/officeDocument/2006/relationships/image" Target="../media/image16.png"/><Relationship Id="rId4" Type="http://schemas.openxmlformats.org/officeDocument/2006/relationships/oleObject" Target="../embeddings/oleObject13.bin"/><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74875"/>
            <a:ext cx="7772400" cy="1614488"/>
          </a:xfrm>
        </p:spPr>
        <p:txBody>
          <a:bodyPr/>
          <a:lstStyle/>
          <a:p>
            <a:pPr eaLnBrk="1" hangingPunct="1"/>
            <a:r>
              <a:rPr lang="en-US" altLang="cs-CZ" sz="3200" b="1" noProof="0" dirty="0" smtClean="0">
                <a:solidFill>
                  <a:srgbClr val="0000FF"/>
                </a:solidFill>
              </a:rPr>
              <a:t>Electrostatics</a:t>
            </a:r>
          </a:p>
        </p:txBody>
      </p:sp>
      <p:sp>
        <p:nvSpPr>
          <p:cNvPr id="2051" name="Text Box 4"/>
          <p:cNvSpPr txBox="1">
            <a:spLocks noChangeArrowheads="1"/>
          </p:cNvSpPr>
          <p:nvPr/>
        </p:nvSpPr>
        <p:spPr bwMode="auto">
          <a:xfrm>
            <a:off x="2843213" y="4256088"/>
            <a:ext cx="3529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cs-CZ" altLang="cs-CZ" sz="2000"/>
              <a:t>Ing. </a:t>
            </a:r>
            <a:r>
              <a:rPr lang="en-US" altLang="cs-CZ" sz="2000"/>
              <a:t>Jaroslav J</a:t>
            </a:r>
            <a:r>
              <a:rPr lang="cs-CZ" altLang="cs-CZ" sz="2000"/>
              <a:t>í</a:t>
            </a:r>
            <a:r>
              <a:rPr lang="en-US" altLang="cs-CZ" sz="2000"/>
              <a:t>ra</a:t>
            </a:r>
            <a:r>
              <a:rPr lang="cs-CZ" altLang="cs-CZ" sz="2000"/>
              <a:t>, CSc.</a:t>
            </a:r>
            <a:endParaRPr lang="en-US" altLang="cs-CZ" sz="2000"/>
          </a:p>
        </p:txBody>
      </p:sp>
      <p:sp>
        <p:nvSpPr>
          <p:cNvPr id="2052" name="Rectangle 5"/>
          <p:cNvSpPr>
            <a:spLocks noChangeArrowheads="1"/>
          </p:cNvSpPr>
          <p:nvPr/>
        </p:nvSpPr>
        <p:spPr bwMode="auto">
          <a:xfrm>
            <a:off x="684213" y="620713"/>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buChar char="•"/>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cs-CZ" altLang="cs-CZ" sz="4000" dirty="0" err="1">
                <a:solidFill>
                  <a:srgbClr val="FF0000"/>
                </a:solidFill>
              </a:rPr>
              <a:t>Physics</a:t>
            </a:r>
            <a:r>
              <a:rPr lang="cs-CZ" altLang="cs-CZ" sz="4000" dirty="0">
                <a:solidFill>
                  <a:srgbClr val="FF0000"/>
                </a:solidFill>
              </a:rPr>
              <a:t> </a:t>
            </a:r>
            <a:r>
              <a:rPr lang="cs-CZ" altLang="cs-CZ" sz="4000" dirty="0" smtClean="0">
                <a:solidFill>
                  <a:srgbClr val="FF0000"/>
                </a:solidFill>
              </a:rPr>
              <a:t>1</a:t>
            </a:r>
            <a:endParaRPr lang="cs-CZ" altLang="cs-CZ" sz="2800" dirty="0">
              <a:solidFill>
                <a:srgbClr val="0000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84584"/>
            <a:ext cx="7772400" cy="752128"/>
          </a:xfrm>
        </p:spPr>
        <p:txBody>
          <a:bodyPr/>
          <a:lstStyle/>
          <a:p>
            <a:pPr eaLnBrk="1" hangingPunct="1"/>
            <a:r>
              <a:rPr lang="en-US" altLang="cs-CZ" sz="2200" b="1" noProof="0" dirty="0"/>
              <a:t>Electric field from a point </a:t>
            </a:r>
            <a:r>
              <a:rPr lang="en-US" altLang="cs-CZ" sz="2200" b="1" noProof="0" dirty="0" smtClean="0"/>
              <a:t>charge Q</a:t>
            </a:r>
            <a:endParaRPr lang="en-US" altLang="cs-CZ" sz="2200" noProof="0" dirty="0" smtClean="0">
              <a:solidFill>
                <a:srgbClr val="FF0000"/>
              </a:solidFill>
            </a:endParaRPr>
          </a:p>
        </p:txBody>
      </p:sp>
      <p:sp>
        <p:nvSpPr>
          <p:cNvPr id="15" name="Text Box 7"/>
          <p:cNvSpPr txBox="1">
            <a:spLocks noChangeArrowheads="1"/>
          </p:cNvSpPr>
          <p:nvPr/>
        </p:nvSpPr>
        <p:spPr bwMode="auto">
          <a:xfrm>
            <a:off x="467544" y="764704"/>
            <a:ext cx="511256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Let a test charge </a:t>
            </a:r>
            <a:r>
              <a:rPr lang="en-US" altLang="cs-CZ" sz="2000" i="1" dirty="0" smtClean="0">
                <a:solidFill>
                  <a:srgbClr val="0000FF"/>
                </a:solidFill>
              </a:rPr>
              <a:t>q</a:t>
            </a:r>
            <a:r>
              <a:rPr lang="en-US" altLang="cs-CZ" sz="2000" i="1" baseline="-25000" dirty="0" smtClean="0">
                <a:solidFill>
                  <a:srgbClr val="0000FF"/>
                </a:solidFill>
              </a:rPr>
              <a:t>0</a:t>
            </a:r>
            <a:r>
              <a:rPr lang="en-US" altLang="cs-CZ" sz="2000" dirty="0" smtClean="0"/>
              <a:t> be placed at a distance </a:t>
            </a:r>
            <a:r>
              <a:rPr lang="en-US" altLang="cs-CZ" sz="2000" i="1" dirty="0" smtClean="0">
                <a:solidFill>
                  <a:srgbClr val="0000FF"/>
                </a:solidFill>
              </a:rPr>
              <a:t>r</a:t>
            </a:r>
            <a:r>
              <a:rPr lang="en-US" altLang="cs-CZ" sz="2000" dirty="0" smtClean="0"/>
              <a:t> from a point charge </a:t>
            </a:r>
            <a:r>
              <a:rPr lang="en-US" altLang="cs-CZ" sz="2000" i="1" dirty="0" smtClean="0">
                <a:solidFill>
                  <a:srgbClr val="0000FF"/>
                </a:solidFill>
              </a:rPr>
              <a:t>Q</a:t>
            </a:r>
            <a:r>
              <a:rPr lang="en-US" altLang="cs-CZ" sz="2000" dirty="0" smtClean="0"/>
              <a:t>. The magnitude of the force acting on </a:t>
            </a:r>
            <a:r>
              <a:rPr lang="en-US" altLang="cs-CZ" sz="2000" i="1" dirty="0" smtClean="0"/>
              <a:t>q</a:t>
            </a:r>
            <a:r>
              <a:rPr lang="en-US" altLang="cs-CZ" sz="2000" i="1" baseline="-25000" dirty="0" smtClean="0"/>
              <a:t>0</a:t>
            </a:r>
            <a:r>
              <a:rPr lang="en-US" altLang="cs-CZ" sz="2000" dirty="0" smtClean="0"/>
              <a:t> is from the Coulomb’s law:</a:t>
            </a:r>
          </a:p>
        </p:txBody>
      </p:sp>
      <p:graphicFrame>
        <p:nvGraphicFramePr>
          <p:cNvPr id="2" name="Objekt 1"/>
          <p:cNvGraphicFramePr>
            <a:graphicFrameLocks noChangeAspect="1"/>
          </p:cNvGraphicFramePr>
          <p:nvPr>
            <p:extLst>
              <p:ext uri="{D42A27DB-BD31-4B8C-83A1-F6EECF244321}">
                <p14:modId xmlns:p14="http://schemas.microsoft.com/office/powerpoint/2010/main" val="2734132631"/>
              </p:ext>
            </p:extLst>
          </p:nvPr>
        </p:nvGraphicFramePr>
        <p:xfrm>
          <a:off x="4514850" y="3338513"/>
          <a:ext cx="114300" cy="177800"/>
        </p:xfrm>
        <a:graphic>
          <a:graphicData uri="http://schemas.openxmlformats.org/presentationml/2006/ole">
            <mc:AlternateContent xmlns:mc="http://schemas.openxmlformats.org/markup-compatibility/2006">
              <mc:Choice xmlns:v="urn:schemas-microsoft-com:vml" Requires="v">
                <p:oleObj spid="_x0000_s83070" name="Equation" r:id="rId3" imgW="114120" imgH="177480" progId="Equation.DSMT4">
                  <p:embed/>
                </p:oleObj>
              </mc:Choice>
              <mc:Fallback>
                <p:oleObj name="Equation" r:id="rId3" imgW="114120" imgH="177480" progId="Equation.DSMT4">
                  <p:embed/>
                  <p:pic>
                    <p:nvPicPr>
                      <p:cNvPr id="0" name=""/>
                      <p:cNvPicPr/>
                      <p:nvPr/>
                    </p:nvPicPr>
                    <p:blipFill>
                      <a:blip r:embed="rId4"/>
                      <a:stretch>
                        <a:fillRect/>
                      </a:stretch>
                    </p:blipFill>
                    <p:spPr>
                      <a:xfrm>
                        <a:off x="4514850" y="3338513"/>
                        <a:ext cx="114300" cy="177800"/>
                      </a:xfrm>
                      <a:prstGeom prst="rect">
                        <a:avLst/>
                      </a:prstGeom>
                    </p:spPr>
                  </p:pic>
                </p:oleObj>
              </mc:Fallback>
            </mc:AlternateContent>
          </a:graphicData>
        </a:graphic>
      </p:graphicFrame>
      <p:graphicFrame>
        <p:nvGraphicFramePr>
          <p:cNvPr id="3" name="Objekt 2"/>
          <p:cNvGraphicFramePr>
            <a:graphicFrameLocks noChangeAspect="1"/>
          </p:cNvGraphicFramePr>
          <p:nvPr>
            <p:extLst>
              <p:ext uri="{D42A27DB-BD31-4B8C-83A1-F6EECF244321}">
                <p14:modId xmlns:p14="http://schemas.microsoft.com/office/powerpoint/2010/main" val="2126283603"/>
              </p:ext>
            </p:extLst>
          </p:nvPr>
        </p:nvGraphicFramePr>
        <p:xfrm>
          <a:off x="5919043" y="1013545"/>
          <a:ext cx="1965325" cy="903287"/>
        </p:xfrm>
        <a:graphic>
          <a:graphicData uri="http://schemas.openxmlformats.org/presentationml/2006/ole">
            <mc:AlternateContent xmlns:mc="http://schemas.openxmlformats.org/markup-compatibility/2006">
              <mc:Choice xmlns:v="urn:schemas-microsoft-com:vml" Requires="v">
                <p:oleObj spid="_x0000_s83071" name="Equation" r:id="rId5" imgW="939600" imgH="431640" progId="Equation.DSMT4">
                  <p:embed/>
                </p:oleObj>
              </mc:Choice>
              <mc:Fallback>
                <p:oleObj name="Equation" r:id="rId5" imgW="939600" imgH="431640" progId="Equation.DSMT4">
                  <p:embed/>
                  <p:pic>
                    <p:nvPicPr>
                      <p:cNvPr id="0" name="Objekt 32"/>
                      <p:cNvPicPr>
                        <a:picLocks noChangeAspect="1" noChangeArrowheads="1"/>
                      </p:cNvPicPr>
                      <p:nvPr/>
                    </p:nvPicPr>
                    <p:blipFill>
                      <a:blip r:embed="rId6"/>
                      <a:srcRect/>
                      <a:stretch>
                        <a:fillRect/>
                      </a:stretch>
                    </p:blipFill>
                    <p:spPr bwMode="auto">
                      <a:xfrm>
                        <a:off x="5919043" y="1013545"/>
                        <a:ext cx="1965325" cy="903287"/>
                      </a:xfrm>
                      <a:prstGeom prst="rect">
                        <a:avLst/>
                      </a:prstGeom>
                      <a:noFill/>
                      <a:ln w="15875">
                        <a:noFill/>
                        <a:miter lim="800000"/>
                        <a:headEnd/>
                        <a:tailEnd/>
                      </a:ln>
                    </p:spPr>
                  </p:pic>
                </p:oleObj>
              </mc:Fallback>
            </mc:AlternateContent>
          </a:graphicData>
        </a:graphic>
      </p:graphicFrame>
      <p:sp>
        <p:nvSpPr>
          <p:cNvPr id="8" name="Text Box 7"/>
          <p:cNvSpPr txBox="1">
            <a:spLocks noChangeArrowheads="1"/>
          </p:cNvSpPr>
          <p:nvPr/>
        </p:nvSpPr>
        <p:spPr bwMode="auto">
          <a:xfrm>
            <a:off x="467544" y="2276872"/>
            <a:ext cx="475252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The </a:t>
            </a:r>
            <a:r>
              <a:rPr lang="cs-CZ" altLang="cs-CZ" sz="2000" dirty="0" smtClean="0"/>
              <a:t>magnitude </a:t>
            </a:r>
            <a:r>
              <a:rPr lang="cs-CZ" altLang="cs-CZ" sz="2000" dirty="0" err="1" smtClean="0"/>
              <a:t>of</a:t>
            </a:r>
            <a:r>
              <a:rPr lang="cs-CZ" altLang="cs-CZ" sz="2000" dirty="0" smtClean="0"/>
              <a:t> </a:t>
            </a:r>
            <a:r>
              <a:rPr lang="en-US" altLang="cs-CZ" sz="2000" dirty="0" smtClean="0"/>
              <a:t>electric field at the position of the test charge is given by:</a:t>
            </a:r>
          </a:p>
        </p:txBody>
      </p:sp>
      <p:graphicFrame>
        <p:nvGraphicFramePr>
          <p:cNvPr id="9" name="Objekt 8"/>
          <p:cNvGraphicFramePr>
            <a:graphicFrameLocks noChangeAspect="1"/>
          </p:cNvGraphicFramePr>
          <p:nvPr>
            <p:extLst>
              <p:ext uri="{D42A27DB-BD31-4B8C-83A1-F6EECF244321}">
                <p14:modId xmlns:p14="http://schemas.microsoft.com/office/powerpoint/2010/main" val="368258526"/>
              </p:ext>
            </p:extLst>
          </p:nvPr>
        </p:nvGraphicFramePr>
        <p:xfrm>
          <a:off x="5882208" y="2165673"/>
          <a:ext cx="2362200" cy="903287"/>
        </p:xfrm>
        <a:graphic>
          <a:graphicData uri="http://schemas.openxmlformats.org/presentationml/2006/ole">
            <mc:AlternateContent xmlns:mc="http://schemas.openxmlformats.org/markup-compatibility/2006">
              <mc:Choice xmlns:v="urn:schemas-microsoft-com:vml" Requires="v">
                <p:oleObj spid="_x0000_s83072" name="Equation" r:id="rId7" imgW="1130040" imgH="431640" progId="Equation.DSMT4">
                  <p:embed/>
                </p:oleObj>
              </mc:Choice>
              <mc:Fallback>
                <p:oleObj name="Equation" r:id="rId7" imgW="1130040" imgH="431640" progId="Equation.DSMT4">
                  <p:embed/>
                  <p:pic>
                    <p:nvPicPr>
                      <p:cNvPr id="0" name=""/>
                      <p:cNvPicPr>
                        <a:picLocks noChangeAspect="1" noChangeArrowheads="1"/>
                      </p:cNvPicPr>
                      <p:nvPr/>
                    </p:nvPicPr>
                    <p:blipFill>
                      <a:blip r:embed="rId8"/>
                      <a:srcRect/>
                      <a:stretch>
                        <a:fillRect/>
                      </a:stretch>
                    </p:blipFill>
                    <p:spPr bwMode="auto">
                      <a:xfrm>
                        <a:off x="5882208" y="2165673"/>
                        <a:ext cx="2362200" cy="903287"/>
                      </a:xfrm>
                      <a:prstGeom prst="rect">
                        <a:avLst/>
                      </a:prstGeom>
                      <a:noFill/>
                      <a:ln w="15875">
                        <a:noFill/>
                        <a:miter lim="800000"/>
                        <a:headEnd/>
                        <a:tailEnd/>
                      </a:ln>
                    </p:spPr>
                  </p:pic>
                </p:oleObj>
              </mc:Fallback>
            </mc:AlternateContent>
          </a:graphicData>
        </a:graphic>
      </p:graphicFrame>
      <mc:AlternateContent xmlns:mc="http://schemas.openxmlformats.org/markup-compatibility/2006" xmlns:a14="http://schemas.microsoft.com/office/drawing/2010/main">
        <mc:Choice Requires="a14">
          <p:sp>
            <p:nvSpPr>
              <p:cNvPr id="10" name="Text Box 7"/>
              <p:cNvSpPr txBox="1">
                <a:spLocks noChangeArrowheads="1"/>
              </p:cNvSpPr>
              <p:nvPr/>
            </p:nvSpPr>
            <p:spPr bwMode="auto">
              <a:xfrm>
                <a:off x="467544" y="3369186"/>
                <a:ext cx="8136904" cy="195309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In case that an electric field from a </a:t>
                </a:r>
                <a:r>
                  <a:rPr lang="en-US" altLang="cs-CZ" sz="2000" dirty="0" smtClean="0">
                    <a:solidFill>
                      <a:srgbClr val="0000FF"/>
                    </a:solidFill>
                  </a:rPr>
                  <a:t>group of point charges </a:t>
                </a:r>
                <a:r>
                  <a:rPr lang="en-US" altLang="cs-CZ" sz="2000" dirty="0" smtClean="0"/>
                  <a:t>is to be examined we can:</a:t>
                </a:r>
              </a:p>
              <a:p>
                <a:pPr marL="457200" indent="-457200" algn="just" eaLnBrk="1" hangingPunct="1">
                  <a:spcAft>
                    <a:spcPts val="600"/>
                  </a:spcAft>
                  <a:buAutoNum type="arabicPeriod"/>
                </a:pPr>
                <a:r>
                  <a:rPr lang="en-US" altLang="cs-CZ" sz="2000" dirty="0" smtClean="0"/>
                  <a:t>Calculate </a:t>
                </a:r>
                <a14:m>
                  <m:oMath xmlns:m="http://schemas.openxmlformats.org/officeDocument/2006/math">
                    <m:acc>
                      <m:accPr>
                        <m:chr m:val="⃗"/>
                        <m:ctrlPr>
                          <a:rPr lang="en-US" altLang="cs-CZ" sz="2000" i="1" smtClean="0">
                            <a:latin typeface="Cambria Math"/>
                          </a:rPr>
                        </m:ctrlPr>
                      </m:accPr>
                      <m:e>
                        <m:r>
                          <a:rPr lang="en-US" altLang="cs-CZ" sz="2000" b="0" i="1" smtClean="0">
                            <a:latin typeface="Cambria Math"/>
                          </a:rPr>
                          <m:t>𝐸</m:t>
                        </m:r>
                        <m:r>
                          <a:rPr lang="en-US" altLang="cs-CZ" sz="2000" b="0" i="1" baseline="-25000" smtClean="0">
                            <a:latin typeface="Cambria Math"/>
                          </a:rPr>
                          <m:t>𝑛</m:t>
                        </m:r>
                      </m:e>
                    </m:acc>
                  </m:oMath>
                </a14:m>
                <a:r>
                  <a:rPr lang="en-US" altLang="cs-CZ" sz="2000" dirty="0" smtClean="0"/>
                  <a:t> due to each charge at the given point</a:t>
                </a:r>
              </a:p>
              <a:p>
                <a:pPr marL="457200" indent="-457200" algn="just" eaLnBrk="1" hangingPunct="1">
                  <a:spcAft>
                    <a:spcPts val="600"/>
                  </a:spcAft>
                  <a:buAutoNum type="arabicPeriod"/>
                </a:pPr>
                <a:r>
                  <a:rPr lang="en-US" altLang="cs-CZ" sz="2000" dirty="0" smtClean="0"/>
                  <a:t>Add these separately calculated fields </a:t>
                </a:r>
                <a:r>
                  <a:rPr lang="en-US" altLang="cs-CZ" sz="2000" dirty="0" err="1" smtClean="0"/>
                  <a:t>vectorially</a:t>
                </a:r>
                <a:r>
                  <a:rPr lang="en-US" altLang="cs-CZ" sz="2000" dirty="0" smtClean="0"/>
                  <a:t> to find the resultant field </a:t>
                </a:r>
              </a:p>
            </p:txBody>
          </p:sp>
        </mc:Choice>
        <mc:Fallback xmlns="">
          <p:sp>
            <p:nvSpPr>
              <p:cNvPr id="10" name="Text Box 7"/>
              <p:cNvSpPr txBox="1">
                <a:spLocks noRot="1" noChangeAspect="1" noMove="1" noResize="1" noEditPoints="1" noAdjustHandles="1" noChangeArrowheads="1" noChangeShapeType="1" noTextEdit="1"/>
              </p:cNvSpPr>
              <p:nvPr/>
            </p:nvSpPr>
            <p:spPr bwMode="auto">
              <a:xfrm>
                <a:off x="467544" y="3369186"/>
                <a:ext cx="8136904" cy="1953099"/>
              </a:xfrm>
              <a:prstGeom prst="rect">
                <a:avLst/>
              </a:prstGeom>
              <a:blipFill rotWithShape="1">
                <a:blip r:embed="rId9"/>
                <a:stretch>
                  <a:fillRect l="-825" t="-1250" r="-825" b="-5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graphicFrame>
        <p:nvGraphicFramePr>
          <p:cNvPr id="11" name="Objekt 10"/>
          <p:cNvGraphicFramePr>
            <a:graphicFrameLocks noChangeAspect="1"/>
          </p:cNvGraphicFramePr>
          <p:nvPr>
            <p:extLst>
              <p:ext uri="{D42A27DB-BD31-4B8C-83A1-F6EECF244321}">
                <p14:modId xmlns:p14="http://schemas.microsoft.com/office/powerpoint/2010/main" val="35390003"/>
              </p:ext>
            </p:extLst>
          </p:nvPr>
        </p:nvGraphicFramePr>
        <p:xfrm>
          <a:off x="2197645" y="5403850"/>
          <a:ext cx="4246563" cy="903288"/>
        </p:xfrm>
        <a:graphic>
          <a:graphicData uri="http://schemas.openxmlformats.org/presentationml/2006/ole">
            <mc:AlternateContent xmlns:mc="http://schemas.openxmlformats.org/markup-compatibility/2006">
              <mc:Choice xmlns:v="urn:schemas-microsoft-com:vml" Requires="v">
                <p:oleObj spid="_x0000_s83073" name="Equation" r:id="rId10" imgW="2031840" imgH="431640" progId="Equation.DSMT4">
                  <p:embed/>
                </p:oleObj>
              </mc:Choice>
              <mc:Fallback>
                <p:oleObj name="Equation" r:id="rId10" imgW="2031840" imgH="431640" progId="Equation.DSMT4">
                  <p:embed/>
                  <p:pic>
                    <p:nvPicPr>
                      <p:cNvPr id="0" name=""/>
                      <p:cNvPicPr>
                        <a:picLocks noChangeAspect="1" noChangeArrowheads="1"/>
                      </p:cNvPicPr>
                      <p:nvPr/>
                    </p:nvPicPr>
                    <p:blipFill>
                      <a:blip r:embed="rId11"/>
                      <a:srcRect/>
                      <a:stretch>
                        <a:fillRect/>
                      </a:stretch>
                    </p:blipFill>
                    <p:spPr bwMode="auto">
                      <a:xfrm>
                        <a:off x="2197645" y="5403850"/>
                        <a:ext cx="4246563" cy="903288"/>
                      </a:xfrm>
                      <a:prstGeom prst="rect">
                        <a:avLst/>
                      </a:prstGeom>
                      <a:noFill/>
                      <a:ln w="15875">
                        <a:noFill/>
                        <a:miter lim="800000"/>
                        <a:headEnd/>
                        <a:tailEnd/>
                      </a:ln>
                    </p:spPr>
                  </p:pic>
                </p:oleObj>
              </mc:Fallback>
            </mc:AlternateContent>
          </a:graphicData>
        </a:graphic>
      </p:graphicFrame>
    </p:spTree>
    <p:extLst>
      <p:ext uri="{BB962C8B-B14F-4D97-AF65-F5344CB8AC3E}">
        <p14:creationId xmlns:p14="http://schemas.microsoft.com/office/powerpoint/2010/main" val="343261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4" presetClass="entr" presetSubtype="16"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ox(in)">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4"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4" presetClass="entr" presetSubtype="16"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84584"/>
            <a:ext cx="7772400" cy="752128"/>
          </a:xfrm>
        </p:spPr>
        <p:txBody>
          <a:bodyPr/>
          <a:lstStyle/>
          <a:p>
            <a:pPr eaLnBrk="1" hangingPunct="1"/>
            <a:r>
              <a:rPr lang="en-US" altLang="cs-CZ" sz="2200" b="1" noProof="0" dirty="0" smtClean="0"/>
              <a:t>Example - Electric field from two charges (a dipole)</a:t>
            </a:r>
            <a:endParaRPr lang="en-US" altLang="cs-CZ" sz="2200" noProof="0" dirty="0" smtClean="0">
              <a:solidFill>
                <a:srgbClr val="FF0000"/>
              </a:solidFill>
            </a:endParaRPr>
          </a:p>
        </p:txBody>
      </p:sp>
      <mc:AlternateContent xmlns:mc="http://schemas.openxmlformats.org/markup-compatibility/2006" xmlns:a14="http://schemas.microsoft.com/office/drawing/2010/main">
        <mc:Choice Requires="a14">
          <p:sp>
            <p:nvSpPr>
              <p:cNvPr id="15" name="Text Box 7"/>
              <p:cNvSpPr txBox="1">
                <a:spLocks noChangeArrowheads="1"/>
              </p:cNvSpPr>
              <p:nvPr/>
            </p:nvSpPr>
            <p:spPr bwMode="auto">
              <a:xfrm>
                <a:off x="467544" y="764704"/>
                <a:ext cx="5112568" cy="18070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smtClean="0"/>
                  <a:t>Determine </a:t>
                </a:r>
                <a:r>
                  <a:rPr lang="cs-CZ" altLang="cs-CZ" sz="2000" dirty="0" err="1" smtClean="0"/>
                  <a:t>electric</a:t>
                </a:r>
                <a:r>
                  <a:rPr lang="cs-CZ" altLang="cs-CZ" sz="2000" dirty="0" smtClean="0"/>
                  <a:t> </a:t>
                </a:r>
                <a:r>
                  <a:rPr lang="cs-CZ" altLang="cs-CZ" sz="2000" dirty="0" err="1" smtClean="0"/>
                  <a:t>field</a:t>
                </a:r>
                <a:r>
                  <a:rPr lang="cs-CZ" altLang="cs-CZ" sz="2000" dirty="0" smtClean="0"/>
                  <a:t> </a:t>
                </a:r>
                <a:r>
                  <a:rPr lang="cs-CZ" altLang="cs-CZ" sz="2000" dirty="0" err="1" smtClean="0"/>
                  <a:t>at</a:t>
                </a:r>
                <a:r>
                  <a:rPr lang="cs-CZ" altLang="cs-CZ" sz="2000" dirty="0" smtClean="0"/>
                  <a:t> </a:t>
                </a:r>
                <a:r>
                  <a:rPr lang="cs-CZ" altLang="cs-CZ" sz="2000" dirty="0" err="1" smtClean="0"/>
                  <a:t>the</a:t>
                </a:r>
                <a:r>
                  <a:rPr lang="cs-CZ" altLang="cs-CZ" sz="2000" dirty="0" smtClean="0"/>
                  <a:t> point P </a:t>
                </a:r>
                <a:r>
                  <a:rPr lang="cs-CZ" altLang="cs-CZ" sz="2000" dirty="0" err="1" smtClean="0"/>
                  <a:t>due</a:t>
                </a:r>
                <a:r>
                  <a:rPr lang="cs-CZ" altLang="cs-CZ" sz="2000" dirty="0" smtClean="0"/>
                  <a:t> to </a:t>
                </a:r>
                <a:r>
                  <a:rPr lang="cs-CZ" altLang="cs-CZ" sz="2000" dirty="0" err="1" smtClean="0"/>
                  <a:t>charges</a:t>
                </a:r>
                <a:r>
                  <a:rPr lang="cs-CZ" altLang="cs-CZ" sz="2000" dirty="0" smtClean="0"/>
                  <a:t> </a:t>
                </a:r>
                <a:r>
                  <a:rPr lang="cs-CZ" altLang="cs-CZ" sz="2000" i="1" dirty="0" smtClean="0"/>
                  <a:t>Q</a:t>
                </a:r>
                <a:r>
                  <a:rPr lang="cs-CZ" altLang="cs-CZ" sz="2000" i="1" baseline="-25000" dirty="0" smtClean="0"/>
                  <a:t>1</a:t>
                </a:r>
                <a:r>
                  <a:rPr lang="cs-CZ" altLang="cs-CZ" sz="2000" dirty="0" smtClean="0"/>
                  <a:t>=+12</a:t>
                </a:r>
                <a14:m>
                  <m:oMath xmlns:m="http://schemas.openxmlformats.org/officeDocument/2006/math">
                    <m:r>
                      <a:rPr lang="cs-CZ" altLang="cs-CZ" sz="2000" i="1" smtClean="0">
                        <a:latin typeface="Cambria Math"/>
                        <a:ea typeface="Cambria Math"/>
                      </a:rPr>
                      <m:t>×</m:t>
                    </m:r>
                  </m:oMath>
                </a14:m>
                <a:r>
                  <a:rPr lang="cs-CZ" altLang="cs-CZ" sz="2000" dirty="0" smtClean="0"/>
                  <a:t>10</a:t>
                </a:r>
                <a:r>
                  <a:rPr lang="cs-CZ" altLang="cs-CZ" sz="2000" baseline="30000" dirty="0" smtClean="0"/>
                  <a:t>-9</a:t>
                </a:r>
                <a:r>
                  <a:rPr lang="cs-CZ" altLang="cs-CZ" sz="2000" dirty="0" smtClean="0"/>
                  <a:t> C, </a:t>
                </a:r>
                <a:r>
                  <a:rPr lang="cs-CZ" altLang="cs-CZ" sz="2000" i="1" dirty="0" smtClean="0"/>
                  <a:t>Q</a:t>
                </a:r>
                <a:r>
                  <a:rPr lang="cs-CZ" altLang="cs-CZ" sz="2000" i="1" baseline="-25000" dirty="0" smtClean="0"/>
                  <a:t>2</a:t>
                </a:r>
                <a:r>
                  <a:rPr lang="cs-CZ" altLang="cs-CZ" sz="2000" dirty="0" smtClean="0"/>
                  <a:t>= -12</a:t>
                </a:r>
                <a14:m>
                  <m:oMath xmlns:m="http://schemas.openxmlformats.org/officeDocument/2006/math">
                    <m:r>
                      <a:rPr lang="cs-CZ" altLang="cs-CZ" sz="2000" i="1" smtClean="0">
                        <a:latin typeface="Cambria Math"/>
                        <a:ea typeface="Cambria Math"/>
                      </a:rPr>
                      <m:t>×</m:t>
                    </m:r>
                  </m:oMath>
                </a14:m>
                <a:r>
                  <a:rPr lang="cs-CZ" altLang="cs-CZ" sz="2000" dirty="0" smtClean="0"/>
                  <a:t>10</a:t>
                </a:r>
                <a:r>
                  <a:rPr lang="cs-CZ" altLang="cs-CZ" sz="2000" baseline="30000" dirty="0" smtClean="0"/>
                  <a:t>-9</a:t>
                </a:r>
                <a:r>
                  <a:rPr lang="cs-CZ" altLang="cs-CZ" sz="2000" dirty="0" smtClean="0"/>
                  <a:t> C. </a:t>
                </a:r>
              </a:p>
              <a:p>
                <a:pPr algn="just" eaLnBrk="1" hangingPunct="1">
                  <a:spcAft>
                    <a:spcPts val="600"/>
                  </a:spcAft>
                </a:pPr>
                <a:r>
                  <a:rPr lang="cs-CZ" altLang="cs-CZ" sz="2000" dirty="0" err="1" smtClean="0"/>
                  <a:t>Firstly</a:t>
                </a:r>
                <a:r>
                  <a:rPr lang="cs-CZ" altLang="cs-CZ" sz="2000" dirty="0" smtClean="0"/>
                  <a:t> </a:t>
                </a:r>
                <a:r>
                  <a:rPr lang="cs-CZ" altLang="cs-CZ" sz="2000" dirty="0" err="1" smtClean="0"/>
                  <a:t>we</a:t>
                </a:r>
                <a:r>
                  <a:rPr lang="cs-CZ" altLang="cs-CZ" sz="2000" dirty="0" smtClean="0"/>
                  <a:t> </a:t>
                </a:r>
                <a:r>
                  <a:rPr lang="cs-CZ" altLang="cs-CZ" sz="2000" dirty="0" err="1" smtClean="0"/>
                  <a:t>calculate</a:t>
                </a:r>
                <a:r>
                  <a:rPr lang="cs-CZ" altLang="cs-CZ" sz="2000" dirty="0" smtClean="0"/>
                  <a:t> </a:t>
                </a:r>
                <a:r>
                  <a:rPr lang="cs-CZ" altLang="cs-CZ" sz="2000" dirty="0" err="1" smtClean="0"/>
                  <a:t>magnitudes</a:t>
                </a:r>
                <a:r>
                  <a:rPr lang="cs-CZ" altLang="cs-CZ" sz="2000" dirty="0" smtClean="0"/>
                  <a:t> and </a:t>
                </a:r>
                <a:r>
                  <a:rPr lang="cs-CZ" altLang="cs-CZ" sz="2000" dirty="0" err="1" smtClean="0"/>
                  <a:t>then</a:t>
                </a:r>
                <a:r>
                  <a:rPr lang="cs-CZ" altLang="cs-CZ" sz="2000" dirty="0" smtClean="0"/>
                  <a:t> </a:t>
                </a:r>
                <a:r>
                  <a:rPr lang="cs-CZ" altLang="cs-CZ" sz="2000" i="1" dirty="0" smtClean="0"/>
                  <a:t>x</a:t>
                </a:r>
                <a:r>
                  <a:rPr lang="cs-CZ" altLang="cs-CZ" sz="2000" dirty="0" smtClean="0"/>
                  <a:t> and </a:t>
                </a:r>
                <a:r>
                  <a:rPr lang="cs-CZ" altLang="cs-CZ" sz="2000" i="1" dirty="0" smtClean="0"/>
                  <a:t>y</a:t>
                </a:r>
                <a:r>
                  <a:rPr lang="cs-CZ" altLang="cs-CZ" sz="2000" dirty="0" smtClean="0"/>
                  <a:t> </a:t>
                </a:r>
                <a:r>
                  <a:rPr lang="cs-CZ" altLang="cs-CZ" sz="2000" dirty="0" err="1" smtClean="0"/>
                  <a:t>components</a:t>
                </a:r>
                <a:r>
                  <a:rPr lang="cs-CZ" altLang="cs-CZ" sz="2000" dirty="0" smtClean="0"/>
                  <a:t> </a:t>
                </a:r>
                <a:r>
                  <a:rPr lang="cs-CZ" altLang="cs-CZ" sz="2000" dirty="0" err="1" smtClean="0"/>
                  <a:t>of</a:t>
                </a:r>
                <a:r>
                  <a:rPr lang="cs-CZ" altLang="cs-CZ" sz="2000" dirty="0" smtClean="0"/>
                  <a:t> </a:t>
                </a:r>
                <a:r>
                  <a:rPr lang="cs-CZ" altLang="cs-CZ" sz="2000" dirty="0" err="1" smtClean="0"/>
                  <a:t>both</a:t>
                </a:r>
                <a:r>
                  <a:rPr lang="cs-CZ" altLang="cs-CZ" sz="2000" dirty="0" smtClean="0"/>
                  <a:t> </a:t>
                </a:r>
                <a:r>
                  <a:rPr lang="cs-CZ" altLang="cs-CZ" sz="2000" dirty="0" err="1" smtClean="0"/>
                  <a:t>vectors</a:t>
                </a:r>
                <a:r>
                  <a:rPr lang="cs-CZ" altLang="cs-CZ" sz="2000" dirty="0" smtClean="0"/>
                  <a:t> </a:t>
                </a:r>
                <a14:m>
                  <m:oMath xmlns:m="http://schemas.openxmlformats.org/officeDocument/2006/math">
                    <m:acc>
                      <m:accPr>
                        <m:chr m:val="⃗"/>
                        <m:ctrlPr>
                          <a:rPr lang="cs-CZ" altLang="cs-CZ" sz="2000" i="1" smtClean="0">
                            <a:latin typeface="Cambria Math"/>
                          </a:rPr>
                        </m:ctrlPr>
                      </m:accPr>
                      <m:e>
                        <m:r>
                          <a:rPr lang="cs-CZ" altLang="cs-CZ" sz="2000" b="0" i="1" smtClean="0">
                            <a:latin typeface="Cambria Math"/>
                          </a:rPr>
                          <m:t>𝐸</m:t>
                        </m:r>
                      </m:e>
                    </m:acc>
                    <m:r>
                      <a:rPr lang="cs-CZ" altLang="cs-CZ" sz="2000" b="0" i="1" baseline="-25000" smtClean="0">
                        <a:latin typeface="Cambria Math"/>
                      </a:rPr>
                      <m:t>1</m:t>
                    </m:r>
                    <m:r>
                      <a:rPr lang="cs-CZ" altLang="cs-CZ" sz="2000" b="0" i="1" smtClean="0">
                        <a:latin typeface="Cambria Math"/>
                      </a:rPr>
                      <m:t>, </m:t>
                    </m:r>
                    <m:acc>
                      <m:accPr>
                        <m:chr m:val="⃗"/>
                        <m:ctrlPr>
                          <a:rPr lang="cs-CZ" altLang="cs-CZ" sz="2000" i="1">
                            <a:latin typeface="Cambria Math"/>
                          </a:rPr>
                        </m:ctrlPr>
                      </m:accPr>
                      <m:e>
                        <m:r>
                          <a:rPr lang="cs-CZ" altLang="cs-CZ" sz="2000" i="1">
                            <a:latin typeface="Cambria Math"/>
                          </a:rPr>
                          <m:t>𝐸</m:t>
                        </m:r>
                      </m:e>
                    </m:acc>
                    <m:r>
                      <a:rPr lang="cs-CZ" altLang="cs-CZ" sz="2000" b="0" i="1" baseline="-25000" smtClean="0">
                        <a:latin typeface="Cambria Math"/>
                      </a:rPr>
                      <m:t>2</m:t>
                    </m:r>
                  </m:oMath>
                </a14:m>
                <a:r>
                  <a:rPr lang="cs-CZ" altLang="cs-CZ" sz="2000" dirty="0" smtClean="0"/>
                  <a:t> </a:t>
                </a:r>
                <a:r>
                  <a:rPr lang="cs-CZ" altLang="cs-CZ" sz="2000" dirty="0" err="1" smtClean="0"/>
                  <a:t>due</a:t>
                </a:r>
                <a:r>
                  <a:rPr lang="cs-CZ" altLang="cs-CZ" sz="2000" dirty="0" smtClean="0"/>
                  <a:t> to </a:t>
                </a:r>
                <a:r>
                  <a:rPr lang="cs-CZ" altLang="cs-CZ" sz="2000" dirty="0" err="1" smtClean="0"/>
                  <a:t>charges</a:t>
                </a:r>
                <a:r>
                  <a:rPr lang="cs-CZ" altLang="cs-CZ" sz="2000" dirty="0" smtClean="0"/>
                  <a:t> </a:t>
                </a:r>
                <a:r>
                  <a:rPr lang="cs-CZ" altLang="cs-CZ" sz="2000" i="1" dirty="0" smtClean="0"/>
                  <a:t>Q</a:t>
                </a:r>
                <a:r>
                  <a:rPr lang="cs-CZ" altLang="cs-CZ" sz="2000" baseline="-25000" dirty="0" smtClean="0"/>
                  <a:t>1</a:t>
                </a:r>
                <a:r>
                  <a:rPr lang="cs-CZ" altLang="cs-CZ" sz="2000" dirty="0" smtClean="0"/>
                  <a:t>, </a:t>
                </a:r>
                <a:r>
                  <a:rPr lang="cs-CZ" altLang="cs-CZ" sz="2000" i="1" dirty="0" smtClean="0"/>
                  <a:t>Q</a:t>
                </a:r>
                <a:r>
                  <a:rPr lang="cs-CZ" altLang="cs-CZ" sz="2000" baseline="-25000" dirty="0" smtClean="0"/>
                  <a:t>2</a:t>
                </a:r>
                <a:r>
                  <a:rPr lang="cs-CZ" altLang="cs-CZ" sz="2000" dirty="0" smtClean="0"/>
                  <a:t>.</a:t>
                </a:r>
              </a:p>
            </p:txBody>
          </p:sp>
        </mc:Choice>
        <mc:Fallback xmlns="">
          <p:sp>
            <p:nvSpPr>
              <p:cNvPr id="15" name="Text Box 7"/>
              <p:cNvSpPr txBox="1">
                <a:spLocks noRot="1" noChangeAspect="1" noMove="1" noResize="1" noEditPoints="1" noAdjustHandles="1" noChangeArrowheads="1" noChangeShapeType="1" noTextEdit="1"/>
              </p:cNvSpPr>
              <p:nvPr/>
            </p:nvSpPr>
            <p:spPr bwMode="auto">
              <a:xfrm>
                <a:off x="467544" y="764704"/>
                <a:ext cx="5112568" cy="1807098"/>
              </a:xfrm>
              <a:prstGeom prst="rect">
                <a:avLst/>
              </a:prstGeom>
              <a:blipFill rotWithShape="1">
                <a:blip r:embed="rId3"/>
                <a:stretch>
                  <a:fillRect l="-1313" t="-1347" r="-1313" b="-505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pic>
        <p:nvPicPr>
          <p:cNvPr id="12" name="Obráze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117" y="1050814"/>
            <a:ext cx="2504796" cy="3098266"/>
          </a:xfrm>
          <a:prstGeom prst="rect">
            <a:avLst/>
          </a:prstGeom>
        </p:spPr>
      </p:pic>
      <mc:AlternateContent xmlns:mc="http://schemas.openxmlformats.org/markup-compatibility/2006" xmlns:a14="http://schemas.microsoft.com/office/drawing/2010/main">
        <mc:Choice Requires="a14">
          <p:sp>
            <p:nvSpPr>
              <p:cNvPr id="4" name="TextovéPole 3"/>
              <p:cNvSpPr txBox="1"/>
              <p:nvPr/>
            </p:nvSpPr>
            <p:spPr>
              <a:xfrm>
                <a:off x="7557301" y="777340"/>
                <a:ext cx="466217"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cs-CZ" b="0" i="1" smtClean="0">
                              <a:latin typeface="Cambria Math"/>
                            </a:rPr>
                            <m:t>𝐸</m:t>
                          </m:r>
                        </m:e>
                      </m:acc>
                      <m:r>
                        <a:rPr lang="cs-CZ" b="0" i="1" baseline="-25000" smtClean="0">
                          <a:latin typeface="Cambria Math"/>
                        </a:rPr>
                        <m:t>1</m:t>
                      </m:r>
                    </m:oMath>
                  </m:oMathPara>
                </a14:m>
                <a:endParaRPr lang="cs-CZ" baseline="-250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7557301" y="777340"/>
                <a:ext cx="466217" cy="402931"/>
              </a:xfrm>
              <a:prstGeom prst="rect">
                <a:avLst/>
              </a:prstGeom>
              <a:blipFill rotWithShape="1">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 name="TextovéPole 12"/>
              <p:cNvSpPr txBox="1"/>
              <p:nvPr/>
            </p:nvSpPr>
            <p:spPr>
              <a:xfrm>
                <a:off x="7243484" y="2600916"/>
                <a:ext cx="466217"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cs-CZ" b="0" i="1" smtClean="0">
                              <a:latin typeface="Cambria Math"/>
                            </a:rPr>
                            <m:t>𝐸</m:t>
                          </m:r>
                        </m:e>
                      </m:acc>
                      <m:r>
                        <a:rPr lang="cs-CZ" b="0" i="1" baseline="-25000" smtClean="0">
                          <a:latin typeface="Cambria Math"/>
                        </a:rPr>
                        <m:t>2</m:t>
                      </m:r>
                    </m:oMath>
                  </m:oMathPara>
                </a14:m>
                <a:endParaRPr lang="cs-CZ" baseline="-25000" dirty="0"/>
              </a:p>
            </p:txBody>
          </p:sp>
        </mc:Choice>
        <mc:Fallback xmlns="">
          <p:sp>
            <p:nvSpPr>
              <p:cNvPr id="13" name="TextovéPole 12"/>
              <p:cNvSpPr txBox="1">
                <a:spLocks noRot="1" noChangeAspect="1" noMove="1" noResize="1" noEditPoints="1" noAdjustHandles="1" noChangeArrowheads="1" noChangeShapeType="1" noTextEdit="1"/>
              </p:cNvSpPr>
              <p:nvPr/>
            </p:nvSpPr>
            <p:spPr>
              <a:xfrm>
                <a:off x="7243484" y="2600916"/>
                <a:ext cx="466217" cy="402931"/>
              </a:xfrm>
              <a:prstGeom prst="rect">
                <a:avLst/>
              </a:prstGeom>
              <a:blipFill rotWithShape="1">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 name="TextovéPole 13"/>
              <p:cNvSpPr txBox="1"/>
              <p:nvPr/>
            </p:nvSpPr>
            <p:spPr>
              <a:xfrm>
                <a:off x="8151182" y="1614621"/>
                <a:ext cx="381258"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cs-CZ" b="0" i="1" smtClean="0">
                              <a:latin typeface="Cambria Math"/>
                            </a:rPr>
                            <m:t>𝐸</m:t>
                          </m:r>
                        </m:e>
                      </m:acc>
                    </m:oMath>
                  </m:oMathPara>
                </a14:m>
                <a:endParaRPr lang="cs-CZ" baseline="-25000" dirty="0"/>
              </a:p>
            </p:txBody>
          </p:sp>
        </mc:Choice>
        <mc:Fallback xmlns="">
          <p:sp>
            <p:nvSpPr>
              <p:cNvPr id="14" name="TextovéPole 13"/>
              <p:cNvSpPr txBox="1">
                <a:spLocks noRot="1" noChangeAspect="1" noMove="1" noResize="1" noEditPoints="1" noAdjustHandles="1" noChangeArrowheads="1" noChangeShapeType="1" noTextEdit="1"/>
              </p:cNvSpPr>
              <p:nvPr/>
            </p:nvSpPr>
            <p:spPr>
              <a:xfrm>
                <a:off x="8151182" y="1614621"/>
                <a:ext cx="381258" cy="402931"/>
              </a:xfrm>
              <a:prstGeom prst="rect">
                <a:avLst/>
              </a:prstGeom>
              <a:blipFill rotWithShape="1">
                <a:blip r:embed="rId7"/>
                <a:stretch>
                  <a:fillRect/>
                </a:stretch>
              </a:blipFill>
            </p:spPr>
            <p:txBody>
              <a:bodyPr/>
              <a:lstStyle/>
              <a:p>
                <a:r>
                  <a:rPr lang="cs-CZ">
                    <a:noFill/>
                  </a:rPr>
                  <a:t> </a:t>
                </a:r>
              </a:p>
            </p:txBody>
          </p:sp>
        </mc:Fallback>
      </mc:AlternateContent>
      <p:sp>
        <p:nvSpPr>
          <p:cNvPr id="6" name="TextovéPole 5"/>
          <p:cNvSpPr txBox="1"/>
          <p:nvPr/>
        </p:nvSpPr>
        <p:spPr>
          <a:xfrm>
            <a:off x="7330486" y="1539087"/>
            <a:ext cx="396262" cy="276999"/>
          </a:xfrm>
          <a:prstGeom prst="rect">
            <a:avLst/>
          </a:prstGeom>
          <a:noFill/>
        </p:spPr>
        <p:txBody>
          <a:bodyPr wrap="none" rtlCol="0">
            <a:spAutoFit/>
          </a:bodyPr>
          <a:lstStyle/>
          <a:p>
            <a:r>
              <a:rPr lang="cs-CZ" sz="1200" dirty="0" smtClean="0"/>
              <a:t>E</a:t>
            </a:r>
            <a:r>
              <a:rPr lang="cs-CZ" sz="1200" baseline="-25000" dirty="0" smtClean="0"/>
              <a:t>1x</a:t>
            </a:r>
            <a:endParaRPr lang="cs-CZ" sz="1200" baseline="-25000" dirty="0"/>
          </a:p>
        </p:txBody>
      </p:sp>
      <p:sp>
        <p:nvSpPr>
          <p:cNvPr id="16" name="TextovéPole 15"/>
          <p:cNvSpPr txBox="1"/>
          <p:nvPr/>
        </p:nvSpPr>
        <p:spPr>
          <a:xfrm>
            <a:off x="7341277" y="1853935"/>
            <a:ext cx="396262" cy="276999"/>
          </a:xfrm>
          <a:prstGeom prst="rect">
            <a:avLst/>
          </a:prstGeom>
          <a:noFill/>
        </p:spPr>
        <p:txBody>
          <a:bodyPr wrap="none" rtlCol="0">
            <a:spAutoFit/>
          </a:bodyPr>
          <a:lstStyle/>
          <a:p>
            <a:r>
              <a:rPr lang="cs-CZ" sz="1200" dirty="0" smtClean="0"/>
              <a:t>E</a:t>
            </a:r>
            <a:r>
              <a:rPr lang="cs-CZ" sz="1200" baseline="-25000" dirty="0" smtClean="0"/>
              <a:t>2x</a:t>
            </a:r>
            <a:endParaRPr lang="cs-CZ" sz="1200" baseline="-25000" dirty="0"/>
          </a:p>
        </p:txBody>
      </p:sp>
      <p:sp>
        <p:nvSpPr>
          <p:cNvPr id="17" name="TextovéPole 16"/>
          <p:cNvSpPr txBox="1"/>
          <p:nvPr/>
        </p:nvSpPr>
        <p:spPr>
          <a:xfrm>
            <a:off x="6730317" y="906798"/>
            <a:ext cx="396262" cy="276999"/>
          </a:xfrm>
          <a:prstGeom prst="rect">
            <a:avLst/>
          </a:prstGeom>
          <a:noFill/>
        </p:spPr>
        <p:txBody>
          <a:bodyPr wrap="none" rtlCol="0">
            <a:spAutoFit/>
          </a:bodyPr>
          <a:lstStyle/>
          <a:p>
            <a:r>
              <a:rPr lang="cs-CZ" sz="1200" dirty="0" smtClean="0"/>
              <a:t>E</a:t>
            </a:r>
            <a:r>
              <a:rPr lang="cs-CZ" sz="1200" baseline="-25000" dirty="0" smtClean="0"/>
              <a:t>1y</a:t>
            </a:r>
            <a:endParaRPr lang="cs-CZ" sz="1200" baseline="-25000" dirty="0"/>
          </a:p>
        </p:txBody>
      </p:sp>
      <p:sp>
        <p:nvSpPr>
          <p:cNvPr id="18" name="TextovéPole 17"/>
          <p:cNvSpPr txBox="1"/>
          <p:nvPr/>
        </p:nvSpPr>
        <p:spPr>
          <a:xfrm>
            <a:off x="6800999" y="2490974"/>
            <a:ext cx="396262" cy="276999"/>
          </a:xfrm>
          <a:prstGeom prst="rect">
            <a:avLst/>
          </a:prstGeom>
          <a:noFill/>
        </p:spPr>
        <p:txBody>
          <a:bodyPr wrap="none" rtlCol="0">
            <a:spAutoFit/>
          </a:bodyPr>
          <a:lstStyle/>
          <a:p>
            <a:r>
              <a:rPr lang="cs-CZ" sz="1200" dirty="0" smtClean="0"/>
              <a:t>E</a:t>
            </a:r>
            <a:r>
              <a:rPr lang="cs-CZ" sz="1200" baseline="-25000" dirty="0" smtClean="0"/>
              <a:t>2y</a:t>
            </a:r>
            <a:endParaRPr lang="cs-CZ" sz="1200" baseline="-25000" dirty="0"/>
          </a:p>
        </p:txBody>
      </p:sp>
      <p:sp>
        <p:nvSpPr>
          <p:cNvPr id="7" name="TextovéPole 6"/>
          <p:cNvSpPr txBox="1"/>
          <p:nvPr/>
        </p:nvSpPr>
        <p:spPr>
          <a:xfrm>
            <a:off x="6765213" y="1648220"/>
            <a:ext cx="338554" cy="369332"/>
          </a:xfrm>
          <a:prstGeom prst="rect">
            <a:avLst/>
          </a:prstGeom>
          <a:noFill/>
        </p:spPr>
        <p:txBody>
          <a:bodyPr wrap="none" rtlCol="0">
            <a:spAutoFit/>
          </a:bodyPr>
          <a:lstStyle/>
          <a:p>
            <a:r>
              <a:rPr lang="cs-CZ" dirty="0" smtClean="0"/>
              <a:t>P</a:t>
            </a:r>
            <a:endParaRPr lang="cs-CZ" dirty="0"/>
          </a:p>
        </p:txBody>
      </p:sp>
      <p:graphicFrame>
        <p:nvGraphicFramePr>
          <p:cNvPr id="19" name="Objekt 18"/>
          <p:cNvGraphicFramePr>
            <a:graphicFrameLocks noChangeAspect="1"/>
          </p:cNvGraphicFramePr>
          <p:nvPr>
            <p:extLst>
              <p:ext uri="{D42A27DB-BD31-4B8C-83A1-F6EECF244321}">
                <p14:modId xmlns:p14="http://schemas.microsoft.com/office/powerpoint/2010/main" val="2425870120"/>
              </p:ext>
            </p:extLst>
          </p:nvPr>
        </p:nvGraphicFramePr>
        <p:xfrm>
          <a:off x="552450" y="2660650"/>
          <a:ext cx="5129213" cy="768350"/>
        </p:xfrm>
        <a:graphic>
          <a:graphicData uri="http://schemas.openxmlformats.org/presentationml/2006/ole">
            <mc:AlternateContent xmlns:mc="http://schemas.openxmlformats.org/markup-compatibility/2006">
              <mc:Choice xmlns:v="urn:schemas-microsoft-com:vml" Requires="v">
                <p:oleObj spid="_x0000_s84072" name="Equation" r:id="rId8" imgW="3060360" imgH="457200" progId="Equation.DSMT4">
                  <p:embed/>
                </p:oleObj>
              </mc:Choice>
              <mc:Fallback>
                <p:oleObj name="Equation" r:id="rId8" imgW="3060360" imgH="457200" progId="Equation.DSMT4">
                  <p:embed/>
                  <p:pic>
                    <p:nvPicPr>
                      <p:cNvPr id="0" name="Objekt 8"/>
                      <p:cNvPicPr>
                        <a:picLocks noChangeAspect="1" noChangeArrowheads="1"/>
                      </p:cNvPicPr>
                      <p:nvPr/>
                    </p:nvPicPr>
                    <p:blipFill>
                      <a:blip r:embed="rId9"/>
                      <a:srcRect/>
                      <a:stretch>
                        <a:fillRect/>
                      </a:stretch>
                    </p:blipFill>
                    <p:spPr bwMode="auto">
                      <a:xfrm>
                        <a:off x="552450" y="2660650"/>
                        <a:ext cx="5129213" cy="768350"/>
                      </a:xfrm>
                      <a:prstGeom prst="rect">
                        <a:avLst/>
                      </a:prstGeom>
                      <a:noFill/>
                      <a:ln>
                        <a:noFill/>
                      </a:ln>
                    </p:spPr>
                  </p:pic>
                </p:oleObj>
              </mc:Fallback>
            </mc:AlternateContent>
          </a:graphicData>
        </a:graphic>
      </p:graphicFrame>
      <p:sp>
        <p:nvSpPr>
          <p:cNvPr id="20" name="Text Box 7"/>
          <p:cNvSpPr txBox="1">
            <a:spLocks noChangeArrowheads="1"/>
          </p:cNvSpPr>
          <p:nvPr/>
        </p:nvSpPr>
        <p:spPr bwMode="auto">
          <a:xfrm>
            <a:off x="467544" y="3573016"/>
            <a:ext cx="511256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Magnitudes</a:t>
            </a:r>
            <a:r>
              <a:rPr lang="cs-CZ" altLang="cs-CZ" sz="2000" dirty="0" smtClean="0"/>
              <a:t> </a:t>
            </a:r>
            <a:r>
              <a:rPr lang="cs-CZ" altLang="cs-CZ" sz="2000" i="1" dirty="0" smtClean="0"/>
              <a:t>E</a:t>
            </a:r>
            <a:r>
              <a:rPr lang="cs-CZ" altLang="cs-CZ" sz="2000" baseline="-25000" dirty="0" smtClean="0"/>
              <a:t>1</a:t>
            </a:r>
            <a:r>
              <a:rPr lang="cs-CZ" altLang="cs-CZ" sz="2000" dirty="0" smtClean="0"/>
              <a:t> and </a:t>
            </a:r>
            <a:r>
              <a:rPr lang="cs-CZ" altLang="cs-CZ" sz="2000" i="1" dirty="0" smtClean="0"/>
              <a:t>E</a:t>
            </a:r>
            <a:r>
              <a:rPr lang="cs-CZ" altLang="cs-CZ" sz="2000" baseline="-25000" dirty="0" smtClean="0"/>
              <a:t>2</a:t>
            </a:r>
            <a:r>
              <a:rPr lang="cs-CZ" altLang="cs-CZ" sz="2000" dirty="0" smtClean="0"/>
              <a:t> are </a:t>
            </a:r>
            <a:r>
              <a:rPr lang="cs-CZ" altLang="cs-CZ" sz="2000" dirty="0" err="1" smtClean="0"/>
              <a:t>equal</a:t>
            </a:r>
            <a:r>
              <a:rPr lang="cs-CZ" altLang="cs-CZ" sz="2000" dirty="0" smtClean="0"/>
              <a:t> </a:t>
            </a:r>
            <a:r>
              <a:rPr lang="cs-CZ" altLang="cs-CZ" sz="2000" dirty="0" err="1" smtClean="0"/>
              <a:t>due</a:t>
            </a:r>
            <a:r>
              <a:rPr lang="cs-CZ" altLang="cs-CZ" sz="2000" dirty="0" smtClean="0"/>
              <a:t> to </a:t>
            </a:r>
            <a:r>
              <a:rPr lang="cs-CZ" altLang="cs-CZ" sz="2000" dirty="0" err="1" smtClean="0"/>
              <a:t>the</a:t>
            </a:r>
            <a:r>
              <a:rPr lang="cs-CZ" altLang="cs-CZ" sz="2000" dirty="0" smtClean="0"/>
              <a:t> </a:t>
            </a:r>
            <a:r>
              <a:rPr lang="cs-CZ" altLang="cs-CZ" sz="2000" dirty="0" err="1" smtClean="0"/>
              <a:t>same</a:t>
            </a:r>
            <a:r>
              <a:rPr lang="cs-CZ" altLang="cs-CZ" sz="2000" dirty="0" smtClean="0"/>
              <a:t> distance and </a:t>
            </a:r>
            <a:r>
              <a:rPr lang="cs-CZ" altLang="cs-CZ" sz="2000" dirty="0" err="1" smtClean="0"/>
              <a:t>charge</a:t>
            </a:r>
            <a:r>
              <a:rPr lang="cs-CZ" altLang="cs-CZ" sz="2000" dirty="0" smtClean="0"/>
              <a:t> magnitude. </a:t>
            </a:r>
          </a:p>
        </p:txBody>
      </p:sp>
      <p:graphicFrame>
        <p:nvGraphicFramePr>
          <p:cNvPr id="21" name="Objekt 20"/>
          <p:cNvGraphicFramePr>
            <a:graphicFrameLocks noChangeAspect="1"/>
          </p:cNvGraphicFramePr>
          <p:nvPr>
            <p:extLst>
              <p:ext uri="{D42A27DB-BD31-4B8C-83A1-F6EECF244321}">
                <p14:modId xmlns:p14="http://schemas.microsoft.com/office/powerpoint/2010/main" val="1008283515"/>
              </p:ext>
            </p:extLst>
          </p:nvPr>
        </p:nvGraphicFramePr>
        <p:xfrm>
          <a:off x="614312" y="4556993"/>
          <a:ext cx="7558088" cy="384175"/>
        </p:xfrm>
        <a:graphic>
          <a:graphicData uri="http://schemas.openxmlformats.org/presentationml/2006/ole">
            <mc:AlternateContent xmlns:mc="http://schemas.openxmlformats.org/markup-compatibility/2006">
              <mc:Choice xmlns:v="urn:schemas-microsoft-com:vml" Requires="v">
                <p:oleObj spid="_x0000_s84073" name="Equation" r:id="rId10" imgW="4508280" imgH="228600" progId="Equation.DSMT4">
                  <p:embed/>
                </p:oleObj>
              </mc:Choice>
              <mc:Fallback>
                <p:oleObj name="Equation" r:id="rId10" imgW="4508280" imgH="228600" progId="Equation.DSMT4">
                  <p:embed/>
                  <p:pic>
                    <p:nvPicPr>
                      <p:cNvPr id="0" name=""/>
                      <p:cNvPicPr>
                        <a:picLocks noChangeAspect="1" noChangeArrowheads="1"/>
                      </p:cNvPicPr>
                      <p:nvPr/>
                    </p:nvPicPr>
                    <p:blipFill>
                      <a:blip r:embed="rId11"/>
                      <a:srcRect/>
                      <a:stretch>
                        <a:fillRect/>
                      </a:stretch>
                    </p:blipFill>
                    <p:spPr bwMode="auto">
                      <a:xfrm>
                        <a:off x="614312" y="4556993"/>
                        <a:ext cx="7558088" cy="384175"/>
                      </a:xfrm>
                      <a:prstGeom prst="rect">
                        <a:avLst/>
                      </a:prstGeom>
                      <a:noFill/>
                      <a:ln>
                        <a:noFill/>
                      </a:ln>
                    </p:spPr>
                  </p:pic>
                </p:oleObj>
              </mc:Fallback>
            </mc:AlternateContent>
          </a:graphicData>
        </a:graphic>
      </p:graphicFrame>
      <p:graphicFrame>
        <p:nvGraphicFramePr>
          <p:cNvPr id="22" name="Objekt 21"/>
          <p:cNvGraphicFramePr>
            <a:graphicFrameLocks noChangeAspect="1"/>
          </p:cNvGraphicFramePr>
          <p:nvPr>
            <p:extLst>
              <p:ext uri="{D42A27DB-BD31-4B8C-83A1-F6EECF244321}">
                <p14:modId xmlns:p14="http://schemas.microsoft.com/office/powerpoint/2010/main" val="2683670281"/>
              </p:ext>
            </p:extLst>
          </p:nvPr>
        </p:nvGraphicFramePr>
        <p:xfrm>
          <a:off x="600075" y="5013325"/>
          <a:ext cx="7281863" cy="406400"/>
        </p:xfrm>
        <a:graphic>
          <a:graphicData uri="http://schemas.openxmlformats.org/presentationml/2006/ole">
            <mc:AlternateContent xmlns:mc="http://schemas.openxmlformats.org/markup-compatibility/2006">
              <mc:Choice xmlns:v="urn:schemas-microsoft-com:vml" Requires="v">
                <p:oleObj spid="_x0000_s84074" name="Equation" r:id="rId12" imgW="4343400" imgH="241200" progId="Equation.DSMT4">
                  <p:embed/>
                </p:oleObj>
              </mc:Choice>
              <mc:Fallback>
                <p:oleObj name="Equation" r:id="rId12" imgW="4343400" imgH="241200" progId="Equation.DSMT4">
                  <p:embed/>
                  <p:pic>
                    <p:nvPicPr>
                      <p:cNvPr id="0" name=""/>
                      <p:cNvPicPr>
                        <a:picLocks noChangeAspect="1" noChangeArrowheads="1"/>
                      </p:cNvPicPr>
                      <p:nvPr/>
                    </p:nvPicPr>
                    <p:blipFill>
                      <a:blip r:embed="rId13"/>
                      <a:srcRect/>
                      <a:stretch>
                        <a:fillRect/>
                      </a:stretch>
                    </p:blipFill>
                    <p:spPr bwMode="auto">
                      <a:xfrm>
                        <a:off x="600075" y="5013325"/>
                        <a:ext cx="7281863" cy="406400"/>
                      </a:xfrm>
                      <a:prstGeom prst="rect">
                        <a:avLst/>
                      </a:prstGeom>
                      <a:noFill/>
                      <a:ln>
                        <a:noFill/>
                      </a:ln>
                    </p:spPr>
                  </p:pic>
                </p:oleObj>
              </mc:Fallback>
            </mc:AlternateContent>
          </a:graphicData>
        </a:graphic>
      </p:graphicFrame>
      <p:graphicFrame>
        <p:nvGraphicFramePr>
          <p:cNvPr id="23" name="Objekt 22"/>
          <p:cNvGraphicFramePr>
            <a:graphicFrameLocks noChangeAspect="1"/>
          </p:cNvGraphicFramePr>
          <p:nvPr>
            <p:extLst>
              <p:ext uri="{D42A27DB-BD31-4B8C-83A1-F6EECF244321}">
                <p14:modId xmlns:p14="http://schemas.microsoft.com/office/powerpoint/2010/main" val="3086961353"/>
              </p:ext>
            </p:extLst>
          </p:nvPr>
        </p:nvGraphicFramePr>
        <p:xfrm>
          <a:off x="608013" y="5438775"/>
          <a:ext cx="5619750" cy="471488"/>
        </p:xfrm>
        <a:graphic>
          <a:graphicData uri="http://schemas.openxmlformats.org/presentationml/2006/ole">
            <mc:AlternateContent xmlns:mc="http://schemas.openxmlformats.org/markup-compatibility/2006">
              <mc:Choice xmlns:v="urn:schemas-microsoft-com:vml" Requires="v">
                <p:oleObj spid="_x0000_s84075" name="Equation" r:id="rId14" imgW="3352680" imgH="279360" progId="Equation.DSMT4">
                  <p:embed/>
                </p:oleObj>
              </mc:Choice>
              <mc:Fallback>
                <p:oleObj name="Equation" r:id="rId14" imgW="3352680" imgH="279360" progId="Equation.DSMT4">
                  <p:embed/>
                  <p:pic>
                    <p:nvPicPr>
                      <p:cNvPr id="0" name=""/>
                      <p:cNvPicPr>
                        <a:picLocks noChangeAspect="1" noChangeArrowheads="1"/>
                      </p:cNvPicPr>
                      <p:nvPr/>
                    </p:nvPicPr>
                    <p:blipFill>
                      <a:blip r:embed="rId15"/>
                      <a:srcRect/>
                      <a:stretch>
                        <a:fillRect/>
                      </a:stretch>
                    </p:blipFill>
                    <p:spPr bwMode="auto">
                      <a:xfrm>
                        <a:off x="608013" y="5438775"/>
                        <a:ext cx="5619750" cy="471488"/>
                      </a:xfrm>
                      <a:prstGeom prst="rect">
                        <a:avLst/>
                      </a:prstGeom>
                      <a:noFill/>
                      <a:ln w="15875">
                        <a:solidFill>
                          <a:schemeClr val="tx1"/>
                        </a:solidFill>
                      </a:ln>
                    </p:spPr>
                  </p:pic>
                </p:oleObj>
              </mc:Fallback>
            </mc:AlternateContent>
          </a:graphicData>
        </a:graphic>
      </p:graphicFrame>
      <p:sp>
        <p:nvSpPr>
          <p:cNvPr id="24" name="Text Box 7"/>
          <p:cNvSpPr txBox="1">
            <a:spLocks noChangeArrowheads="1"/>
          </p:cNvSpPr>
          <p:nvPr/>
        </p:nvSpPr>
        <p:spPr bwMode="auto">
          <a:xfrm>
            <a:off x="467544" y="5949280"/>
            <a:ext cx="806489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b="1" dirty="0" err="1" smtClean="0"/>
              <a:t>Answer</a:t>
            </a:r>
            <a:r>
              <a:rPr lang="cs-CZ" altLang="cs-CZ" sz="2000" b="1" dirty="0" smtClean="0"/>
              <a:t>: </a:t>
            </a:r>
            <a:r>
              <a:rPr lang="cs-CZ" altLang="cs-CZ" sz="2000" dirty="0" err="1" smtClean="0"/>
              <a:t>The</a:t>
            </a:r>
            <a:r>
              <a:rPr lang="cs-CZ" altLang="cs-CZ" sz="2000" dirty="0" smtClean="0"/>
              <a:t> magnitude </a:t>
            </a:r>
            <a:r>
              <a:rPr lang="cs-CZ" altLang="cs-CZ" sz="2000" dirty="0" err="1" smtClean="0"/>
              <a:t>of</a:t>
            </a:r>
            <a:r>
              <a:rPr lang="cs-CZ" altLang="cs-CZ" sz="2000" dirty="0" smtClean="0"/>
              <a:t> </a:t>
            </a:r>
            <a:r>
              <a:rPr lang="cs-CZ" altLang="cs-CZ" sz="2000" dirty="0" err="1" smtClean="0"/>
              <a:t>resulting</a:t>
            </a:r>
            <a:r>
              <a:rPr lang="cs-CZ" altLang="cs-CZ" sz="2000" dirty="0" smtClean="0"/>
              <a:t> </a:t>
            </a:r>
            <a:r>
              <a:rPr lang="cs-CZ" altLang="cs-CZ" sz="2000" dirty="0" err="1" smtClean="0"/>
              <a:t>electric</a:t>
            </a:r>
            <a:r>
              <a:rPr lang="cs-CZ" altLang="cs-CZ" sz="2000" dirty="0" smtClean="0"/>
              <a:t> </a:t>
            </a:r>
            <a:r>
              <a:rPr lang="cs-CZ" altLang="cs-CZ" sz="2000" dirty="0" err="1" smtClean="0"/>
              <a:t>field</a:t>
            </a:r>
            <a:r>
              <a:rPr lang="cs-CZ" altLang="cs-CZ" sz="2000" dirty="0" smtClean="0"/>
              <a:t> </a:t>
            </a:r>
            <a:r>
              <a:rPr lang="cs-CZ" altLang="cs-CZ" sz="2000" dirty="0" err="1" smtClean="0"/>
              <a:t>is</a:t>
            </a:r>
            <a:r>
              <a:rPr lang="cs-CZ" altLang="cs-CZ" sz="2000" dirty="0" smtClean="0"/>
              <a:t> 10790 V/m and </a:t>
            </a:r>
            <a:r>
              <a:rPr lang="cs-CZ" altLang="cs-CZ" sz="2000" dirty="0" err="1" smtClean="0"/>
              <a:t>the</a:t>
            </a:r>
            <a:r>
              <a:rPr lang="cs-CZ" altLang="cs-CZ" sz="2000" dirty="0" smtClean="0"/>
              <a:t> </a:t>
            </a:r>
            <a:r>
              <a:rPr lang="cs-CZ" altLang="cs-CZ" sz="2000" dirty="0" err="1" smtClean="0"/>
              <a:t>direction</a:t>
            </a:r>
            <a:r>
              <a:rPr lang="cs-CZ" altLang="cs-CZ" sz="2000" dirty="0" smtClean="0"/>
              <a:t> </a:t>
            </a:r>
            <a:r>
              <a:rPr lang="cs-CZ" altLang="cs-CZ" sz="2000" dirty="0" err="1" smtClean="0"/>
              <a:t>is</a:t>
            </a:r>
            <a:r>
              <a:rPr lang="cs-CZ" altLang="cs-CZ" sz="2000" dirty="0" smtClean="0"/>
              <a:t> </a:t>
            </a:r>
            <a:r>
              <a:rPr lang="cs-CZ" altLang="cs-CZ" sz="2000" dirty="0" err="1" smtClean="0"/>
              <a:t>parallel</a:t>
            </a:r>
            <a:r>
              <a:rPr lang="cs-CZ" altLang="cs-CZ" sz="2000" dirty="0" smtClean="0"/>
              <a:t> to </a:t>
            </a:r>
            <a:r>
              <a:rPr lang="cs-CZ" altLang="cs-CZ" sz="2000" dirty="0" err="1" smtClean="0"/>
              <a:t>the</a:t>
            </a:r>
            <a:r>
              <a:rPr lang="cs-CZ" altLang="cs-CZ" sz="2000" dirty="0" smtClean="0"/>
              <a:t> </a:t>
            </a:r>
            <a:r>
              <a:rPr lang="cs-CZ" altLang="cs-CZ" sz="2000" dirty="0" err="1" smtClean="0"/>
              <a:t>horizontal</a:t>
            </a:r>
            <a:r>
              <a:rPr lang="cs-CZ" altLang="cs-CZ" sz="2000" dirty="0" smtClean="0"/>
              <a:t> axis, positive </a:t>
            </a:r>
            <a:r>
              <a:rPr lang="cs-CZ" altLang="cs-CZ" sz="2000" dirty="0" err="1" smtClean="0"/>
              <a:t>direction</a:t>
            </a:r>
            <a:r>
              <a:rPr lang="cs-CZ" altLang="cs-CZ" sz="2000" dirty="0" smtClean="0"/>
              <a:t>. </a:t>
            </a:r>
          </a:p>
        </p:txBody>
      </p:sp>
    </p:spTree>
    <p:extLst>
      <p:ext uri="{BB962C8B-B14F-4D97-AF65-F5344CB8AC3E}">
        <p14:creationId xmlns:p14="http://schemas.microsoft.com/office/powerpoint/2010/main" val="358360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randombar(horizontal)">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randombar(horizontal)">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randombar(horizont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84584"/>
            <a:ext cx="7772400" cy="752128"/>
          </a:xfrm>
        </p:spPr>
        <p:txBody>
          <a:bodyPr/>
          <a:lstStyle/>
          <a:p>
            <a:pPr eaLnBrk="1" hangingPunct="1"/>
            <a:r>
              <a:rPr lang="en-US" altLang="cs-CZ" sz="2200" b="1" noProof="0" dirty="0" smtClean="0"/>
              <a:t>Electric field for the continuous charge distribution</a:t>
            </a:r>
            <a:endParaRPr lang="en-US" altLang="cs-CZ" sz="2200" noProof="0" dirty="0" smtClean="0">
              <a:solidFill>
                <a:srgbClr val="FF0000"/>
              </a:solidFill>
            </a:endParaRPr>
          </a:p>
        </p:txBody>
      </p:sp>
      <mc:AlternateContent xmlns:mc="http://schemas.openxmlformats.org/markup-compatibility/2006" xmlns:a14="http://schemas.microsoft.com/office/drawing/2010/main">
        <mc:Choice Requires="a14">
          <p:sp>
            <p:nvSpPr>
              <p:cNvPr id="15" name="Text Box 7"/>
              <p:cNvSpPr txBox="1">
                <a:spLocks noChangeArrowheads="1"/>
              </p:cNvSpPr>
              <p:nvPr/>
            </p:nvSpPr>
            <p:spPr bwMode="auto">
              <a:xfrm>
                <a:off x="467544" y="764704"/>
                <a:ext cx="8136904" cy="108157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If the charge distribution is a continuous one, the field it sets up at a point P can be calculated by dividing the charge into infinitesimal elements </a:t>
                </a:r>
                <a:r>
                  <a:rPr lang="en-US" altLang="cs-CZ" sz="2000" i="1" dirty="0" err="1" smtClean="0">
                    <a:solidFill>
                      <a:srgbClr val="0000FF"/>
                    </a:solidFill>
                  </a:rPr>
                  <a:t>dq</a:t>
                </a:r>
                <a:r>
                  <a:rPr lang="en-US" altLang="cs-CZ" sz="2000" dirty="0" smtClean="0"/>
                  <a:t>. Each of these elements produces an electric field d</a:t>
                </a:r>
                <a14:m>
                  <m:oMath xmlns:m="http://schemas.openxmlformats.org/officeDocument/2006/math">
                    <m:acc>
                      <m:accPr>
                        <m:chr m:val="⃗"/>
                        <m:ctrlPr>
                          <a:rPr lang="en-US" altLang="cs-CZ" sz="2000" i="1" smtClean="0">
                            <a:latin typeface="Cambria Math"/>
                          </a:rPr>
                        </m:ctrlPr>
                      </m:accPr>
                      <m:e>
                        <m:r>
                          <a:rPr lang="en-US" altLang="cs-CZ" sz="2000" b="0" i="1" smtClean="0">
                            <a:latin typeface="Cambria Math"/>
                          </a:rPr>
                          <m:t>𝐸</m:t>
                        </m:r>
                      </m:e>
                    </m:acc>
                  </m:oMath>
                </a14:m>
                <a:endParaRPr lang="en-US" altLang="cs-CZ" sz="2000" dirty="0" smtClean="0"/>
              </a:p>
            </p:txBody>
          </p:sp>
        </mc:Choice>
        <mc:Fallback xmlns="">
          <p:sp>
            <p:nvSpPr>
              <p:cNvPr id="15" name="Text Box 7"/>
              <p:cNvSpPr txBox="1">
                <a:spLocks noRot="1" noChangeAspect="1" noMove="1" noResize="1" noEditPoints="1" noAdjustHandles="1" noChangeArrowheads="1" noChangeShapeType="1" noTextEdit="1"/>
              </p:cNvSpPr>
              <p:nvPr/>
            </p:nvSpPr>
            <p:spPr bwMode="auto">
              <a:xfrm>
                <a:off x="467544" y="764704"/>
                <a:ext cx="8136904" cy="1081578"/>
              </a:xfrm>
              <a:prstGeom prst="rect">
                <a:avLst/>
              </a:prstGeom>
              <a:blipFill rotWithShape="1">
                <a:blip r:embed="rId3"/>
                <a:stretch>
                  <a:fillRect l="-825" t="-2247" r="-825" b="-674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graphicFrame>
        <p:nvGraphicFramePr>
          <p:cNvPr id="2" name="Objekt 1"/>
          <p:cNvGraphicFramePr>
            <a:graphicFrameLocks noChangeAspect="1"/>
          </p:cNvGraphicFramePr>
          <p:nvPr>
            <p:extLst>
              <p:ext uri="{D42A27DB-BD31-4B8C-83A1-F6EECF244321}">
                <p14:modId xmlns:p14="http://schemas.microsoft.com/office/powerpoint/2010/main" val="3353847473"/>
              </p:ext>
            </p:extLst>
          </p:nvPr>
        </p:nvGraphicFramePr>
        <p:xfrm>
          <a:off x="539552" y="1988839"/>
          <a:ext cx="1728192" cy="818429"/>
        </p:xfrm>
        <a:graphic>
          <a:graphicData uri="http://schemas.openxmlformats.org/presentationml/2006/ole">
            <mc:AlternateContent xmlns:mc="http://schemas.openxmlformats.org/markup-compatibility/2006">
              <mc:Choice xmlns:v="urn:schemas-microsoft-com:vml" Requires="v">
                <p:oleObj spid="_x0000_s76115" name="Equation" r:id="rId4" imgW="914400" imgH="431640" progId="Equation.DSMT4">
                  <p:embed/>
                </p:oleObj>
              </mc:Choice>
              <mc:Fallback>
                <p:oleObj name="Equation" r:id="rId4" imgW="914400" imgH="431640" progId="Equation.DSMT4">
                  <p:embed/>
                  <p:pic>
                    <p:nvPicPr>
                      <p:cNvPr id="0" name="Objekt 18"/>
                      <p:cNvPicPr>
                        <a:picLocks noChangeAspect="1" noChangeArrowheads="1"/>
                      </p:cNvPicPr>
                      <p:nvPr/>
                    </p:nvPicPr>
                    <p:blipFill>
                      <a:blip r:embed="rId5"/>
                      <a:srcRect/>
                      <a:stretch>
                        <a:fillRect/>
                      </a:stretch>
                    </p:blipFill>
                    <p:spPr bwMode="auto">
                      <a:xfrm>
                        <a:off x="539552" y="1988839"/>
                        <a:ext cx="1728192" cy="818429"/>
                      </a:xfrm>
                      <a:prstGeom prst="rect">
                        <a:avLst/>
                      </a:prstGeom>
                      <a:noFill/>
                      <a:ln>
                        <a:noFill/>
                      </a:ln>
                    </p:spPr>
                  </p:pic>
                </p:oleObj>
              </mc:Fallback>
            </mc:AlternateContent>
          </a:graphicData>
        </a:graphic>
      </p:graphicFrame>
      <p:sp>
        <p:nvSpPr>
          <p:cNvPr id="25" name="Text Box 7"/>
          <p:cNvSpPr txBox="1">
            <a:spLocks noChangeArrowheads="1"/>
          </p:cNvSpPr>
          <p:nvPr/>
        </p:nvSpPr>
        <p:spPr bwMode="auto">
          <a:xfrm>
            <a:off x="2411760" y="2020778"/>
            <a:ext cx="612068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where</a:t>
            </a:r>
            <a:r>
              <a:rPr lang="cs-CZ" altLang="cs-CZ" sz="2000" dirty="0" smtClean="0"/>
              <a:t> </a:t>
            </a:r>
            <a:r>
              <a:rPr lang="cs-CZ" altLang="cs-CZ" sz="2000" i="1" dirty="0" smtClean="0">
                <a:solidFill>
                  <a:srgbClr val="0000FF"/>
                </a:solidFill>
              </a:rPr>
              <a:t>r</a:t>
            </a:r>
            <a:r>
              <a:rPr lang="cs-CZ" altLang="cs-CZ" sz="2000" dirty="0" smtClean="0"/>
              <a:t> </a:t>
            </a:r>
            <a:r>
              <a:rPr lang="cs-CZ" altLang="cs-CZ" sz="2000" dirty="0" err="1" smtClean="0"/>
              <a:t>is</a:t>
            </a:r>
            <a:r>
              <a:rPr lang="cs-CZ" altLang="cs-CZ" sz="2000" dirty="0" smtClean="0"/>
              <a:t> </a:t>
            </a:r>
            <a:r>
              <a:rPr lang="cs-CZ" altLang="cs-CZ" sz="2000" dirty="0" err="1" smtClean="0"/>
              <a:t>the</a:t>
            </a:r>
            <a:r>
              <a:rPr lang="cs-CZ" altLang="cs-CZ" sz="2000" dirty="0" smtClean="0"/>
              <a:t> distance </a:t>
            </a:r>
            <a:r>
              <a:rPr lang="cs-CZ" altLang="cs-CZ" sz="2000" dirty="0" err="1" smtClean="0"/>
              <a:t>between</a:t>
            </a:r>
            <a:r>
              <a:rPr lang="cs-CZ" altLang="cs-CZ" sz="2000" dirty="0" smtClean="0"/>
              <a:t> </a:t>
            </a:r>
            <a:r>
              <a:rPr lang="cs-CZ" altLang="cs-CZ" sz="2000" dirty="0" err="1" smtClean="0"/>
              <a:t>the</a:t>
            </a:r>
            <a:r>
              <a:rPr lang="cs-CZ" altLang="cs-CZ" sz="2000" dirty="0" smtClean="0"/>
              <a:t> </a:t>
            </a:r>
            <a:r>
              <a:rPr lang="cs-CZ" altLang="cs-CZ" sz="2000" dirty="0" err="1" smtClean="0"/>
              <a:t>charge</a:t>
            </a:r>
            <a:r>
              <a:rPr lang="cs-CZ" altLang="cs-CZ" sz="2000" dirty="0" smtClean="0"/>
              <a:t> </a:t>
            </a:r>
            <a:r>
              <a:rPr lang="cs-CZ" altLang="cs-CZ" sz="2000" i="1" dirty="0" err="1" smtClean="0"/>
              <a:t>dq</a:t>
            </a:r>
            <a:r>
              <a:rPr lang="cs-CZ" altLang="cs-CZ" sz="2000" dirty="0" smtClean="0"/>
              <a:t> and </a:t>
            </a:r>
            <a:r>
              <a:rPr lang="cs-CZ" altLang="cs-CZ" sz="2000" dirty="0" err="1" smtClean="0"/>
              <a:t>the</a:t>
            </a:r>
            <a:r>
              <a:rPr lang="cs-CZ" altLang="cs-CZ" sz="2000" dirty="0" smtClean="0"/>
              <a:t> point P. </a:t>
            </a:r>
            <a:endParaRPr lang="en-US" altLang="cs-CZ" sz="2000" dirty="0" smtClean="0"/>
          </a:p>
        </p:txBody>
      </p:sp>
      <p:sp>
        <p:nvSpPr>
          <p:cNvPr id="26" name="Text Box 7"/>
          <p:cNvSpPr txBox="1">
            <a:spLocks noChangeArrowheads="1"/>
          </p:cNvSpPr>
          <p:nvPr/>
        </p:nvSpPr>
        <p:spPr bwMode="auto">
          <a:xfrm>
            <a:off x="467544" y="2996952"/>
            <a:ext cx="60486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The</a:t>
            </a:r>
            <a:r>
              <a:rPr lang="cs-CZ" altLang="cs-CZ" sz="2000" dirty="0" smtClean="0"/>
              <a:t> </a:t>
            </a:r>
            <a:r>
              <a:rPr lang="cs-CZ" altLang="cs-CZ" sz="2000" dirty="0" err="1" smtClean="0"/>
              <a:t>resulting</a:t>
            </a:r>
            <a:r>
              <a:rPr lang="cs-CZ" altLang="cs-CZ" sz="2000" dirty="0" smtClean="0"/>
              <a:t> </a:t>
            </a:r>
            <a:r>
              <a:rPr lang="cs-CZ" altLang="cs-CZ" sz="2000" dirty="0" err="1" smtClean="0"/>
              <a:t>field</a:t>
            </a:r>
            <a:r>
              <a:rPr lang="cs-CZ" altLang="cs-CZ" sz="2000" dirty="0" smtClean="0"/>
              <a:t> </a:t>
            </a:r>
            <a:r>
              <a:rPr lang="cs-CZ" altLang="cs-CZ" sz="2000" dirty="0" err="1" smtClean="0"/>
              <a:t>can</a:t>
            </a:r>
            <a:r>
              <a:rPr lang="cs-CZ" altLang="cs-CZ" sz="2000" dirty="0" smtClean="0"/>
              <a:t> </a:t>
            </a:r>
            <a:r>
              <a:rPr lang="cs-CZ" altLang="cs-CZ" sz="2000" dirty="0" err="1" smtClean="0"/>
              <a:t>be</a:t>
            </a:r>
            <a:r>
              <a:rPr lang="cs-CZ" altLang="cs-CZ" sz="2000" dirty="0" smtClean="0"/>
              <a:t> </a:t>
            </a:r>
            <a:r>
              <a:rPr lang="cs-CZ" altLang="cs-CZ" sz="2000" dirty="0" err="1" smtClean="0"/>
              <a:t>calculated</a:t>
            </a:r>
            <a:r>
              <a:rPr lang="cs-CZ" altLang="cs-CZ" sz="2000" dirty="0" smtClean="0"/>
              <a:t> by </a:t>
            </a:r>
            <a:r>
              <a:rPr lang="cs-CZ" altLang="cs-CZ" sz="2000" dirty="0" err="1" smtClean="0"/>
              <a:t>integration</a:t>
            </a:r>
            <a:r>
              <a:rPr lang="cs-CZ" altLang="cs-CZ" sz="2000" dirty="0" smtClean="0"/>
              <a:t>.</a:t>
            </a:r>
            <a:endParaRPr lang="en-US" altLang="cs-CZ" sz="2000" dirty="0" smtClean="0"/>
          </a:p>
        </p:txBody>
      </p:sp>
      <p:graphicFrame>
        <p:nvGraphicFramePr>
          <p:cNvPr id="27" name="Objekt 26"/>
          <p:cNvGraphicFramePr>
            <a:graphicFrameLocks noChangeAspect="1"/>
          </p:cNvGraphicFramePr>
          <p:nvPr>
            <p:extLst>
              <p:ext uri="{D42A27DB-BD31-4B8C-83A1-F6EECF244321}">
                <p14:modId xmlns:p14="http://schemas.microsoft.com/office/powerpoint/2010/main" val="3620978072"/>
              </p:ext>
            </p:extLst>
          </p:nvPr>
        </p:nvGraphicFramePr>
        <p:xfrm>
          <a:off x="6660852" y="2924944"/>
          <a:ext cx="1079500" cy="530225"/>
        </p:xfrm>
        <a:graphic>
          <a:graphicData uri="http://schemas.openxmlformats.org/presentationml/2006/ole">
            <mc:AlternateContent xmlns:mc="http://schemas.openxmlformats.org/markup-compatibility/2006">
              <mc:Choice xmlns:v="urn:schemas-microsoft-com:vml" Requires="v">
                <p:oleObj spid="_x0000_s76116" name="Equation" r:id="rId6" imgW="571320" imgH="279360" progId="Equation.DSMT4">
                  <p:embed/>
                </p:oleObj>
              </mc:Choice>
              <mc:Fallback>
                <p:oleObj name="Equation" r:id="rId6" imgW="571320" imgH="279360" progId="Equation.DSMT4">
                  <p:embed/>
                  <p:pic>
                    <p:nvPicPr>
                      <p:cNvPr id="0" name=""/>
                      <p:cNvPicPr>
                        <a:picLocks noChangeAspect="1" noChangeArrowheads="1"/>
                      </p:cNvPicPr>
                      <p:nvPr/>
                    </p:nvPicPr>
                    <p:blipFill>
                      <a:blip r:embed="rId7"/>
                      <a:srcRect/>
                      <a:stretch>
                        <a:fillRect/>
                      </a:stretch>
                    </p:blipFill>
                    <p:spPr bwMode="auto">
                      <a:xfrm>
                        <a:off x="6660852" y="2924944"/>
                        <a:ext cx="1079500" cy="530225"/>
                      </a:xfrm>
                      <a:prstGeom prst="rect">
                        <a:avLst/>
                      </a:prstGeom>
                      <a:noFill/>
                      <a:ln>
                        <a:noFill/>
                      </a:ln>
                    </p:spPr>
                  </p:pic>
                </p:oleObj>
              </mc:Fallback>
            </mc:AlternateContent>
          </a:graphicData>
        </a:graphic>
      </p:graphicFrame>
      <p:sp>
        <p:nvSpPr>
          <p:cNvPr id="28" name="Text Box 7"/>
          <p:cNvSpPr txBox="1">
            <a:spLocks noChangeArrowheads="1"/>
          </p:cNvSpPr>
          <p:nvPr/>
        </p:nvSpPr>
        <p:spPr bwMode="auto">
          <a:xfrm>
            <a:off x="467544" y="3501008"/>
            <a:ext cx="532859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The charge can be distributed over a long wire. In this case we talk about the </a:t>
            </a:r>
            <a:r>
              <a:rPr lang="en-US" altLang="cs-CZ" sz="2000" dirty="0" smtClean="0">
                <a:solidFill>
                  <a:srgbClr val="0000FF"/>
                </a:solidFill>
              </a:rPr>
              <a:t>linear </a:t>
            </a:r>
            <a:r>
              <a:rPr lang="cs-CZ" altLang="cs-CZ" sz="2000" dirty="0" err="1" smtClean="0">
                <a:solidFill>
                  <a:srgbClr val="0000FF"/>
                </a:solidFill>
              </a:rPr>
              <a:t>charge</a:t>
            </a:r>
            <a:r>
              <a:rPr lang="cs-CZ" altLang="cs-CZ" sz="2000" dirty="0" smtClean="0">
                <a:solidFill>
                  <a:srgbClr val="0000FF"/>
                </a:solidFill>
              </a:rPr>
              <a:t> </a:t>
            </a:r>
            <a:r>
              <a:rPr lang="en-US" altLang="cs-CZ" sz="2000" dirty="0" smtClean="0">
                <a:solidFill>
                  <a:srgbClr val="0000FF"/>
                </a:solidFill>
              </a:rPr>
              <a:t>density </a:t>
            </a:r>
            <a:r>
              <a:rPr lang="en-US" altLang="cs-CZ" sz="2000" dirty="0" smtClean="0">
                <a:solidFill>
                  <a:srgbClr val="0000FF"/>
                </a:solidFill>
                <a:latin typeface="Times New Roman" panose="02020603050405020304" pitchFamily="18" charset="0"/>
                <a:cs typeface="Times New Roman" panose="02020603050405020304" pitchFamily="18" charset="0"/>
              </a:rPr>
              <a:t>τ</a:t>
            </a:r>
            <a:r>
              <a:rPr lang="en-US" altLang="cs-CZ" sz="2000" dirty="0" smtClean="0"/>
              <a:t>. </a:t>
            </a:r>
          </a:p>
        </p:txBody>
      </p:sp>
      <p:graphicFrame>
        <p:nvGraphicFramePr>
          <p:cNvPr id="29" name="Objekt 28"/>
          <p:cNvGraphicFramePr>
            <a:graphicFrameLocks noChangeAspect="1"/>
          </p:cNvGraphicFramePr>
          <p:nvPr>
            <p:extLst>
              <p:ext uri="{D42A27DB-BD31-4B8C-83A1-F6EECF244321}">
                <p14:modId xmlns:p14="http://schemas.microsoft.com/office/powerpoint/2010/main" val="2786889899"/>
              </p:ext>
            </p:extLst>
          </p:nvPr>
        </p:nvGraphicFramePr>
        <p:xfrm>
          <a:off x="5868144" y="3604954"/>
          <a:ext cx="2543175" cy="819150"/>
        </p:xfrm>
        <a:graphic>
          <a:graphicData uri="http://schemas.openxmlformats.org/presentationml/2006/ole">
            <mc:AlternateContent xmlns:mc="http://schemas.openxmlformats.org/markup-compatibility/2006">
              <mc:Choice xmlns:v="urn:schemas-microsoft-com:vml" Requires="v">
                <p:oleObj spid="_x0000_s76117" name="Equation" r:id="rId8" imgW="1346040" imgH="431640" progId="Equation.DSMT4">
                  <p:embed/>
                </p:oleObj>
              </mc:Choice>
              <mc:Fallback>
                <p:oleObj name="Equation" r:id="rId8" imgW="1346040" imgH="431640" progId="Equation.DSMT4">
                  <p:embed/>
                  <p:pic>
                    <p:nvPicPr>
                      <p:cNvPr id="0" name=""/>
                      <p:cNvPicPr>
                        <a:picLocks noChangeAspect="1" noChangeArrowheads="1"/>
                      </p:cNvPicPr>
                      <p:nvPr/>
                    </p:nvPicPr>
                    <p:blipFill>
                      <a:blip r:embed="rId9"/>
                      <a:srcRect/>
                      <a:stretch>
                        <a:fillRect/>
                      </a:stretch>
                    </p:blipFill>
                    <p:spPr bwMode="auto">
                      <a:xfrm>
                        <a:off x="5868144" y="3604954"/>
                        <a:ext cx="2543175" cy="819150"/>
                      </a:xfrm>
                      <a:prstGeom prst="rect">
                        <a:avLst/>
                      </a:prstGeom>
                      <a:noFill/>
                      <a:ln>
                        <a:noFill/>
                      </a:ln>
                    </p:spPr>
                  </p:pic>
                </p:oleObj>
              </mc:Fallback>
            </mc:AlternateContent>
          </a:graphicData>
        </a:graphic>
      </p:graphicFrame>
      <p:graphicFrame>
        <p:nvGraphicFramePr>
          <p:cNvPr id="30" name="Objekt 29"/>
          <p:cNvGraphicFramePr>
            <a:graphicFrameLocks noChangeAspect="1"/>
          </p:cNvGraphicFramePr>
          <p:nvPr>
            <p:extLst>
              <p:ext uri="{D42A27DB-BD31-4B8C-83A1-F6EECF244321}">
                <p14:modId xmlns:p14="http://schemas.microsoft.com/office/powerpoint/2010/main" val="119151572"/>
              </p:ext>
            </p:extLst>
          </p:nvPr>
        </p:nvGraphicFramePr>
        <p:xfrm>
          <a:off x="5821363" y="4652963"/>
          <a:ext cx="2782887" cy="819150"/>
        </p:xfrm>
        <a:graphic>
          <a:graphicData uri="http://schemas.openxmlformats.org/presentationml/2006/ole">
            <mc:AlternateContent xmlns:mc="http://schemas.openxmlformats.org/markup-compatibility/2006">
              <mc:Choice xmlns:v="urn:schemas-microsoft-com:vml" Requires="v">
                <p:oleObj spid="_x0000_s76118" name="Equation" r:id="rId10" imgW="1473120" imgH="431640" progId="Equation.DSMT4">
                  <p:embed/>
                </p:oleObj>
              </mc:Choice>
              <mc:Fallback>
                <p:oleObj name="Equation" r:id="rId10" imgW="1473120" imgH="431640" progId="Equation.DSMT4">
                  <p:embed/>
                  <p:pic>
                    <p:nvPicPr>
                      <p:cNvPr id="0" name=""/>
                      <p:cNvPicPr>
                        <a:picLocks noChangeAspect="1" noChangeArrowheads="1"/>
                      </p:cNvPicPr>
                      <p:nvPr/>
                    </p:nvPicPr>
                    <p:blipFill>
                      <a:blip r:embed="rId11"/>
                      <a:srcRect/>
                      <a:stretch>
                        <a:fillRect/>
                      </a:stretch>
                    </p:blipFill>
                    <p:spPr bwMode="auto">
                      <a:xfrm>
                        <a:off x="5821363" y="4652963"/>
                        <a:ext cx="2782887" cy="819150"/>
                      </a:xfrm>
                      <a:prstGeom prst="rect">
                        <a:avLst/>
                      </a:prstGeom>
                      <a:noFill/>
                      <a:ln>
                        <a:noFill/>
                      </a:ln>
                    </p:spPr>
                  </p:pic>
                </p:oleObj>
              </mc:Fallback>
            </mc:AlternateContent>
          </a:graphicData>
        </a:graphic>
      </p:graphicFrame>
      <p:graphicFrame>
        <p:nvGraphicFramePr>
          <p:cNvPr id="31" name="Objekt 30"/>
          <p:cNvGraphicFramePr>
            <a:graphicFrameLocks noChangeAspect="1"/>
          </p:cNvGraphicFramePr>
          <p:nvPr>
            <p:extLst>
              <p:ext uri="{D42A27DB-BD31-4B8C-83A1-F6EECF244321}">
                <p14:modId xmlns:p14="http://schemas.microsoft.com/office/powerpoint/2010/main" val="1989866876"/>
              </p:ext>
            </p:extLst>
          </p:nvPr>
        </p:nvGraphicFramePr>
        <p:xfrm>
          <a:off x="5844926" y="5661248"/>
          <a:ext cx="2903538" cy="819150"/>
        </p:xfrm>
        <a:graphic>
          <a:graphicData uri="http://schemas.openxmlformats.org/presentationml/2006/ole">
            <mc:AlternateContent xmlns:mc="http://schemas.openxmlformats.org/markup-compatibility/2006">
              <mc:Choice xmlns:v="urn:schemas-microsoft-com:vml" Requires="v">
                <p:oleObj spid="_x0000_s76119" name="Equation" r:id="rId12" imgW="1536480" imgH="431640" progId="Equation.DSMT4">
                  <p:embed/>
                </p:oleObj>
              </mc:Choice>
              <mc:Fallback>
                <p:oleObj name="Equation" r:id="rId12" imgW="1536480" imgH="431640" progId="Equation.DSMT4">
                  <p:embed/>
                  <p:pic>
                    <p:nvPicPr>
                      <p:cNvPr id="0" name=""/>
                      <p:cNvPicPr>
                        <a:picLocks noChangeAspect="1" noChangeArrowheads="1"/>
                      </p:cNvPicPr>
                      <p:nvPr/>
                    </p:nvPicPr>
                    <p:blipFill>
                      <a:blip r:embed="rId13"/>
                      <a:srcRect/>
                      <a:stretch>
                        <a:fillRect/>
                      </a:stretch>
                    </p:blipFill>
                    <p:spPr bwMode="auto">
                      <a:xfrm>
                        <a:off x="5844926" y="5661248"/>
                        <a:ext cx="2903538" cy="819150"/>
                      </a:xfrm>
                      <a:prstGeom prst="rect">
                        <a:avLst/>
                      </a:prstGeom>
                      <a:noFill/>
                      <a:ln>
                        <a:noFill/>
                      </a:ln>
                    </p:spPr>
                  </p:pic>
                </p:oleObj>
              </mc:Fallback>
            </mc:AlternateContent>
          </a:graphicData>
        </a:graphic>
      </p:graphicFrame>
      <p:sp>
        <p:nvSpPr>
          <p:cNvPr id="12" name="Text Box 7"/>
          <p:cNvSpPr txBox="1">
            <a:spLocks noChangeArrowheads="1"/>
          </p:cNvSpPr>
          <p:nvPr/>
        </p:nvSpPr>
        <p:spPr bwMode="auto">
          <a:xfrm>
            <a:off x="467544" y="4581128"/>
            <a:ext cx="532859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The </a:t>
            </a:r>
            <a:r>
              <a:rPr lang="en-US" altLang="cs-CZ" sz="2000" dirty="0"/>
              <a:t>charge can be distributed over a </a:t>
            </a:r>
            <a:r>
              <a:rPr lang="cs-CZ" altLang="cs-CZ" sz="2000" dirty="0" smtClean="0"/>
              <a:t>plane</a:t>
            </a:r>
            <a:r>
              <a:rPr lang="en-US" altLang="cs-CZ" sz="2000" dirty="0" smtClean="0"/>
              <a:t>. </a:t>
            </a:r>
            <a:r>
              <a:rPr lang="en-US" altLang="cs-CZ" sz="2000" dirty="0"/>
              <a:t>In this case we talk about the </a:t>
            </a:r>
            <a:r>
              <a:rPr lang="cs-CZ" altLang="cs-CZ" sz="2000" dirty="0" err="1" smtClean="0">
                <a:solidFill>
                  <a:srgbClr val="0000FF"/>
                </a:solidFill>
              </a:rPr>
              <a:t>surface</a:t>
            </a:r>
            <a:r>
              <a:rPr lang="en-US" altLang="cs-CZ" sz="2000" dirty="0" smtClean="0">
                <a:solidFill>
                  <a:srgbClr val="0000FF"/>
                </a:solidFill>
              </a:rPr>
              <a:t> </a:t>
            </a:r>
            <a:r>
              <a:rPr lang="cs-CZ" altLang="cs-CZ" sz="2000" dirty="0" err="1" smtClean="0">
                <a:solidFill>
                  <a:srgbClr val="0000FF"/>
                </a:solidFill>
              </a:rPr>
              <a:t>charge</a:t>
            </a:r>
            <a:r>
              <a:rPr lang="cs-CZ" altLang="cs-CZ" sz="2000" dirty="0" smtClean="0">
                <a:solidFill>
                  <a:srgbClr val="0000FF"/>
                </a:solidFill>
              </a:rPr>
              <a:t> </a:t>
            </a:r>
            <a:r>
              <a:rPr lang="en-US" altLang="cs-CZ" sz="2000" dirty="0" smtClean="0">
                <a:solidFill>
                  <a:srgbClr val="0000FF"/>
                </a:solidFill>
              </a:rPr>
              <a:t>density </a:t>
            </a:r>
            <a:r>
              <a:rPr lang="el-GR" altLang="cs-CZ" sz="2000" dirty="0" smtClean="0">
                <a:solidFill>
                  <a:srgbClr val="0000FF"/>
                </a:solidFill>
              </a:rPr>
              <a:t>σ</a:t>
            </a:r>
            <a:r>
              <a:rPr lang="en-US" altLang="cs-CZ" sz="2000" dirty="0" smtClean="0"/>
              <a:t>. </a:t>
            </a:r>
            <a:endParaRPr lang="en-US" altLang="cs-CZ" sz="2000" dirty="0"/>
          </a:p>
        </p:txBody>
      </p:sp>
      <p:sp>
        <p:nvSpPr>
          <p:cNvPr id="13" name="Text Box 7"/>
          <p:cNvSpPr txBox="1">
            <a:spLocks noChangeArrowheads="1"/>
          </p:cNvSpPr>
          <p:nvPr/>
        </p:nvSpPr>
        <p:spPr bwMode="auto">
          <a:xfrm>
            <a:off x="467544" y="5661248"/>
            <a:ext cx="532859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The </a:t>
            </a:r>
            <a:r>
              <a:rPr lang="en-US" altLang="cs-CZ" sz="2000" dirty="0"/>
              <a:t>charge can be distributed over a </a:t>
            </a:r>
            <a:r>
              <a:rPr lang="cs-CZ" altLang="cs-CZ" sz="2000" dirty="0" err="1" smtClean="0"/>
              <a:t>volume</a:t>
            </a:r>
            <a:r>
              <a:rPr lang="en-US" altLang="cs-CZ" sz="2000" dirty="0" smtClean="0"/>
              <a:t>. </a:t>
            </a:r>
            <a:r>
              <a:rPr lang="en-US" altLang="cs-CZ" sz="2000" dirty="0"/>
              <a:t>In this case we talk about the </a:t>
            </a:r>
            <a:r>
              <a:rPr lang="cs-CZ" altLang="cs-CZ" sz="2000" dirty="0" err="1" smtClean="0">
                <a:solidFill>
                  <a:srgbClr val="0000FF"/>
                </a:solidFill>
              </a:rPr>
              <a:t>volume</a:t>
            </a:r>
            <a:r>
              <a:rPr lang="cs-CZ" altLang="cs-CZ" sz="2000" dirty="0" smtClean="0">
                <a:solidFill>
                  <a:srgbClr val="0000FF"/>
                </a:solidFill>
              </a:rPr>
              <a:t> </a:t>
            </a:r>
            <a:r>
              <a:rPr lang="cs-CZ" altLang="cs-CZ" sz="2000" dirty="0" err="1" smtClean="0">
                <a:solidFill>
                  <a:srgbClr val="0000FF"/>
                </a:solidFill>
              </a:rPr>
              <a:t>charge</a:t>
            </a:r>
            <a:r>
              <a:rPr lang="en-US" altLang="cs-CZ" sz="2000" dirty="0" smtClean="0">
                <a:solidFill>
                  <a:srgbClr val="0000FF"/>
                </a:solidFill>
              </a:rPr>
              <a:t> </a:t>
            </a:r>
            <a:r>
              <a:rPr lang="en-US" altLang="cs-CZ" sz="2000" dirty="0">
                <a:solidFill>
                  <a:srgbClr val="0000FF"/>
                </a:solidFill>
              </a:rPr>
              <a:t>density </a:t>
            </a:r>
            <a:r>
              <a:rPr lang="el-GR" altLang="cs-CZ" sz="2000" dirty="0" smtClean="0">
                <a:solidFill>
                  <a:srgbClr val="0000FF"/>
                </a:solidFill>
              </a:rPr>
              <a:t>ρ</a:t>
            </a:r>
            <a:r>
              <a:rPr lang="en-US" altLang="cs-CZ" sz="2000" dirty="0" smtClean="0"/>
              <a:t>. </a:t>
            </a:r>
            <a:endParaRPr lang="en-US" altLang="cs-CZ" sz="2000" dirty="0"/>
          </a:p>
        </p:txBody>
      </p:sp>
    </p:spTree>
    <p:extLst>
      <p:ext uri="{BB962C8B-B14F-4D97-AF65-F5344CB8AC3E}">
        <p14:creationId xmlns:p14="http://schemas.microsoft.com/office/powerpoint/2010/main" val="420907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4"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par>
                                <p:cTn id="18" presetID="4" presetClass="entr" presetSubtype="16"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box(in)">
                                      <p:cBhvr>
                                        <p:cTn id="20" dur="500"/>
                                        <p:tgtEl>
                                          <p:spTgt spid="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5" grpId="0"/>
      <p:bldP spid="26" grpId="0"/>
      <p:bldP spid="28"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743975"/>
            <a:ext cx="2160240" cy="2733445"/>
          </a:xfrm>
          <a:prstGeom prst="rect">
            <a:avLst/>
          </a:prstGeom>
        </p:spPr>
      </p:pic>
      <p:sp>
        <p:nvSpPr>
          <p:cNvPr id="4" name="Rectangle 2"/>
          <p:cNvSpPr>
            <a:spLocks noGrp="1" noChangeArrowheads="1"/>
          </p:cNvSpPr>
          <p:nvPr>
            <p:ph type="title"/>
          </p:nvPr>
        </p:nvSpPr>
        <p:spPr>
          <a:xfrm>
            <a:off x="685800" y="-27384"/>
            <a:ext cx="7772400" cy="608112"/>
          </a:xfrm>
        </p:spPr>
        <p:txBody>
          <a:bodyPr/>
          <a:lstStyle/>
          <a:p>
            <a:pPr eaLnBrk="1" hangingPunct="1"/>
            <a:r>
              <a:rPr lang="en-US" altLang="cs-CZ" sz="2200" b="1" noProof="0" dirty="0" smtClean="0">
                <a:solidFill>
                  <a:srgbClr val="FF0000"/>
                </a:solidFill>
              </a:rPr>
              <a:t>An </a:t>
            </a:r>
            <a:r>
              <a:rPr lang="cs-CZ" altLang="cs-CZ" sz="2200" b="1" noProof="0" dirty="0" smtClean="0">
                <a:solidFill>
                  <a:srgbClr val="FF0000"/>
                </a:solidFill>
              </a:rPr>
              <a:t>E</a:t>
            </a:r>
            <a:r>
              <a:rPr lang="en-US" altLang="cs-CZ" sz="2200" b="1" noProof="0" dirty="0" err="1" smtClean="0">
                <a:solidFill>
                  <a:srgbClr val="FF0000"/>
                </a:solidFill>
              </a:rPr>
              <a:t>lectric</a:t>
            </a:r>
            <a:r>
              <a:rPr lang="en-US" altLang="cs-CZ" sz="2200" b="1" noProof="0" dirty="0" smtClean="0">
                <a:solidFill>
                  <a:srgbClr val="FF0000"/>
                </a:solidFill>
              </a:rPr>
              <a:t> </a:t>
            </a:r>
            <a:r>
              <a:rPr lang="cs-CZ" altLang="cs-CZ" sz="2200" b="1" noProof="0" dirty="0" smtClean="0">
                <a:solidFill>
                  <a:srgbClr val="FF0000"/>
                </a:solidFill>
              </a:rPr>
              <a:t>F</a:t>
            </a:r>
            <a:r>
              <a:rPr lang="en-US" altLang="cs-CZ" sz="2200" b="1" noProof="0" dirty="0" err="1" smtClean="0">
                <a:solidFill>
                  <a:srgbClr val="FF0000"/>
                </a:solidFill>
              </a:rPr>
              <a:t>ield</a:t>
            </a:r>
            <a:r>
              <a:rPr lang="en-US" altLang="cs-CZ" sz="2200" b="1" noProof="0" dirty="0" smtClean="0">
                <a:solidFill>
                  <a:srgbClr val="FF0000"/>
                </a:solidFill>
              </a:rPr>
              <a:t> of a </a:t>
            </a:r>
            <a:r>
              <a:rPr lang="cs-CZ" altLang="cs-CZ" sz="2200" b="1" noProof="0" dirty="0" smtClean="0">
                <a:solidFill>
                  <a:srgbClr val="FF0000"/>
                </a:solidFill>
              </a:rPr>
              <a:t>D</a:t>
            </a:r>
            <a:r>
              <a:rPr lang="en-US" altLang="cs-CZ" sz="2200" b="1" noProof="0" dirty="0" err="1" smtClean="0">
                <a:solidFill>
                  <a:srgbClr val="FF0000"/>
                </a:solidFill>
              </a:rPr>
              <a:t>ipole</a:t>
            </a:r>
            <a:endParaRPr lang="en-US" altLang="cs-CZ" sz="2200" noProof="0" dirty="0" smtClean="0">
              <a:solidFill>
                <a:srgbClr val="FF0000"/>
              </a:solidFill>
            </a:endParaRPr>
          </a:p>
        </p:txBody>
      </p:sp>
      <p:sp>
        <p:nvSpPr>
          <p:cNvPr id="5" name="Text Box 7"/>
          <p:cNvSpPr txBox="1">
            <a:spLocks noChangeArrowheads="1"/>
          </p:cNvSpPr>
          <p:nvPr/>
        </p:nvSpPr>
        <p:spPr bwMode="auto">
          <a:xfrm>
            <a:off x="467544" y="764704"/>
            <a:ext cx="5400600" cy="166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smtClean="0"/>
              <a:t>A </a:t>
            </a:r>
            <a:r>
              <a:rPr lang="cs-CZ" altLang="cs-CZ" sz="2000" dirty="0" err="1" smtClean="0">
                <a:solidFill>
                  <a:srgbClr val="0000FF"/>
                </a:solidFill>
              </a:rPr>
              <a:t>dipole</a:t>
            </a:r>
            <a:r>
              <a:rPr lang="cs-CZ" altLang="cs-CZ" sz="2000" dirty="0" smtClean="0"/>
              <a:t> </a:t>
            </a:r>
            <a:r>
              <a:rPr lang="cs-CZ" altLang="cs-CZ" sz="2000" dirty="0" err="1" smtClean="0"/>
              <a:t>is</a:t>
            </a:r>
            <a:r>
              <a:rPr lang="cs-CZ" altLang="cs-CZ" sz="2000" dirty="0" smtClean="0"/>
              <a:t> </a:t>
            </a:r>
            <a:r>
              <a:rPr lang="cs-CZ" altLang="cs-CZ" sz="2000" dirty="0" err="1" smtClean="0"/>
              <a:t>represented</a:t>
            </a:r>
            <a:r>
              <a:rPr lang="cs-CZ" altLang="cs-CZ" sz="2000" dirty="0" smtClean="0"/>
              <a:t> by </a:t>
            </a:r>
            <a:r>
              <a:rPr lang="cs-CZ" altLang="cs-CZ" sz="2000" dirty="0" err="1" smtClean="0"/>
              <a:t>two</a:t>
            </a:r>
            <a:r>
              <a:rPr lang="cs-CZ" altLang="cs-CZ" sz="2000" dirty="0" smtClean="0"/>
              <a:t> </a:t>
            </a:r>
            <a:r>
              <a:rPr lang="cs-CZ" altLang="cs-CZ" sz="2000" dirty="0" err="1" smtClean="0"/>
              <a:t>charges</a:t>
            </a:r>
            <a:r>
              <a:rPr lang="cs-CZ" altLang="cs-CZ" sz="2000" dirty="0" smtClean="0"/>
              <a:t> </a:t>
            </a:r>
            <a:r>
              <a:rPr lang="cs-CZ" altLang="cs-CZ" sz="2000" dirty="0" err="1" smtClean="0"/>
              <a:t>of</a:t>
            </a:r>
            <a:r>
              <a:rPr lang="cs-CZ" altLang="cs-CZ" sz="2000" dirty="0" smtClean="0"/>
              <a:t> </a:t>
            </a:r>
            <a:r>
              <a:rPr lang="cs-CZ" altLang="cs-CZ" sz="2000" dirty="0" err="1" smtClean="0"/>
              <a:t>the</a:t>
            </a:r>
            <a:r>
              <a:rPr lang="cs-CZ" altLang="cs-CZ" sz="2000" dirty="0" smtClean="0"/>
              <a:t> </a:t>
            </a:r>
            <a:r>
              <a:rPr lang="cs-CZ" altLang="cs-CZ" sz="2000" dirty="0" err="1" smtClean="0"/>
              <a:t>same</a:t>
            </a:r>
            <a:r>
              <a:rPr lang="cs-CZ" altLang="cs-CZ" sz="2000" dirty="0" smtClean="0"/>
              <a:t> magnitude and </a:t>
            </a:r>
            <a:r>
              <a:rPr lang="cs-CZ" altLang="cs-CZ" sz="2000" dirty="0" err="1" smtClean="0"/>
              <a:t>different</a:t>
            </a:r>
            <a:r>
              <a:rPr lang="cs-CZ" altLang="cs-CZ" sz="2000" dirty="0" smtClean="0"/>
              <a:t> </a:t>
            </a:r>
            <a:r>
              <a:rPr lang="cs-CZ" altLang="cs-CZ" sz="2000" dirty="0" err="1" smtClean="0"/>
              <a:t>signs</a:t>
            </a:r>
            <a:r>
              <a:rPr lang="cs-CZ" altLang="cs-CZ" sz="2000" dirty="0" smtClean="0"/>
              <a:t> </a:t>
            </a:r>
            <a:r>
              <a:rPr lang="cs-CZ" altLang="cs-CZ" sz="2000" dirty="0" err="1" smtClean="0"/>
              <a:t>separated</a:t>
            </a:r>
            <a:r>
              <a:rPr lang="cs-CZ" altLang="cs-CZ" sz="2000" dirty="0" smtClean="0"/>
              <a:t> by a distance 2a. </a:t>
            </a:r>
            <a:r>
              <a:rPr lang="cs-CZ" altLang="cs-CZ" sz="2000" dirty="0" err="1" smtClean="0"/>
              <a:t>We</a:t>
            </a:r>
            <a:r>
              <a:rPr lang="cs-CZ" altLang="cs-CZ" sz="2000" dirty="0" smtClean="0"/>
              <a:t> </a:t>
            </a:r>
            <a:r>
              <a:rPr lang="cs-CZ" altLang="cs-CZ" sz="2000" dirty="0" err="1" smtClean="0"/>
              <a:t>will</a:t>
            </a:r>
            <a:r>
              <a:rPr lang="cs-CZ" altLang="cs-CZ" sz="2000" dirty="0" smtClean="0"/>
              <a:t> </a:t>
            </a:r>
            <a:r>
              <a:rPr lang="cs-CZ" altLang="cs-CZ" sz="2000" dirty="0" err="1" smtClean="0"/>
              <a:t>examine</a:t>
            </a:r>
            <a:r>
              <a:rPr lang="cs-CZ" altLang="cs-CZ" sz="2000" dirty="0" smtClean="0"/>
              <a:t> </a:t>
            </a:r>
            <a:r>
              <a:rPr lang="cs-CZ" altLang="cs-CZ" sz="2000" dirty="0" err="1" smtClean="0"/>
              <a:t>electric</a:t>
            </a:r>
            <a:r>
              <a:rPr lang="cs-CZ" altLang="cs-CZ" sz="2000" dirty="0" smtClean="0"/>
              <a:t> </a:t>
            </a:r>
            <a:r>
              <a:rPr lang="cs-CZ" altLang="cs-CZ" sz="2000" dirty="0" err="1" smtClean="0"/>
              <a:t>field</a:t>
            </a:r>
            <a:r>
              <a:rPr lang="cs-CZ" altLang="cs-CZ" sz="2000" dirty="0" smtClean="0"/>
              <a:t> on </a:t>
            </a:r>
            <a:r>
              <a:rPr lang="cs-CZ" altLang="cs-CZ" sz="2000" dirty="0" err="1" smtClean="0"/>
              <a:t>the</a:t>
            </a:r>
            <a:r>
              <a:rPr lang="cs-CZ" altLang="cs-CZ" sz="2000" dirty="0" smtClean="0"/>
              <a:t> </a:t>
            </a:r>
            <a:r>
              <a:rPr lang="cs-CZ" altLang="cs-CZ" sz="2000" dirty="0" err="1" smtClean="0"/>
              <a:t>vertical</a:t>
            </a:r>
            <a:r>
              <a:rPr lang="cs-CZ" altLang="cs-CZ" sz="2000" dirty="0" smtClean="0"/>
              <a:t> axis in </a:t>
            </a:r>
            <a:r>
              <a:rPr lang="cs-CZ" altLang="cs-CZ" sz="2000" dirty="0" err="1" smtClean="0"/>
              <a:t>the</a:t>
            </a:r>
            <a:r>
              <a:rPr lang="cs-CZ" altLang="cs-CZ" sz="2000" dirty="0" smtClean="0"/>
              <a:t> </a:t>
            </a:r>
            <a:r>
              <a:rPr lang="cs-CZ" altLang="cs-CZ" sz="2000" dirty="0" err="1" smtClean="0"/>
              <a:t>middle</a:t>
            </a:r>
            <a:r>
              <a:rPr lang="cs-CZ" altLang="cs-CZ" sz="2000" dirty="0" smtClean="0"/>
              <a:t> </a:t>
            </a:r>
            <a:r>
              <a:rPr lang="cs-CZ" altLang="cs-CZ" sz="2000" dirty="0" err="1" smtClean="0"/>
              <a:t>between</a:t>
            </a:r>
            <a:r>
              <a:rPr lang="cs-CZ" altLang="cs-CZ" sz="2000" dirty="0" smtClean="0"/>
              <a:t> </a:t>
            </a:r>
            <a:r>
              <a:rPr lang="cs-CZ" altLang="cs-CZ" sz="2000" dirty="0" err="1" smtClean="0"/>
              <a:t>the</a:t>
            </a:r>
            <a:r>
              <a:rPr lang="cs-CZ" altLang="cs-CZ" sz="2000" dirty="0" smtClean="0"/>
              <a:t> </a:t>
            </a:r>
            <a:r>
              <a:rPr lang="cs-CZ" altLang="cs-CZ" sz="2000" dirty="0" err="1" smtClean="0"/>
              <a:t>charges</a:t>
            </a:r>
            <a:r>
              <a:rPr lang="cs-CZ" altLang="cs-CZ" sz="2000" dirty="0" smtClean="0"/>
              <a:t>. </a:t>
            </a:r>
            <a:r>
              <a:rPr lang="cs-CZ" altLang="cs-CZ" sz="2000" dirty="0" err="1" smtClean="0"/>
              <a:t>Using</a:t>
            </a:r>
            <a:r>
              <a:rPr lang="cs-CZ" altLang="cs-CZ" sz="2000" dirty="0" smtClean="0"/>
              <a:t> </a:t>
            </a:r>
            <a:r>
              <a:rPr lang="cs-CZ" altLang="cs-CZ" sz="2000" dirty="0" err="1" smtClean="0"/>
              <a:t>principle</a:t>
            </a:r>
            <a:r>
              <a:rPr lang="cs-CZ" altLang="cs-CZ" sz="2000" dirty="0" smtClean="0"/>
              <a:t> </a:t>
            </a:r>
            <a:r>
              <a:rPr lang="cs-CZ" altLang="cs-CZ" sz="2000" dirty="0" err="1" smtClean="0"/>
              <a:t>of</a:t>
            </a:r>
            <a:r>
              <a:rPr lang="cs-CZ" altLang="cs-CZ" sz="2000" dirty="0" smtClean="0"/>
              <a:t> </a:t>
            </a:r>
            <a:r>
              <a:rPr lang="cs-CZ" altLang="cs-CZ" sz="2000" dirty="0" err="1" smtClean="0"/>
              <a:t>superposition</a:t>
            </a:r>
            <a:r>
              <a:rPr lang="cs-CZ" altLang="cs-CZ" sz="2000" dirty="0" smtClean="0"/>
              <a:t>:</a:t>
            </a:r>
            <a:endParaRPr lang="en-US" altLang="cs-CZ" sz="2000" dirty="0" smtClean="0"/>
          </a:p>
        </p:txBody>
      </p:sp>
      <mc:AlternateContent xmlns:mc="http://schemas.openxmlformats.org/markup-compatibility/2006" xmlns:a14="http://schemas.microsoft.com/office/drawing/2010/main">
        <mc:Choice Requires="a14">
          <p:sp>
            <p:nvSpPr>
              <p:cNvPr id="7" name="TextovéPole 6"/>
              <p:cNvSpPr txBox="1"/>
              <p:nvPr/>
            </p:nvSpPr>
            <p:spPr>
              <a:xfrm>
                <a:off x="7668344" y="476672"/>
                <a:ext cx="547971"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cs-CZ" b="0" i="1" smtClean="0">
                              <a:latin typeface="Cambria Math"/>
                            </a:rPr>
                            <m:t>𝐸</m:t>
                          </m:r>
                        </m:e>
                      </m:acc>
                      <m:r>
                        <a:rPr lang="cs-CZ" b="0" i="1" baseline="-25000" smtClean="0">
                          <a:latin typeface="Cambria Math"/>
                        </a:rPr>
                        <m:t>+</m:t>
                      </m:r>
                    </m:oMath>
                  </m:oMathPara>
                </a14:m>
                <a:endParaRPr lang="cs-CZ" baseline="-25000"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7668344" y="476672"/>
                <a:ext cx="547971" cy="402931"/>
              </a:xfrm>
              <a:prstGeom prst="rect">
                <a:avLst/>
              </a:prstGeom>
              <a:blipFill rotWithShape="1">
                <a:blip r:embed="rId4"/>
                <a:stretch>
                  <a:fillRect b="-13636"/>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8" name="TextovéPole 7"/>
              <p:cNvSpPr txBox="1"/>
              <p:nvPr/>
            </p:nvSpPr>
            <p:spPr>
              <a:xfrm>
                <a:off x="7668344" y="2030371"/>
                <a:ext cx="547971"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cs-CZ" b="0" i="1" smtClean="0">
                              <a:latin typeface="Cambria Math"/>
                            </a:rPr>
                            <m:t>𝐸</m:t>
                          </m:r>
                        </m:e>
                      </m:acc>
                      <m:r>
                        <a:rPr lang="cs-CZ" b="0" i="1" baseline="-25000" smtClean="0">
                          <a:latin typeface="Cambria Math"/>
                        </a:rPr>
                        <m:t>−</m:t>
                      </m:r>
                    </m:oMath>
                  </m:oMathPara>
                </a14:m>
                <a:endParaRPr lang="cs-CZ" baseline="-25000"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7668344" y="2030371"/>
                <a:ext cx="547971" cy="402931"/>
              </a:xfrm>
              <a:prstGeom prst="rect">
                <a:avLst/>
              </a:prstGeom>
              <a:blipFill rotWithShape="1">
                <a:blip r:embed="rId5"/>
                <a:stretch>
                  <a:fillRect b="-6061"/>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9" name="TextovéPole 8"/>
              <p:cNvSpPr txBox="1"/>
              <p:nvPr/>
            </p:nvSpPr>
            <p:spPr>
              <a:xfrm>
                <a:off x="8125787" y="1278958"/>
                <a:ext cx="381258"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cs-CZ" b="0" i="1" smtClean="0">
                              <a:latin typeface="Cambria Math"/>
                            </a:rPr>
                            <m:t>𝐸</m:t>
                          </m:r>
                        </m:e>
                      </m:acc>
                    </m:oMath>
                  </m:oMathPara>
                </a14:m>
                <a:endParaRPr lang="cs-CZ" baseline="-25000" dirty="0"/>
              </a:p>
            </p:txBody>
          </p:sp>
        </mc:Choice>
        <mc:Fallback xmlns="">
          <p:sp>
            <p:nvSpPr>
              <p:cNvPr id="9" name="TextovéPole 8"/>
              <p:cNvSpPr txBox="1">
                <a:spLocks noRot="1" noChangeAspect="1" noMove="1" noResize="1" noEditPoints="1" noAdjustHandles="1" noChangeArrowheads="1" noChangeShapeType="1" noTextEdit="1"/>
              </p:cNvSpPr>
              <p:nvPr/>
            </p:nvSpPr>
            <p:spPr>
              <a:xfrm>
                <a:off x="8125787" y="1278958"/>
                <a:ext cx="381258" cy="402931"/>
              </a:xfrm>
              <a:prstGeom prst="rect">
                <a:avLst/>
              </a:prstGeom>
              <a:blipFill rotWithShape="1">
                <a:blip r:embed="rId6"/>
                <a:stretch>
                  <a:fillRect/>
                </a:stretch>
              </a:blipFill>
            </p:spPr>
            <p:txBody>
              <a:bodyPr/>
              <a:lstStyle/>
              <a:p>
                <a:r>
                  <a:rPr lang="cs-CZ">
                    <a:noFill/>
                  </a:rPr>
                  <a:t> </a:t>
                </a:r>
              </a:p>
            </p:txBody>
          </p:sp>
        </mc:Fallback>
      </mc:AlternateContent>
      <p:sp>
        <p:nvSpPr>
          <p:cNvPr id="14" name="TextovéPole 13"/>
          <p:cNvSpPr txBox="1"/>
          <p:nvPr/>
        </p:nvSpPr>
        <p:spPr>
          <a:xfrm>
            <a:off x="6804248" y="1278888"/>
            <a:ext cx="338554" cy="369332"/>
          </a:xfrm>
          <a:prstGeom prst="rect">
            <a:avLst/>
          </a:prstGeom>
          <a:noFill/>
        </p:spPr>
        <p:txBody>
          <a:bodyPr wrap="none" rtlCol="0">
            <a:spAutoFit/>
          </a:bodyPr>
          <a:lstStyle/>
          <a:p>
            <a:r>
              <a:rPr lang="cs-CZ" dirty="0" smtClean="0"/>
              <a:t>P</a:t>
            </a:r>
            <a:endParaRPr lang="cs-CZ" dirty="0"/>
          </a:p>
        </p:txBody>
      </p:sp>
      <p:graphicFrame>
        <p:nvGraphicFramePr>
          <p:cNvPr id="15" name="Objekt 14"/>
          <p:cNvGraphicFramePr>
            <a:graphicFrameLocks noChangeAspect="1"/>
          </p:cNvGraphicFramePr>
          <p:nvPr>
            <p:extLst>
              <p:ext uri="{D42A27DB-BD31-4B8C-83A1-F6EECF244321}">
                <p14:modId xmlns:p14="http://schemas.microsoft.com/office/powerpoint/2010/main" val="413231565"/>
              </p:ext>
            </p:extLst>
          </p:nvPr>
        </p:nvGraphicFramePr>
        <p:xfrm>
          <a:off x="528638" y="2540000"/>
          <a:ext cx="4727575" cy="889000"/>
        </p:xfrm>
        <a:graphic>
          <a:graphicData uri="http://schemas.openxmlformats.org/presentationml/2006/ole">
            <mc:AlternateContent xmlns:mc="http://schemas.openxmlformats.org/markup-compatibility/2006">
              <mc:Choice xmlns:v="urn:schemas-microsoft-com:vml" Requires="v">
                <p:oleObj spid="_x0000_s87069" name="Equation" r:id="rId7" imgW="2501640" imgH="469800" progId="Equation.DSMT4">
                  <p:embed/>
                </p:oleObj>
              </mc:Choice>
              <mc:Fallback>
                <p:oleObj name="Equation" r:id="rId7" imgW="2501640" imgH="469800" progId="Equation.DSMT4">
                  <p:embed/>
                  <p:pic>
                    <p:nvPicPr>
                      <p:cNvPr id="0" name="Objekt 28"/>
                      <p:cNvPicPr>
                        <a:picLocks noChangeAspect="1" noChangeArrowheads="1"/>
                      </p:cNvPicPr>
                      <p:nvPr/>
                    </p:nvPicPr>
                    <p:blipFill>
                      <a:blip r:embed="rId8"/>
                      <a:srcRect/>
                      <a:stretch>
                        <a:fillRect/>
                      </a:stretch>
                    </p:blipFill>
                    <p:spPr bwMode="auto">
                      <a:xfrm>
                        <a:off x="528638" y="2540000"/>
                        <a:ext cx="4727575"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 Box 7"/>
          <p:cNvSpPr txBox="1">
            <a:spLocks noChangeArrowheads="1"/>
          </p:cNvSpPr>
          <p:nvPr/>
        </p:nvSpPr>
        <p:spPr bwMode="auto">
          <a:xfrm>
            <a:off x="467544" y="3416586"/>
            <a:ext cx="5400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The</a:t>
            </a:r>
            <a:r>
              <a:rPr lang="cs-CZ" altLang="cs-CZ" sz="2000" dirty="0" smtClean="0"/>
              <a:t> </a:t>
            </a:r>
            <a:r>
              <a:rPr lang="cs-CZ" altLang="cs-CZ" sz="2000" dirty="0" err="1" smtClean="0"/>
              <a:t>vertical</a:t>
            </a:r>
            <a:r>
              <a:rPr lang="cs-CZ" altLang="cs-CZ" sz="2000" dirty="0" smtClean="0"/>
              <a:t> </a:t>
            </a:r>
            <a:r>
              <a:rPr lang="cs-CZ" altLang="cs-CZ" sz="2000" dirty="0" err="1" smtClean="0"/>
              <a:t>components</a:t>
            </a:r>
            <a:r>
              <a:rPr lang="cs-CZ" altLang="cs-CZ" sz="2000" dirty="0" smtClean="0"/>
              <a:t> </a:t>
            </a:r>
            <a:r>
              <a:rPr lang="cs-CZ" altLang="cs-CZ" sz="2000" dirty="0" err="1" smtClean="0"/>
              <a:t>compensate</a:t>
            </a:r>
            <a:r>
              <a:rPr lang="cs-CZ" altLang="cs-CZ" sz="2000" dirty="0" smtClean="0"/>
              <a:t> </a:t>
            </a:r>
            <a:r>
              <a:rPr lang="cs-CZ" altLang="cs-CZ" sz="2000" dirty="0" err="1" smtClean="0"/>
              <a:t>each</a:t>
            </a:r>
            <a:r>
              <a:rPr lang="cs-CZ" altLang="cs-CZ" sz="2000" dirty="0" smtClean="0"/>
              <a:t> </a:t>
            </a:r>
            <a:r>
              <a:rPr lang="cs-CZ" altLang="cs-CZ" sz="2000" dirty="0" err="1" smtClean="0"/>
              <a:t>other</a:t>
            </a:r>
            <a:r>
              <a:rPr lang="cs-CZ" altLang="cs-CZ" sz="2000" dirty="0" smtClean="0"/>
              <a:t>, so </a:t>
            </a:r>
            <a:r>
              <a:rPr lang="cs-CZ" altLang="cs-CZ" sz="2000" dirty="0" err="1" smtClean="0"/>
              <a:t>the</a:t>
            </a:r>
            <a:r>
              <a:rPr lang="cs-CZ" altLang="cs-CZ" sz="2000" dirty="0" smtClean="0"/>
              <a:t> </a:t>
            </a:r>
            <a:r>
              <a:rPr lang="cs-CZ" altLang="cs-CZ" sz="2000" dirty="0" err="1" smtClean="0"/>
              <a:t>resulting</a:t>
            </a:r>
            <a:r>
              <a:rPr lang="cs-CZ" altLang="cs-CZ" sz="2000" dirty="0" smtClean="0"/>
              <a:t> </a:t>
            </a:r>
            <a:r>
              <a:rPr lang="cs-CZ" altLang="cs-CZ" sz="2000" dirty="0" err="1" smtClean="0"/>
              <a:t>field</a:t>
            </a:r>
            <a:r>
              <a:rPr lang="cs-CZ" altLang="cs-CZ" sz="2000" dirty="0" smtClean="0"/>
              <a:t> </a:t>
            </a:r>
            <a:r>
              <a:rPr lang="cs-CZ" altLang="cs-CZ" sz="2000" dirty="0" err="1" smtClean="0"/>
              <a:t>is</a:t>
            </a:r>
            <a:endParaRPr lang="en-US" altLang="cs-CZ" sz="2000" dirty="0" smtClean="0"/>
          </a:p>
        </p:txBody>
      </p:sp>
      <p:graphicFrame>
        <p:nvGraphicFramePr>
          <p:cNvPr id="17" name="Objekt 16"/>
          <p:cNvGraphicFramePr>
            <a:graphicFrameLocks noChangeAspect="1"/>
          </p:cNvGraphicFramePr>
          <p:nvPr>
            <p:extLst>
              <p:ext uri="{D42A27DB-BD31-4B8C-83A1-F6EECF244321}">
                <p14:modId xmlns:p14="http://schemas.microsoft.com/office/powerpoint/2010/main" val="402972905"/>
              </p:ext>
            </p:extLst>
          </p:nvPr>
        </p:nvGraphicFramePr>
        <p:xfrm>
          <a:off x="539552" y="4005064"/>
          <a:ext cx="7799388" cy="962025"/>
        </p:xfrm>
        <a:graphic>
          <a:graphicData uri="http://schemas.openxmlformats.org/presentationml/2006/ole">
            <mc:AlternateContent xmlns:mc="http://schemas.openxmlformats.org/markup-compatibility/2006">
              <mc:Choice xmlns:v="urn:schemas-microsoft-com:vml" Requires="v">
                <p:oleObj spid="_x0000_s87070" name="Equation" r:id="rId9" imgW="4127400" imgH="507960" progId="Equation.DSMT4">
                  <p:embed/>
                </p:oleObj>
              </mc:Choice>
              <mc:Fallback>
                <p:oleObj name="Equation" r:id="rId9" imgW="4127400" imgH="507960" progId="Equation.DSMT4">
                  <p:embed/>
                  <p:pic>
                    <p:nvPicPr>
                      <p:cNvPr id="0" name=""/>
                      <p:cNvPicPr>
                        <a:picLocks noChangeAspect="1" noChangeArrowheads="1"/>
                      </p:cNvPicPr>
                      <p:nvPr/>
                    </p:nvPicPr>
                    <p:blipFill>
                      <a:blip r:embed="rId10"/>
                      <a:srcRect/>
                      <a:stretch>
                        <a:fillRect/>
                      </a:stretch>
                    </p:blipFill>
                    <p:spPr bwMode="auto">
                      <a:xfrm>
                        <a:off x="539552" y="4005064"/>
                        <a:ext cx="779938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 Box 7"/>
          <p:cNvSpPr txBox="1">
            <a:spLocks noChangeArrowheads="1"/>
          </p:cNvSpPr>
          <p:nvPr/>
        </p:nvSpPr>
        <p:spPr bwMode="auto">
          <a:xfrm>
            <a:off x="467544" y="5373216"/>
            <a:ext cx="40324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Considering</a:t>
            </a:r>
            <a:r>
              <a:rPr lang="cs-CZ" altLang="cs-CZ" sz="2000" dirty="0" smtClean="0"/>
              <a:t> </a:t>
            </a:r>
            <a:r>
              <a:rPr lang="cs-CZ" altLang="cs-CZ" sz="2000" i="1" dirty="0" smtClean="0"/>
              <a:t>r</a:t>
            </a:r>
            <a:r>
              <a:rPr lang="en-US" altLang="cs-CZ" sz="2000" i="1" dirty="0" smtClean="0"/>
              <a:t> </a:t>
            </a:r>
            <a:r>
              <a:rPr lang="en-US" altLang="cs-CZ" sz="2000" dirty="0" smtClean="0"/>
              <a:t>&gt;&gt;</a:t>
            </a:r>
            <a:r>
              <a:rPr lang="en-US" altLang="cs-CZ" sz="2000" i="1" dirty="0" smtClean="0"/>
              <a:t>a </a:t>
            </a:r>
            <a:r>
              <a:rPr lang="en-US" altLang="cs-CZ" sz="2000" dirty="0" smtClean="0"/>
              <a:t>we can simplify</a:t>
            </a:r>
          </a:p>
        </p:txBody>
      </p:sp>
      <p:graphicFrame>
        <p:nvGraphicFramePr>
          <p:cNvPr id="19" name="Objekt 18"/>
          <p:cNvGraphicFramePr>
            <a:graphicFrameLocks noChangeAspect="1"/>
          </p:cNvGraphicFramePr>
          <p:nvPr>
            <p:extLst>
              <p:ext uri="{D42A27DB-BD31-4B8C-83A1-F6EECF244321}">
                <p14:modId xmlns:p14="http://schemas.microsoft.com/office/powerpoint/2010/main" val="3155883384"/>
              </p:ext>
            </p:extLst>
          </p:nvPr>
        </p:nvGraphicFramePr>
        <p:xfrm>
          <a:off x="5470558" y="5157192"/>
          <a:ext cx="1798638" cy="817563"/>
        </p:xfrm>
        <a:graphic>
          <a:graphicData uri="http://schemas.openxmlformats.org/presentationml/2006/ole">
            <mc:AlternateContent xmlns:mc="http://schemas.openxmlformats.org/markup-compatibility/2006">
              <mc:Choice xmlns:v="urn:schemas-microsoft-com:vml" Requires="v">
                <p:oleObj spid="_x0000_s87071" name="Equation" r:id="rId11" imgW="952200" imgH="431640" progId="Equation.DSMT4">
                  <p:embed/>
                </p:oleObj>
              </mc:Choice>
              <mc:Fallback>
                <p:oleObj name="Equation" r:id="rId11" imgW="952200" imgH="431640" progId="Equation.DSMT4">
                  <p:embed/>
                  <p:pic>
                    <p:nvPicPr>
                      <p:cNvPr id="0" name=""/>
                      <p:cNvPicPr>
                        <a:picLocks noChangeAspect="1" noChangeArrowheads="1"/>
                      </p:cNvPicPr>
                      <p:nvPr/>
                    </p:nvPicPr>
                    <p:blipFill>
                      <a:blip r:embed="rId12"/>
                      <a:srcRect/>
                      <a:stretch>
                        <a:fillRect/>
                      </a:stretch>
                    </p:blipFill>
                    <p:spPr bwMode="auto">
                      <a:xfrm>
                        <a:off x="5470558" y="5157192"/>
                        <a:ext cx="1798638" cy="817563"/>
                      </a:xfrm>
                      <a:prstGeom prst="rect">
                        <a:avLst/>
                      </a:prstGeom>
                      <a:solidFill>
                        <a:srgbClr val="FFFF99"/>
                      </a:solidFill>
                      <a:ln w="15875">
                        <a:solidFill>
                          <a:schemeClr val="tx1"/>
                        </a:solidFill>
                      </a:ln>
                    </p:spPr>
                  </p:pic>
                </p:oleObj>
              </mc:Fallback>
            </mc:AlternateContent>
          </a:graphicData>
        </a:graphic>
      </p:graphicFrame>
      <p:sp>
        <p:nvSpPr>
          <p:cNvPr id="20" name="Text Box 7"/>
          <p:cNvSpPr txBox="1">
            <a:spLocks noChangeArrowheads="1"/>
          </p:cNvSpPr>
          <p:nvPr/>
        </p:nvSpPr>
        <p:spPr bwMode="auto">
          <a:xfrm>
            <a:off x="467544" y="6021288"/>
            <a:ext cx="40324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The </a:t>
            </a:r>
            <a:r>
              <a:rPr lang="en-US" altLang="cs-CZ" sz="2000" b="1" dirty="0" smtClean="0">
                <a:solidFill>
                  <a:srgbClr val="0000FF"/>
                </a:solidFill>
              </a:rPr>
              <a:t>dipole moment </a:t>
            </a:r>
            <a:r>
              <a:rPr lang="en-US" altLang="cs-CZ" sz="2000" dirty="0" smtClean="0"/>
              <a:t>is</a:t>
            </a:r>
          </a:p>
        </p:txBody>
      </p:sp>
      <p:graphicFrame>
        <p:nvGraphicFramePr>
          <p:cNvPr id="21" name="Objekt 20"/>
          <p:cNvGraphicFramePr>
            <a:graphicFrameLocks noChangeAspect="1"/>
          </p:cNvGraphicFramePr>
          <p:nvPr>
            <p:extLst>
              <p:ext uri="{D42A27DB-BD31-4B8C-83A1-F6EECF244321}">
                <p14:modId xmlns:p14="http://schemas.microsoft.com/office/powerpoint/2010/main" val="2710104439"/>
              </p:ext>
            </p:extLst>
          </p:nvPr>
        </p:nvGraphicFramePr>
        <p:xfrm>
          <a:off x="5472000" y="6141169"/>
          <a:ext cx="1079500" cy="384175"/>
        </p:xfrm>
        <a:graphic>
          <a:graphicData uri="http://schemas.openxmlformats.org/presentationml/2006/ole">
            <mc:AlternateContent xmlns:mc="http://schemas.openxmlformats.org/markup-compatibility/2006">
              <mc:Choice xmlns:v="urn:schemas-microsoft-com:vml" Requires="v">
                <p:oleObj spid="_x0000_s87072" name="Equation" r:id="rId13" imgW="571320" imgH="203040" progId="Equation.DSMT4">
                  <p:embed/>
                </p:oleObj>
              </mc:Choice>
              <mc:Fallback>
                <p:oleObj name="Equation" r:id="rId13" imgW="571320" imgH="203040" progId="Equation.DSMT4">
                  <p:embed/>
                  <p:pic>
                    <p:nvPicPr>
                      <p:cNvPr id="0" name=""/>
                      <p:cNvPicPr>
                        <a:picLocks noChangeAspect="1" noChangeArrowheads="1"/>
                      </p:cNvPicPr>
                      <p:nvPr/>
                    </p:nvPicPr>
                    <p:blipFill>
                      <a:blip r:embed="rId14"/>
                      <a:srcRect/>
                      <a:stretch>
                        <a:fillRect/>
                      </a:stretch>
                    </p:blipFill>
                    <p:spPr bwMode="auto">
                      <a:xfrm>
                        <a:off x="5472000" y="6141169"/>
                        <a:ext cx="1079500" cy="384175"/>
                      </a:xfrm>
                      <a:prstGeom prst="rect">
                        <a:avLst/>
                      </a:prstGeom>
                      <a:solidFill>
                        <a:srgbClr val="FFFF99"/>
                      </a:solidFill>
                      <a:ln w="15875">
                        <a:solidFill>
                          <a:schemeClr val="tx1"/>
                        </a:solidFill>
                      </a:ln>
                    </p:spPr>
                  </p:pic>
                </p:oleObj>
              </mc:Fallback>
            </mc:AlternateContent>
          </a:graphicData>
        </a:graphic>
      </p:graphicFrame>
    </p:spTree>
    <p:extLst>
      <p:ext uri="{BB962C8B-B14F-4D97-AF65-F5344CB8AC3E}">
        <p14:creationId xmlns:p14="http://schemas.microsoft.com/office/powerpoint/2010/main" val="427210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par>
                                <p:cTn id="12" presetID="4" presetClass="entr" presetSubtype="16"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ox(in)">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4" presetClass="entr" presetSubtype="16"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ox(i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4" presetClass="entr" presetSubtype="16"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ox(in)">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Obrázek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4400" y="1879200"/>
            <a:ext cx="3192146" cy="1551600"/>
          </a:xfrm>
          <a:prstGeom prst="rect">
            <a:avLst/>
          </a:prstGeom>
        </p:spPr>
      </p:pic>
      <mc:AlternateContent xmlns:mc="http://schemas.openxmlformats.org/markup-compatibility/2006" xmlns:a14="http://schemas.microsoft.com/office/drawing/2010/main">
        <mc:Choice Requires="a14">
          <p:sp>
            <p:nvSpPr>
              <p:cNvPr id="6" name="TextovéPole 5"/>
              <p:cNvSpPr txBox="1"/>
              <p:nvPr/>
            </p:nvSpPr>
            <p:spPr>
              <a:xfrm>
                <a:off x="8028384" y="1917435"/>
                <a:ext cx="398891"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cs-CZ" b="0" i="1" smtClean="0">
                              <a:latin typeface="Cambria Math"/>
                            </a:rPr>
                            <m:t>𝐹</m:t>
                          </m:r>
                        </m:e>
                      </m:acc>
                    </m:oMath>
                  </m:oMathPara>
                </a14:m>
                <a:endParaRPr lang="cs-CZ"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8028384" y="1917435"/>
                <a:ext cx="398891" cy="402931"/>
              </a:xfrm>
              <a:prstGeom prst="rect">
                <a:avLst/>
              </a:prstGeom>
              <a:blipFill rotWithShape="1">
                <a:blip r:embed="rId4"/>
                <a:stretch>
                  <a:fillRect t="-21212" r="-30769"/>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 name="TextovéPole 6"/>
              <p:cNvSpPr txBox="1"/>
              <p:nvPr/>
            </p:nvSpPr>
            <p:spPr>
              <a:xfrm>
                <a:off x="5112854" y="2954662"/>
                <a:ext cx="572016"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m:t>
                      </m:r>
                      <m:acc>
                        <m:accPr>
                          <m:chr m:val="⃗"/>
                          <m:ctrlPr>
                            <a:rPr lang="cs-CZ" i="1" smtClean="0">
                              <a:latin typeface="Cambria Math"/>
                            </a:rPr>
                          </m:ctrlPr>
                        </m:accPr>
                        <m:e>
                          <m:r>
                            <a:rPr lang="cs-CZ" b="0" i="1" smtClean="0">
                              <a:latin typeface="Cambria Math"/>
                            </a:rPr>
                            <m:t>𝐹</m:t>
                          </m:r>
                        </m:e>
                      </m:acc>
                    </m:oMath>
                  </m:oMathPara>
                </a14:m>
                <a:endParaRPr lang="cs-CZ"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5112854" y="2954662"/>
                <a:ext cx="572016" cy="402931"/>
              </a:xfrm>
              <a:prstGeom prst="rect">
                <a:avLst/>
              </a:prstGeom>
              <a:blipFill rotWithShape="1">
                <a:blip r:embed="rId5"/>
                <a:stretch>
                  <a:fillRect t="-21212" r="-42553"/>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9" name="TextovéPole 8"/>
              <p:cNvSpPr txBox="1"/>
              <p:nvPr/>
            </p:nvSpPr>
            <p:spPr>
              <a:xfrm>
                <a:off x="7249165" y="2277475"/>
                <a:ext cx="3818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a:rPr>
                        <m:t>α</m:t>
                      </m:r>
                    </m:oMath>
                  </m:oMathPara>
                </a14:m>
                <a:endParaRPr lang="cs-CZ" dirty="0"/>
              </a:p>
            </p:txBody>
          </p:sp>
        </mc:Choice>
        <mc:Fallback xmlns="">
          <p:sp>
            <p:nvSpPr>
              <p:cNvPr id="9" name="TextovéPole 8"/>
              <p:cNvSpPr txBox="1">
                <a:spLocks noRot="1" noChangeAspect="1" noMove="1" noResize="1" noEditPoints="1" noAdjustHandles="1" noChangeArrowheads="1" noChangeShapeType="1" noTextEdit="1"/>
              </p:cNvSpPr>
              <p:nvPr/>
            </p:nvSpPr>
            <p:spPr>
              <a:xfrm>
                <a:off x="7249165" y="2277475"/>
                <a:ext cx="381836" cy="369332"/>
              </a:xfrm>
              <a:prstGeom prst="rect">
                <a:avLst/>
              </a:prstGeom>
              <a:blipFill rotWithShape="1">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0" name="TextovéPole 9"/>
              <p:cNvSpPr txBox="1"/>
              <p:nvPr/>
            </p:nvSpPr>
            <p:spPr>
              <a:xfrm>
                <a:off x="7034994" y="1934248"/>
                <a:ext cx="49609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sz="1400" b="0" i="1" smtClean="0">
                          <a:latin typeface="Cambria Math"/>
                        </a:rPr>
                        <m:t>+</m:t>
                      </m:r>
                      <m:r>
                        <a:rPr lang="cs-CZ" sz="1400" b="0" i="1" smtClean="0">
                          <a:latin typeface="Cambria Math"/>
                        </a:rPr>
                        <m:t>𝑄</m:t>
                      </m:r>
                    </m:oMath>
                  </m:oMathPara>
                </a14:m>
                <a:endParaRPr lang="cs-CZ" sz="1400" dirty="0"/>
              </a:p>
            </p:txBody>
          </p:sp>
        </mc:Choice>
        <mc:Fallback xmlns="">
          <p:sp>
            <p:nvSpPr>
              <p:cNvPr id="10" name="TextovéPole 9"/>
              <p:cNvSpPr txBox="1">
                <a:spLocks noRot="1" noChangeAspect="1" noMove="1" noResize="1" noEditPoints="1" noAdjustHandles="1" noChangeArrowheads="1" noChangeShapeType="1" noTextEdit="1"/>
              </p:cNvSpPr>
              <p:nvPr/>
            </p:nvSpPr>
            <p:spPr>
              <a:xfrm>
                <a:off x="7034994" y="1934248"/>
                <a:ext cx="496098" cy="307777"/>
              </a:xfrm>
              <a:prstGeom prst="rect">
                <a:avLst/>
              </a:prstGeom>
              <a:blipFill rotWithShape="1">
                <a:blip r:embed="rId7"/>
                <a:stretch>
                  <a:fillRect b="-588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1" name="TextovéPole 10"/>
              <p:cNvSpPr txBox="1"/>
              <p:nvPr/>
            </p:nvSpPr>
            <p:spPr>
              <a:xfrm>
                <a:off x="6207896" y="3002240"/>
                <a:ext cx="49609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sz="1400" b="0" i="1" smtClean="0">
                          <a:latin typeface="Cambria Math"/>
                        </a:rPr>
                        <m:t>−</m:t>
                      </m:r>
                      <m:r>
                        <a:rPr lang="cs-CZ" sz="1400" b="0" i="1" smtClean="0">
                          <a:latin typeface="Cambria Math"/>
                        </a:rPr>
                        <m:t>𝑄</m:t>
                      </m:r>
                    </m:oMath>
                  </m:oMathPara>
                </a14:m>
                <a:endParaRPr lang="cs-CZ" sz="1400" dirty="0"/>
              </a:p>
            </p:txBody>
          </p:sp>
        </mc:Choice>
        <mc:Fallback xmlns="">
          <p:sp>
            <p:nvSpPr>
              <p:cNvPr id="11" name="TextovéPole 10"/>
              <p:cNvSpPr txBox="1">
                <a:spLocks noRot="1" noChangeAspect="1" noMove="1" noResize="1" noEditPoints="1" noAdjustHandles="1" noChangeArrowheads="1" noChangeShapeType="1" noTextEdit="1"/>
              </p:cNvSpPr>
              <p:nvPr/>
            </p:nvSpPr>
            <p:spPr>
              <a:xfrm>
                <a:off x="6207896" y="3002240"/>
                <a:ext cx="496098" cy="307777"/>
              </a:xfrm>
              <a:prstGeom prst="rect">
                <a:avLst/>
              </a:prstGeom>
              <a:blipFill rotWithShape="1">
                <a:blip r:embed="rId8"/>
                <a:stretch>
                  <a:fillRect b="-5882"/>
                </a:stretch>
              </a:blipFill>
            </p:spPr>
            <p:txBody>
              <a:bodyPr/>
              <a:lstStyle/>
              <a:p>
                <a:r>
                  <a:rPr lang="cs-CZ">
                    <a:noFill/>
                  </a:rPr>
                  <a:t> </a:t>
                </a:r>
              </a:p>
            </p:txBody>
          </p:sp>
        </mc:Fallback>
      </mc:AlternateContent>
      <p:pic>
        <p:nvPicPr>
          <p:cNvPr id="12" name="Obrázek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83140" y="1196753"/>
            <a:ext cx="1894253" cy="365858"/>
          </a:xfrm>
          <a:prstGeom prst="rect">
            <a:avLst/>
          </a:prstGeom>
        </p:spPr>
      </p:pic>
      <p:sp>
        <p:nvSpPr>
          <p:cNvPr id="13" name="Rectangle 2"/>
          <p:cNvSpPr>
            <a:spLocks noGrp="1" noChangeArrowheads="1"/>
          </p:cNvSpPr>
          <p:nvPr>
            <p:ph type="title"/>
          </p:nvPr>
        </p:nvSpPr>
        <p:spPr>
          <a:xfrm>
            <a:off x="685800" y="-27384"/>
            <a:ext cx="7772400" cy="608112"/>
          </a:xfrm>
        </p:spPr>
        <p:txBody>
          <a:bodyPr/>
          <a:lstStyle/>
          <a:p>
            <a:pPr eaLnBrk="1" hangingPunct="1"/>
            <a:r>
              <a:rPr lang="en-US" altLang="cs-CZ" sz="2200" b="1" noProof="0" dirty="0" smtClean="0">
                <a:solidFill>
                  <a:srgbClr val="FF0000"/>
                </a:solidFill>
              </a:rPr>
              <a:t>A </a:t>
            </a:r>
            <a:r>
              <a:rPr lang="cs-CZ" altLang="cs-CZ" sz="2200" b="1" noProof="0" dirty="0" smtClean="0">
                <a:solidFill>
                  <a:srgbClr val="FF0000"/>
                </a:solidFill>
              </a:rPr>
              <a:t>D</a:t>
            </a:r>
            <a:r>
              <a:rPr lang="en-US" altLang="cs-CZ" sz="2200" b="1" noProof="0" dirty="0" err="1" smtClean="0">
                <a:solidFill>
                  <a:srgbClr val="FF0000"/>
                </a:solidFill>
              </a:rPr>
              <a:t>ipole</a:t>
            </a:r>
            <a:r>
              <a:rPr lang="en-US" altLang="cs-CZ" sz="2200" b="1" noProof="0" dirty="0" smtClean="0">
                <a:solidFill>
                  <a:srgbClr val="FF0000"/>
                </a:solidFill>
              </a:rPr>
              <a:t> in an </a:t>
            </a:r>
            <a:r>
              <a:rPr lang="cs-CZ" altLang="cs-CZ" sz="2200" b="1" noProof="0" dirty="0" smtClean="0">
                <a:solidFill>
                  <a:srgbClr val="FF0000"/>
                </a:solidFill>
              </a:rPr>
              <a:t>E</a:t>
            </a:r>
            <a:r>
              <a:rPr lang="en-US" altLang="cs-CZ" sz="2200" b="1" noProof="0" dirty="0" err="1" smtClean="0">
                <a:solidFill>
                  <a:srgbClr val="FF0000"/>
                </a:solidFill>
              </a:rPr>
              <a:t>lectric</a:t>
            </a:r>
            <a:r>
              <a:rPr lang="en-US" altLang="cs-CZ" sz="2200" b="1" noProof="0" dirty="0" smtClean="0">
                <a:solidFill>
                  <a:srgbClr val="FF0000"/>
                </a:solidFill>
              </a:rPr>
              <a:t> </a:t>
            </a:r>
            <a:r>
              <a:rPr lang="cs-CZ" altLang="cs-CZ" sz="2200" b="1" noProof="0" dirty="0" smtClean="0">
                <a:solidFill>
                  <a:srgbClr val="FF0000"/>
                </a:solidFill>
              </a:rPr>
              <a:t>F</a:t>
            </a:r>
            <a:r>
              <a:rPr lang="en-US" altLang="cs-CZ" sz="2200" b="1" noProof="0" dirty="0" err="1" smtClean="0">
                <a:solidFill>
                  <a:srgbClr val="FF0000"/>
                </a:solidFill>
              </a:rPr>
              <a:t>ield</a:t>
            </a:r>
            <a:endParaRPr lang="en-US" altLang="cs-CZ" sz="2200" noProof="0" dirty="0" smtClean="0">
              <a:solidFill>
                <a:srgbClr val="FF0000"/>
              </a:solidFill>
            </a:endParaRPr>
          </a:p>
        </p:txBody>
      </p:sp>
      <p:sp>
        <p:nvSpPr>
          <p:cNvPr id="14" name="Text Box 7"/>
          <p:cNvSpPr txBox="1">
            <a:spLocks noChangeArrowheads="1"/>
          </p:cNvSpPr>
          <p:nvPr/>
        </p:nvSpPr>
        <p:spPr bwMode="auto">
          <a:xfrm>
            <a:off x="467544" y="764704"/>
            <a:ext cx="568863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The dipole moment can be also considered a vector of magnitude </a:t>
            </a:r>
            <a:r>
              <a:rPr lang="en-US" altLang="cs-CZ" sz="2000" dirty="0" smtClean="0">
                <a:solidFill>
                  <a:srgbClr val="0000FF"/>
                </a:solidFill>
              </a:rPr>
              <a:t>2</a:t>
            </a:r>
            <a:r>
              <a:rPr lang="en-US" altLang="cs-CZ" sz="2000" i="1" dirty="0" smtClean="0">
                <a:solidFill>
                  <a:srgbClr val="0000FF"/>
                </a:solidFill>
              </a:rPr>
              <a:t>aQ</a:t>
            </a:r>
            <a:r>
              <a:rPr lang="en-US" altLang="cs-CZ" sz="2000" dirty="0" smtClean="0"/>
              <a:t> pointing from the negative charge to the positive one. </a:t>
            </a:r>
            <a:r>
              <a:rPr lang="cs-CZ" altLang="cs-CZ" sz="2000" dirty="0" smtClean="0"/>
              <a:t> </a:t>
            </a:r>
            <a:endParaRPr lang="en-US" altLang="cs-CZ" sz="2000" dirty="0" smtClean="0"/>
          </a:p>
        </p:txBody>
      </p:sp>
      <mc:AlternateContent xmlns:mc="http://schemas.openxmlformats.org/markup-compatibility/2006" xmlns:a14="http://schemas.microsoft.com/office/drawing/2010/main">
        <mc:Choice Requires="a14">
          <p:sp>
            <p:nvSpPr>
              <p:cNvPr id="15" name="TextovéPole 14"/>
              <p:cNvSpPr txBox="1"/>
              <p:nvPr/>
            </p:nvSpPr>
            <p:spPr>
              <a:xfrm>
                <a:off x="7240342" y="880633"/>
                <a:ext cx="3798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en-US" b="0" i="1" smtClean="0">
                              <a:latin typeface="Cambria Math"/>
                            </a:rPr>
                            <m:t>𝑝</m:t>
                          </m:r>
                        </m:e>
                      </m:acc>
                    </m:oMath>
                  </m:oMathPara>
                </a14:m>
                <a:endParaRPr lang="cs-CZ" dirty="0"/>
              </a:p>
            </p:txBody>
          </p:sp>
        </mc:Choice>
        <mc:Fallback xmlns="">
          <p:sp>
            <p:nvSpPr>
              <p:cNvPr id="15" name="TextovéPole 14"/>
              <p:cNvSpPr txBox="1">
                <a:spLocks noRot="1" noChangeAspect="1" noMove="1" noResize="1" noEditPoints="1" noAdjustHandles="1" noChangeArrowheads="1" noChangeShapeType="1" noTextEdit="1"/>
              </p:cNvSpPr>
              <p:nvPr/>
            </p:nvSpPr>
            <p:spPr>
              <a:xfrm>
                <a:off x="7240342" y="880633"/>
                <a:ext cx="379848" cy="369332"/>
              </a:xfrm>
              <a:prstGeom prst="rect">
                <a:avLst/>
              </a:prstGeom>
              <a:blipFill rotWithShape="1">
                <a:blip r:embed="rId10"/>
                <a:stretch>
                  <a:fillRect t="-21311" r="-30645" b="-655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Text Box 7"/>
              <p:cNvSpPr txBox="1">
                <a:spLocks noChangeArrowheads="1"/>
              </p:cNvSpPr>
              <p:nvPr/>
            </p:nvSpPr>
            <p:spPr bwMode="auto">
              <a:xfrm>
                <a:off x="467544" y="1837273"/>
                <a:ext cx="4680520" cy="105304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If a dipole is placed in external electric field </a:t>
                </a:r>
                <a14:m>
                  <m:oMath xmlns:m="http://schemas.openxmlformats.org/officeDocument/2006/math">
                    <m:acc>
                      <m:accPr>
                        <m:chr m:val="⃗"/>
                        <m:ctrlPr>
                          <a:rPr lang="en-US" altLang="cs-CZ" sz="2000" i="1" smtClean="0">
                            <a:solidFill>
                              <a:srgbClr val="0000FF"/>
                            </a:solidFill>
                            <a:latin typeface="Cambria Math"/>
                          </a:rPr>
                        </m:ctrlPr>
                      </m:accPr>
                      <m:e>
                        <m:r>
                          <a:rPr lang="en-US" altLang="cs-CZ" sz="2000" b="0" i="1" smtClean="0">
                            <a:solidFill>
                              <a:srgbClr val="0000FF"/>
                            </a:solidFill>
                            <a:latin typeface="Cambria Math"/>
                          </a:rPr>
                          <m:t>𝐸</m:t>
                        </m:r>
                      </m:e>
                    </m:acc>
                    <m:r>
                      <a:rPr lang="en-US" altLang="cs-CZ" sz="2000" b="0" i="1" smtClean="0">
                        <a:solidFill>
                          <a:srgbClr val="0000FF"/>
                        </a:solidFill>
                        <a:latin typeface="Cambria Math"/>
                      </a:rPr>
                      <m:t> </m:t>
                    </m:r>
                  </m:oMath>
                </a14:m>
                <a:r>
                  <a:rPr lang="en-US" altLang="cs-CZ" sz="2000" dirty="0" smtClean="0"/>
                  <a:t>at an angle </a:t>
                </a:r>
                <a:r>
                  <a:rPr lang="el-GR" altLang="cs-CZ" sz="2000" dirty="0" smtClean="0">
                    <a:solidFill>
                      <a:srgbClr val="0000FF"/>
                    </a:solidFill>
                  </a:rPr>
                  <a:t>α</a:t>
                </a:r>
                <a:r>
                  <a:rPr lang="en-US" altLang="cs-CZ" sz="2000" dirty="0" smtClean="0"/>
                  <a:t>, there are two equal and opposite forces acting</a:t>
                </a:r>
                <a:r>
                  <a:rPr lang="cs-CZ" altLang="cs-CZ" sz="2000" dirty="0" smtClean="0"/>
                  <a:t> on </a:t>
                </a:r>
                <a:r>
                  <a:rPr lang="cs-CZ" altLang="cs-CZ" sz="2000" dirty="0" err="1" smtClean="0"/>
                  <a:t>it</a:t>
                </a:r>
                <a:r>
                  <a:rPr lang="en-US" altLang="cs-CZ" sz="2000" dirty="0" smtClean="0"/>
                  <a:t>. </a:t>
                </a:r>
                <a:r>
                  <a:rPr lang="cs-CZ" altLang="cs-CZ" sz="2000" dirty="0" smtClean="0"/>
                  <a:t> </a:t>
                </a:r>
                <a:endParaRPr lang="en-US" altLang="cs-CZ" sz="2000" dirty="0" smtClean="0"/>
              </a:p>
            </p:txBody>
          </p:sp>
        </mc:Choice>
        <mc:Fallback xmlns="">
          <p:sp>
            <p:nvSpPr>
              <p:cNvPr id="16" name="Text Box 7"/>
              <p:cNvSpPr txBox="1">
                <a:spLocks noRot="1" noChangeAspect="1" noMove="1" noResize="1" noEditPoints="1" noAdjustHandles="1" noChangeArrowheads="1" noChangeShapeType="1" noTextEdit="1"/>
              </p:cNvSpPr>
              <p:nvPr/>
            </p:nvSpPr>
            <p:spPr bwMode="auto">
              <a:xfrm>
                <a:off x="467544" y="1837273"/>
                <a:ext cx="4680520" cy="1053045"/>
              </a:xfrm>
              <a:prstGeom prst="rect">
                <a:avLst/>
              </a:prstGeom>
              <a:blipFill rotWithShape="1">
                <a:blip r:embed="rId11"/>
                <a:stretch>
                  <a:fillRect l="-1434" t="-2312" r="-1434" b="-982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graphicFrame>
        <p:nvGraphicFramePr>
          <p:cNvPr id="17" name="Objekt 16"/>
          <p:cNvGraphicFramePr>
            <a:graphicFrameLocks noChangeAspect="1"/>
          </p:cNvGraphicFramePr>
          <p:nvPr>
            <p:extLst>
              <p:ext uri="{D42A27DB-BD31-4B8C-83A1-F6EECF244321}">
                <p14:modId xmlns:p14="http://schemas.microsoft.com/office/powerpoint/2010/main" val="2145366457"/>
              </p:ext>
            </p:extLst>
          </p:nvPr>
        </p:nvGraphicFramePr>
        <p:xfrm>
          <a:off x="611560" y="2967242"/>
          <a:ext cx="1152525" cy="455612"/>
        </p:xfrm>
        <a:graphic>
          <a:graphicData uri="http://schemas.openxmlformats.org/presentationml/2006/ole">
            <mc:AlternateContent xmlns:mc="http://schemas.openxmlformats.org/markup-compatibility/2006">
              <mc:Choice xmlns:v="urn:schemas-microsoft-com:vml" Requires="v">
                <p:oleObj spid="_x0000_s81166" name="Equation" r:id="rId12" imgW="609480" imgH="241200" progId="Equation.DSMT4">
                  <p:embed/>
                </p:oleObj>
              </mc:Choice>
              <mc:Fallback>
                <p:oleObj name="Equation" r:id="rId12" imgW="609480" imgH="241200" progId="Equation.DSMT4">
                  <p:embed/>
                  <p:pic>
                    <p:nvPicPr>
                      <p:cNvPr id="0" name="Objekt 14"/>
                      <p:cNvPicPr>
                        <a:picLocks noChangeAspect="1" noChangeArrowheads="1"/>
                      </p:cNvPicPr>
                      <p:nvPr/>
                    </p:nvPicPr>
                    <p:blipFill>
                      <a:blip r:embed="rId13"/>
                      <a:srcRect/>
                      <a:stretch>
                        <a:fillRect/>
                      </a:stretch>
                    </p:blipFill>
                    <p:spPr bwMode="auto">
                      <a:xfrm>
                        <a:off x="611560" y="2967242"/>
                        <a:ext cx="1152525"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9" name="TextovéPole 18"/>
              <p:cNvSpPr txBox="1"/>
              <p:nvPr/>
            </p:nvSpPr>
            <p:spPr>
              <a:xfrm>
                <a:off x="6372200" y="2276872"/>
                <a:ext cx="5109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2</m:t>
                      </m:r>
                      <m:r>
                        <a:rPr lang="en-US" b="0" i="1" smtClean="0">
                          <a:latin typeface="Cambria Math"/>
                        </a:rPr>
                        <m:t>𝑎</m:t>
                      </m:r>
                    </m:oMath>
                  </m:oMathPara>
                </a14:m>
                <a:endParaRPr lang="cs-CZ" dirty="0"/>
              </a:p>
            </p:txBody>
          </p:sp>
        </mc:Choice>
        <mc:Fallback xmlns="">
          <p:sp>
            <p:nvSpPr>
              <p:cNvPr id="19" name="TextovéPole 18"/>
              <p:cNvSpPr txBox="1">
                <a:spLocks noRot="1" noChangeAspect="1" noMove="1" noResize="1" noEditPoints="1" noAdjustHandles="1" noChangeArrowheads="1" noChangeShapeType="1" noTextEdit="1"/>
              </p:cNvSpPr>
              <p:nvPr/>
            </p:nvSpPr>
            <p:spPr>
              <a:xfrm>
                <a:off x="6372200" y="2276872"/>
                <a:ext cx="510909" cy="369332"/>
              </a:xfrm>
              <a:prstGeom prst="rect">
                <a:avLst/>
              </a:prstGeom>
              <a:blipFill rotWithShape="1">
                <a:blip r:embed="rId14"/>
                <a:stretch>
                  <a:fillRect/>
                </a:stretch>
              </a:blipFill>
            </p:spPr>
            <p:txBody>
              <a:bodyPr/>
              <a:lstStyle/>
              <a:p>
                <a:r>
                  <a:rPr lang="cs-CZ">
                    <a:noFill/>
                  </a:rPr>
                  <a:t> </a:t>
                </a:r>
              </a:p>
            </p:txBody>
          </p:sp>
        </mc:Fallback>
      </mc:AlternateContent>
      <p:sp>
        <p:nvSpPr>
          <p:cNvPr id="20" name="Text Box 7"/>
          <p:cNvSpPr txBox="1">
            <a:spLocks noChangeArrowheads="1"/>
          </p:cNvSpPr>
          <p:nvPr/>
        </p:nvSpPr>
        <p:spPr bwMode="auto">
          <a:xfrm>
            <a:off x="467544" y="3585210"/>
            <a:ext cx="79779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The </a:t>
            </a:r>
            <a:r>
              <a:rPr lang="en-US" altLang="cs-CZ" sz="2000" dirty="0" smtClean="0">
                <a:solidFill>
                  <a:srgbClr val="0000FF"/>
                </a:solidFill>
              </a:rPr>
              <a:t>net force is zero </a:t>
            </a:r>
            <a:r>
              <a:rPr lang="en-US" altLang="cs-CZ" sz="2000" dirty="0" smtClean="0"/>
              <a:t>but there is a </a:t>
            </a:r>
            <a:r>
              <a:rPr lang="en-US" altLang="cs-CZ" sz="2000" dirty="0" smtClean="0">
                <a:solidFill>
                  <a:srgbClr val="0000FF"/>
                </a:solidFill>
              </a:rPr>
              <a:t>torque</a:t>
            </a:r>
            <a:r>
              <a:rPr lang="en-US" altLang="cs-CZ" sz="2000" dirty="0" smtClean="0"/>
              <a:t> </a:t>
            </a:r>
            <a:r>
              <a:rPr lang="el-GR" altLang="cs-CZ" sz="2000" dirty="0" smtClean="0">
                <a:solidFill>
                  <a:srgbClr val="0000FF"/>
                </a:solidFill>
                <a:latin typeface="Times New Roman" panose="02020603050405020304" pitchFamily="18" charset="0"/>
                <a:cs typeface="Times New Roman" panose="02020603050405020304" pitchFamily="18" charset="0"/>
              </a:rPr>
              <a:t>τ</a:t>
            </a:r>
            <a:r>
              <a:rPr lang="en-US" altLang="cs-CZ" sz="2000" dirty="0" smtClean="0"/>
              <a:t> about the axis through </a:t>
            </a:r>
            <a:r>
              <a:rPr lang="en-US" altLang="cs-CZ" sz="2000" dirty="0" smtClean="0">
                <a:solidFill>
                  <a:srgbClr val="0000FF"/>
                </a:solidFill>
              </a:rPr>
              <a:t>0</a:t>
            </a:r>
            <a:r>
              <a:rPr lang="en-US" altLang="cs-CZ" sz="2000" dirty="0" smtClean="0"/>
              <a:t>. </a:t>
            </a:r>
          </a:p>
        </p:txBody>
      </p:sp>
      <mc:AlternateContent xmlns:mc="http://schemas.openxmlformats.org/markup-compatibility/2006" xmlns:a14="http://schemas.microsoft.com/office/drawing/2010/main">
        <mc:Choice Requires="a14">
          <p:sp>
            <p:nvSpPr>
              <p:cNvPr id="21" name="TextovéPole 20"/>
              <p:cNvSpPr txBox="1"/>
              <p:nvPr/>
            </p:nvSpPr>
            <p:spPr>
              <a:xfrm>
                <a:off x="6732240" y="2555612"/>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cs-CZ" dirty="0"/>
              </a:p>
            </p:txBody>
          </p:sp>
        </mc:Choice>
        <mc:Fallback xmlns="">
          <p:sp>
            <p:nvSpPr>
              <p:cNvPr id="21" name="TextovéPole 20"/>
              <p:cNvSpPr txBox="1">
                <a:spLocks noRot="1" noChangeAspect="1" noMove="1" noResize="1" noEditPoints="1" noAdjustHandles="1" noChangeArrowheads="1" noChangeShapeType="1" noTextEdit="1"/>
              </p:cNvSpPr>
              <p:nvPr/>
            </p:nvSpPr>
            <p:spPr>
              <a:xfrm>
                <a:off x="6732240" y="2555612"/>
                <a:ext cx="377026" cy="369332"/>
              </a:xfrm>
              <a:prstGeom prst="rect">
                <a:avLst/>
              </a:prstGeom>
              <a:blipFill rotWithShape="1">
                <a:blip r:embed="rId1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2" name="TextovéPole 21"/>
              <p:cNvSpPr txBox="1"/>
              <p:nvPr/>
            </p:nvSpPr>
            <p:spPr>
              <a:xfrm>
                <a:off x="8244408" y="2450005"/>
                <a:ext cx="402097"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en-US" b="0" i="1" smtClean="0">
                              <a:latin typeface="Cambria Math"/>
                            </a:rPr>
                            <m:t>𝐸</m:t>
                          </m:r>
                        </m:e>
                      </m:acc>
                    </m:oMath>
                  </m:oMathPara>
                </a14:m>
                <a:endParaRPr lang="cs-CZ" dirty="0"/>
              </a:p>
            </p:txBody>
          </p:sp>
        </mc:Choice>
        <mc:Fallback xmlns="">
          <p:sp>
            <p:nvSpPr>
              <p:cNvPr id="22" name="TextovéPole 21"/>
              <p:cNvSpPr txBox="1">
                <a:spLocks noRot="1" noChangeAspect="1" noMove="1" noResize="1" noEditPoints="1" noAdjustHandles="1" noChangeArrowheads="1" noChangeShapeType="1" noTextEdit="1"/>
              </p:cNvSpPr>
              <p:nvPr/>
            </p:nvSpPr>
            <p:spPr>
              <a:xfrm>
                <a:off x="8244408" y="2450005"/>
                <a:ext cx="402097" cy="402931"/>
              </a:xfrm>
              <a:prstGeom prst="rect">
                <a:avLst/>
              </a:prstGeom>
              <a:blipFill rotWithShape="1">
                <a:blip r:embed="rId16"/>
                <a:stretch>
                  <a:fillRect/>
                </a:stretch>
              </a:blipFill>
            </p:spPr>
            <p:txBody>
              <a:bodyPr/>
              <a:lstStyle/>
              <a:p>
                <a:r>
                  <a:rPr lang="cs-CZ">
                    <a:noFill/>
                  </a:rPr>
                  <a:t> </a:t>
                </a:r>
              </a:p>
            </p:txBody>
          </p:sp>
        </mc:Fallback>
      </mc:AlternateContent>
      <p:graphicFrame>
        <p:nvGraphicFramePr>
          <p:cNvPr id="23" name="Objekt 22"/>
          <p:cNvGraphicFramePr>
            <a:graphicFrameLocks noChangeAspect="1"/>
          </p:cNvGraphicFramePr>
          <p:nvPr>
            <p:extLst>
              <p:ext uri="{D42A27DB-BD31-4B8C-83A1-F6EECF244321}">
                <p14:modId xmlns:p14="http://schemas.microsoft.com/office/powerpoint/2010/main" val="3639271230"/>
              </p:ext>
            </p:extLst>
          </p:nvPr>
        </p:nvGraphicFramePr>
        <p:xfrm>
          <a:off x="632947" y="4077072"/>
          <a:ext cx="6121400" cy="382587"/>
        </p:xfrm>
        <a:graphic>
          <a:graphicData uri="http://schemas.openxmlformats.org/presentationml/2006/ole">
            <mc:AlternateContent xmlns:mc="http://schemas.openxmlformats.org/markup-compatibility/2006">
              <mc:Choice xmlns:v="urn:schemas-microsoft-com:vml" Requires="v">
                <p:oleObj spid="_x0000_s81167" name="Equation" r:id="rId17" imgW="3238200" imgH="203040" progId="Equation.DSMT4">
                  <p:embed/>
                </p:oleObj>
              </mc:Choice>
              <mc:Fallback>
                <p:oleObj name="Equation" r:id="rId17" imgW="3238200" imgH="203040" progId="Equation.DSMT4">
                  <p:embed/>
                  <p:pic>
                    <p:nvPicPr>
                      <p:cNvPr id="0" name=""/>
                      <p:cNvPicPr>
                        <a:picLocks noChangeAspect="1" noChangeArrowheads="1"/>
                      </p:cNvPicPr>
                      <p:nvPr/>
                    </p:nvPicPr>
                    <p:blipFill>
                      <a:blip r:embed="rId18"/>
                      <a:srcRect/>
                      <a:stretch>
                        <a:fillRect/>
                      </a:stretch>
                    </p:blipFill>
                    <p:spPr bwMode="auto">
                      <a:xfrm>
                        <a:off x="632947" y="4077072"/>
                        <a:ext cx="612140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 Box 7"/>
          <p:cNvSpPr txBox="1">
            <a:spLocks noChangeArrowheads="1"/>
          </p:cNvSpPr>
          <p:nvPr/>
        </p:nvSpPr>
        <p:spPr bwMode="auto">
          <a:xfrm>
            <a:off x="467544" y="4685074"/>
            <a:ext cx="23402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After substituting</a:t>
            </a:r>
          </a:p>
        </p:txBody>
      </p:sp>
      <p:graphicFrame>
        <p:nvGraphicFramePr>
          <p:cNvPr id="25" name="Objekt 24"/>
          <p:cNvGraphicFramePr>
            <a:graphicFrameLocks noChangeAspect="1"/>
          </p:cNvGraphicFramePr>
          <p:nvPr>
            <p:extLst>
              <p:ext uri="{D42A27DB-BD31-4B8C-83A1-F6EECF244321}">
                <p14:modId xmlns:p14="http://schemas.microsoft.com/office/powerpoint/2010/main" val="1469455627"/>
              </p:ext>
            </p:extLst>
          </p:nvPr>
        </p:nvGraphicFramePr>
        <p:xfrm>
          <a:off x="2806700" y="4737100"/>
          <a:ext cx="1081088" cy="384175"/>
        </p:xfrm>
        <a:graphic>
          <a:graphicData uri="http://schemas.openxmlformats.org/presentationml/2006/ole">
            <mc:AlternateContent xmlns:mc="http://schemas.openxmlformats.org/markup-compatibility/2006">
              <mc:Choice xmlns:v="urn:schemas-microsoft-com:vml" Requires="v">
                <p:oleObj spid="_x0000_s81168" name="Equation" r:id="rId19" imgW="571320" imgH="203040" progId="Equation.DSMT4">
                  <p:embed/>
                </p:oleObj>
              </mc:Choice>
              <mc:Fallback>
                <p:oleObj name="Equation" r:id="rId19" imgW="571320" imgH="203040" progId="Equation.DSMT4">
                  <p:embed/>
                  <p:pic>
                    <p:nvPicPr>
                      <p:cNvPr id="0" name=""/>
                      <p:cNvPicPr>
                        <a:picLocks noChangeAspect="1" noChangeArrowheads="1"/>
                      </p:cNvPicPr>
                      <p:nvPr/>
                    </p:nvPicPr>
                    <p:blipFill>
                      <a:blip r:embed="rId20"/>
                      <a:srcRect/>
                      <a:stretch>
                        <a:fillRect/>
                      </a:stretch>
                    </p:blipFill>
                    <p:spPr bwMode="auto">
                      <a:xfrm>
                        <a:off x="2806700" y="4737100"/>
                        <a:ext cx="10810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 Box 7"/>
          <p:cNvSpPr txBox="1">
            <a:spLocks noChangeArrowheads="1"/>
          </p:cNvSpPr>
          <p:nvPr/>
        </p:nvSpPr>
        <p:spPr bwMode="auto">
          <a:xfrm>
            <a:off x="4211960" y="4670846"/>
            <a:ext cx="14729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we obtain </a:t>
            </a:r>
          </a:p>
        </p:txBody>
      </p:sp>
      <p:graphicFrame>
        <p:nvGraphicFramePr>
          <p:cNvPr id="27" name="Objekt 26"/>
          <p:cNvGraphicFramePr>
            <a:graphicFrameLocks noChangeAspect="1"/>
          </p:cNvGraphicFramePr>
          <p:nvPr>
            <p:extLst>
              <p:ext uri="{D42A27DB-BD31-4B8C-83A1-F6EECF244321}">
                <p14:modId xmlns:p14="http://schemas.microsoft.com/office/powerpoint/2010/main" val="815248722"/>
              </p:ext>
            </p:extLst>
          </p:nvPr>
        </p:nvGraphicFramePr>
        <p:xfrm>
          <a:off x="5796136" y="4701009"/>
          <a:ext cx="1489075" cy="384175"/>
        </p:xfrm>
        <a:graphic>
          <a:graphicData uri="http://schemas.openxmlformats.org/presentationml/2006/ole">
            <mc:AlternateContent xmlns:mc="http://schemas.openxmlformats.org/markup-compatibility/2006">
              <mc:Choice xmlns:v="urn:schemas-microsoft-com:vml" Requires="v">
                <p:oleObj spid="_x0000_s81169" name="Equation" r:id="rId21" imgW="787320" imgH="203040" progId="Equation.DSMT4">
                  <p:embed/>
                </p:oleObj>
              </mc:Choice>
              <mc:Fallback>
                <p:oleObj name="Equation" r:id="rId21" imgW="787320" imgH="203040" progId="Equation.DSMT4">
                  <p:embed/>
                  <p:pic>
                    <p:nvPicPr>
                      <p:cNvPr id="0" name=""/>
                      <p:cNvPicPr>
                        <a:picLocks noChangeAspect="1" noChangeArrowheads="1"/>
                      </p:cNvPicPr>
                      <p:nvPr/>
                    </p:nvPicPr>
                    <p:blipFill>
                      <a:blip r:embed="rId22"/>
                      <a:srcRect/>
                      <a:stretch>
                        <a:fillRect/>
                      </a:stretch>
                    </p:blipFill>
                    <p:spPr bwMode="auto">
                      <a:xfrm>
                        <a:off x="5796136" y="4701009"/>
                        <a:ext cx="1489075" cy="384175"/>
                      </a:xfrm>
                      <a:prstGeom prst="rect">
                        <a:avLst/>
                      </a:prstGeom>
                      <a:solidFill>
                        <a:srgbClr val="FFFF99"/>
                      </a:solidFill>
                      <a:ln w="15875">
                        <a:solidFill>
                          <a:schemeClr val="tx1"/>
                        </a:solidFill>
                      </a:ln>
                    </p:spPr>
                  </p:pic>
                </p:oleObj>
              </mc:Fallback>
            </mc:AlternateContent>
          </a:graphicData>
        </a:graphic>
      </p:graphicFrame>
      <p:sp>
        <p:nvSpPr>
          <p:cNvPr id="28" name="Text Box 7"/>
          <p:cNvSpPr txBox="1">
            <a:spLocks noChangeArrowheads="1"/>
          </p:cNvSpPr>
          <p:nvPr/>
        </p:nvSpPr>
        <p:spPr bwMode="auto">
          <a:xfrm>
            <a:off x="467544" y="5261138"/>
            <a:ext cx="352839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The equation can be also written in vector notation</a:t>
            </a:r>
          </a:p>
        </p:txBody>
      </p:sp>
      <p:graphicFrame>
        <p:nvGraphicFramePr>
          <p:cNvPr id="29" name="Objekt 28"/>
          <p:cNvGraphicFramePr>
            <a:graphicFrameLocks noChangeAspect="1"/>
          </p:cNvGraphicFramePr>
          <p:nvPr>
            <p:extLst>
              <p:ext uri="{D42A27DB-BD31-4B8C-83A1-F6EECF244321}">
                <p14:modId xmlns:p14="http://schemas.microsoft.com/office/powerpoint/2010/main" val="2366421295"/>
              </p:ext>
            </p:extLst>
          </p:nvPr>
        </p:nvGraphicFramePr>
        <p:xfrm>
          <a:off x="5796136" y="5421659"/>
          <a:ext cx="1152525" cy="455613"/>
        </p:xfrm>
        <a:graphic>
          <a:graphicData uri="http://schemas.openxmlformats.org/presentationml/2006/ole">
            <mc:AlternateContent xmlns:mc="http://schemas.openxmlformats.org/markup-compatibility/2006">
              <mc:Choice xmlns:v="urn:schemas-microsoft-com:vml" Requires="v">
                <p:oleObj spid="_x0000_s81170" name="Equation" r:id="rId23" imgW="609480" imgH="241200" progId="Equation.DSMT4">
                  <p:embed/>
                </p:oleObj>
              </mc:Choice>
              <mc:Fallback>
                <p:oleObj name="Equation" r:id="rId23" imgW="609480" imgH="241200" progId="Equation.DSMT4">
                  <p:embed/>
                  <p:pic>
                    <p:nvPicPr>
                      <p:cNvPr id="0" name=""/>
                      <p:cNvPicPr>
                        <a:picLocks noChangeAspect="1" noChangeArrowheads="1"/>
                      </p:cNvPicPr>
                      <p:nvPr/>
                    </p:nvPicPr>
                    <p:blipFill>
                      <a:blip r:embed="rId24"/>
                      <a:srcRect/>
                      <a:stretch>
                        <a:fillRect/>
                      </a:stretch>
                    </p:blipFill>
                    <p:spPr bwMode="auto">
                      <a:xfrm>
                        <a:off x="5796136" y="5421659"/>
                        <a:ext cx="1152525" cy="455613"/>
                      </a:xfrm>
                      <a:prstGeom prst="rect">
                        <a:avLst/>
                      </a:prstGeom>
                      <a:solidFill>
                        <a:srgbClr val="FFFF99"/>
                      </a:solidFill>
                      <a:ln w="15875">
                        <a:solidFill>
                          <a:schemeClr val="tx1"/>
                        </a:solidFill>
                      </a:ln>
                    </p:spPr>
                  </p:pic>
                </p:oleObj>
              </mc:Fallback>
            </mc:AlternateContent>
          </a:graphicData>
        </a:graphic>
      </p:graphicFrame>
    </p:spTree>
    <p:extLst>
      <p:ext uri="{BB962C8B-B14F-4D97-AF65-F5344CB8AC3E}">
        <p14:creationId xmlns:p14="http://schemas.microsoft.com/office/powerpoint/2010/main" val="177427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randombar(horizontal)">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par>
                                <p:cTn id="44" presetID="4" presetClass="entr" presetSubtype="16"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ox(in)">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childTnLst>
                                </p:cTn>
                              </p:par>
                              <p:par>
                                <p:cTn id="65" presetID="4" presetClass="entr" presetSubtype="16" fill="hold"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box(in)">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6" grpId="0"/>
      <p:bldP spid="19" grpId="0"/>
      <p:bldP spid="20" grpId="0"/>
      <p:bldP spid="21" grpId="0"/>
      <p:bldP spid="22" grpId="0"/>
      <p:bldP spid="24" grpId="0"/>
      <p:bldP spid="26"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12576"/>
            <a:ext cx="7772400" cy="608112"/>
          </a:xfrm>
        </p:spPr>
        <p:txBody>
          <a:bodyPr/>
          <a:lstStyle/>
          <a:p>
            <a:pPr eaLnBrk="1" hangingPunct="1"/>
            <a:r>
              <a:rPr lang="en-US" altLang="cs-CZ" sz="2200" b="1" noProof="0" dirty="0" smtClean="0">
                <a:solidFill>
                  <a:srgbClr val="FF0000"/>
                </a:solidFill>
              </a:rPr>
              <a:t>A </a:t>
            </a:r>
            <a:r>
              <a:rPr lang="cs-CZ" altLang="cs-CZ" sz="2200" b="1" noProof="0" dirty="0" smtClean="0">
                <a:solidFill>
                  <a:srgbClr val="FF0000"/>
                </a:solidFill>
              </a:rPr>
              <a:t>D</a:t>
            </a:r>
            <a:r>
              <a:rPr lang="en-US" altLang="cs-CZ" sz="2200" b="1" noProof="0" dirty="0" err="1" smtClean="0">
                <a:solidFill>
                  <a:srgbClr val="FF0000"/>
                </a:solidFill>
              </a:rPr>
              <a:t>ipole</a:t>
            </a:r>
            <a:r>
              <a:rPr lang="en-US" altLang="cs-CZ" sz="2200" b="1" noProof="0" dirty="0" smtClean="0">
                <a:solidFill>
                  <a:srgbClr val="FF0000"/>
                </a:solidFill>
              </a:rPr>
              <a:t> in an </a:t>
            </a:r>
            <a:r>
              <a:rPr lang="cs-CZ" altLang="cs-CZ" sz="2200" b="1" noProof="0" dirty="0" smtClean="0">
                <a:solidFill>
                  <a:srgbClr val="FF0000"/>
                </a:solidFill>
              </a:rPr>
              <a:t>E</a:t>
            </a:r>
            <a:r>
              <a:rPr lang="en-US" altLang="cs-CZ" sz="2200" b="1" noProof="0" dirty="0" err="1" smtClean="0">
                <a:solidFill>
                  <a:srgbClr val="FF0000"/>
                </a:solidFill>
              </a:rPr>
              <a:t>lectric</a:t>
            </a:r>
            <a:r>
              <a:rPr lang="en-US" altLang="cs-CZ" sz="2200" b="1" noProof="0" dirty="0" smtClean="0">
                <a:solidFill>
                  <a:srgbClr val="FF0000"/>
                </a:solidFill>
              </a:rPr>
              <a:t> </a:t>
            </a:r>
            <a:r>
              <a:rPr lang="cs-CZ" altLang="cs-CZ" sz="2200" b="1" noProof="0" dirty="0" smtClean="0">
                <a:solidFill>
                  <a:srgbClr val="FF0000"/>
                </a:solidFill>
              </a:rPr>
              <a:t>F</a:t>
            </a:r>
            <a:r>
              <a:rPr lang="en-US" altLang="cs-CZ" sz="2200" b="1" noProof="0" dirty="0" err="1" smtClean="0">
                <a:solidFill>
                  <a:srgbClr val="FF0000"/>
                </a:solidFill>
              </a:rPr>
              <a:t>ield</a:t>
            </a:r>
            <a:endParaRPr lang="en-US" altLang="cs-CZ" sz="2200" noProof="0" dirty="0" smtClean="0">
              <a:solidFill>
                <a:srgbClr val="FF0000"/>
              </a:solidFill>
            </a:endParaRPr>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6359" y="692696"/>
            <a:ext cx="3192146" cy="1551600"/>
          </a:xfrm>
          <a:prstGeom prst="rect">
            <a:avLst/>
          </a:prstGeom>
        </p:spPr>
      </p:pic>
      <mc:AlternateContent xmlns:mc="http://schemas.openxmlformats.org/markup-compatibility/2006" xmlns:a14="http://schemas.microsoft.com/office/drawing/2010/main">
        <mc:Choice Requires="a14">
          <p:sp>
            <p:nvSpPr>
              <p:cNvPr id="6" name="TextovéPole 5"/>
              <p:cNvSpPr txBox="1"/>
              <p:nvPr/>
            </p:nvSpPr>
            <p:spPr>
              <a:xfrm>
                <a:off x="8130343" y="730931"/>
                <a:ext cx="398891"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cs-CZ" b="0" i="1" smtClean="0">
                              <a:latin typeface="Cambria Math"/>
                            </a:rPr>
                            <m:t>𝐹</m:t>
                          </m:r>
                        </m:e>
                      </m:acc>
                    </m:oMath>
                  </m:oMathPara>
                </a14:m>
                <a:endParaRPr lang="cs-CZ"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8130343" y="730931"/>
                <a:ext cx="398891" cy="402931"/>
              </a:xfrm>
              <a:prstGeom prst="rect">
                <a:avLst/>
              </a:prstGeom>
              <a:blipFill rotWithShape="1">
                <a:blip r:embed="rId4"/>
                <a:stretch>
                  <a:fillRect t="-21212" r="-30769"/>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 name="TextovéPole 6"/>
              <p:cNvSpPr txBox="1"/>
              <p:nvPr/>
            </p:nvSpPr>
            <p:spPr>
              <a:xfrm>
                <a:off x="5214813" y="1768158"/>
                <a:ext cx="572016"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m:t>
                      </m:r>
                      <m:acc>
                        <m:accPr>
                          <m:chr m:val="⃗"/>
                          <m:ctrlPr>
                            <a:rPr lang="cs-CZ" i="1" smtClean="0">
                              <a:latin typeface="Cambria Math"/>
                            </a:rPr>
                          </m:ctrlPr>
                        </m:accPr>
                        <m:e>
                          <m:r>
                            <a:rPr lang="cs-CZ" b="0" i="1" smtClean="0">
                              <a:latin typeface="Cambria Math"/>
                            </a:rPr>
                            <m:t>𝐹</m:t>
                          </m:r>
                        </m:e>
                      </m:acc>
                    </m:oMath>
                  </m:oMathPara>
                </a14:m>
                <a:endParaRPr lang="cs-CZ"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5214813" y="1768158"/>
                <a:ext cx="572016" cy="402931"/>
              </a:xfrm>
              <a:prstGeom prst="rect">
                <a:avLst/>
              </a:prstGeom>
              <a:blipFill rotWithShape="1">
                <a:blip r:embed="rId5"/>
                <a:stretch>
                  <a:fillRect t="-21212" r="-43617"/>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8" name="TextovéPole 7"/>
              <p:cNvSpPr txBox="1"/>
              <p:nvPr/>
            </p:nvSpPr>
            <p:spPr>
              <a:xfrm>
                <a:off x="7351124" y="1090971"/>
                <a:ext cx="38183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a:rPr>
                        <m:t>α</m:t>
                      </m:r>
                    </m:oMath>
                  </m:oMathPara>
                </a14:m>
                <a:endParaRPr lang="cs-CZ"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7351124" y="1090971"/>
                <a:ext cx="381836" cy="369332"/>
              </a:xfrm>
              <a:prstGeom prst="rect">
                <a:avLst/>
              </a:prstGeom>
              <a:blipFill rotWithShape="1">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9" name="TextovéPole 8"/>
              <p:cNvSpPr txBox="1"/>
              <p:nvPr/>
            </p:nvSpPr>
            <p:spPr>
              <a:xfrm>
                <a:off x="7136953" y="747744"/>
                <a:ext cx="49609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sz="1400" b="0" i="1" smtClean="0">
                          <a:latin typeface="Cambria Math"/>
                        </a:rPr>
                        <m:t>+</m:t>
                      </m:r>
                      <m:r>
                        <a:rPr lang="cs-CZ" sz="1400" b="0" i="1" smtClean="0">
                          <a:latin typeface="Cambria Math"/>
                        </a:rPr>
                        <m:t>𝑄</m:t>
                      </m:r>
                    </m:oMath>
                  </m:oMathPara>
                </a14:m>
                <a:endParaRPr lang="cs-CZ" sz="1400" dirty="0"/>
              </a:p>
            </p:txBody>
          </p:sp>
        </mc:Choice>
        <mc:Fallback xmlns="">
          <p:sp>
            <p:nvSpPr>
              <p:cNvPr id="9" name="TextovéPole 8"/>
              <p:cNvSpPr txBox="1">
                <a:spLocks noRot="1" noChangeAspect="1" noMove="1" noResize="1" noEditPoints="1" noAdjustHandles="1" noChangeArrowheads="1" noChangeShapeType="1" noTextEdit="1"/>
              </p:cNvSpPr>
              <p:nvPr/>
            </p:nvSpPr>
            <p:spPr>
              <a:xfrm>
                <a:off x="7136953" y="747744"/>
                <a:ext cx="496098" cy="307777"/>
              </a:xfrm>
              <a:prstGeom prst="rect">
                <a:avLst/>
              </a:prstGeom>
              <a:blipFill rotWithShape="1">
                <a:blip r:embed="rId7"/>
                <a:stretch>
                  <a:fillRect b="-800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0" name="TextovéPole 9"/>
              <p:cNvSpPr txBox="1"/>
              <p:nvPr/>
            </p:nvSpPr>
            <p:spPr>
              <a:xfrm>
                <a:off x="6309855" y="1815736"/>
                <a:ext cx="496098"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sz="1400" b="0" i="1" smtClean="0">
                          <a:latin typeface="Cambria Math"/>
                        </a:rPr>
                        <m:t>−</m:t>
                      </m:r>
                      <m:r>
                        <a:rPr lang="cs-CZ" sz="1400" b="0" i="1" smtClean="0">
                          <a:latin typeface="Cambria Math"/>
                        </a:rPr>
                        <m:t>𝑄</m:t>
                      </m:r>
                    </m:oMath>
                  </m:oMathPara>
                </a14:m>
                <a:endParaRPr lang="cs-CZ" sz="1400" dirty="0"/>
              </a:p>
            </p:txBody>
          </p:sp>
        </mc:Choice>
        <mc:Fallback xmlns="">
          <p:sp>
            <p:nvSpPr>
              <p:cNvPr id="10" name="TextovéPole 9"/>
              <p:cNvSpPr txBox="1">
                <a:spLocks noRot="1" noChangeAspect="1" noMove="1" noResize="1" noEditPoints="1" noAdjustHandles="1" noChangeArrowheads="1" noChangeShapeType="1" noTextEdit="1"/>
              </p:cNvSpPr>
              <p:nvPr/>
            </p:nvSpPr>
            <p:spPr>
              <a:xfrm>
                <a:off x="6309855" y="1815736"/>
                <a:ext cx="496098" cy="307777"/>
              </a:xfrm>
              <a:prstGeom prst="rect">
                <a:avLst/>
              </a:prstGeom>
              <a:blipFill rotWithShape="1">
                <a:blip r:embed="rId8"/>
                <a:stretch>
                  <a:fillRect b="-800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1" name="TextovéPole 10"/>
              <p:cNvSpPr txBox="1"/>
              <p:nvPr/>
            </p:nvSpPr>
            <p:spPr>
              <a:xfrm>
                <a:off x="6474159" y="1090368"/>
                <a:ext cx="51090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2</m:t>
                      </m:r>
                      <m:r>
                        <a:rPr lang="en-US" b="0" i="1" smtClean="0">
                          <a:latin typeface="Cambria Math"/>
                        </a:rPr>
                        <m:t>𝑎</m:t>
                      </m:r>
                    </m:oMath>
                  </m:oMathPara>
                </a14:m>
                <a:endParaRPr lang="cs-CZ" dirty="0"/>
              </a:p>
            </p:txBody>
          </p:sp>
        </mc:Choice>
        <mc:Fallback xmlns="">
          <p:sp>
            <p:nvSpPr>
              <p:cNvPr id="11" name="TextovéPole 10"/>
              <p:cNvSpPr txBox="1">
                <a:spLocks noRot="1" noChangeAspect="1" noMove="1" noResize="1" noEditPoints="1" noAdjustHandles="1" noChangeArrowheads="1" noChangeShapeType="1" noTextEdit="1"/>
              </p:cNvSpPr>
              <p:nvPr/>
            </p:nvSpPr>
            <p:spPr>
              <a:xfrm>
                <a:off x="6474159" y="1090368"/>
                <a:ext cx="510909" cy="369332"/>
              </a:xfrm>
              <a:prstGeom prst="rect">
                <a:avLst/>
              </a:prstGeom>
              <a:blipFill rotWithShape="1">
                <a:blip r:embed="rId9"/>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2" name="TextovéPole 11"/>
              <p:cNvSpPr txBox="1"/>
              <p:nvPr/>
            </p:nvSpPr>
            <p:spPr>
              <a:xfrm>
                <a:off x="6834199" y="1369108"/>
                <a:ext cx="3770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0</m:t>
                      </m:r>
                    </m:oMath>
                  </m:oMathPara>
                </a14:m>
                <a:endParaRPr lang="cs-CZ" dirty="0"/>
              </a:p>
            </p:txBody>
          </p:sp>
        </mc:Choice>
        <mc:Fallback xmlns="">
          <p:sp>
            <p:nvSpPr>
              <p:cNvPr id="12" name="TextovéPole 11"/>
              <p:cNvSpPr txBox="1">
                <a:spLocks noRot="1" noChangeAspect="1" noMove="1" noResize="1" noEditPoints="1" noAdjustHandles="1" noChangeArrowheads="1" noChangeShapeType="1" noTextEdit="1"/>
              </p:cNvSpPr>
              <p:nvPr/>
            </p:nvSpPr>
            <p:spPr>
              <a:xfrm>
                <a:off x="6834199" y="1369108"/>
                <a:ext cx="377026" cy="369332"/>
              </a:xfrm>
              <a:prstGeom prst="rect">
                <a:avLst/>
              </a:prstGeom>
              <a:blipFill rotWithShape="1">
                <a:blip r:embed="rId10"/>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 name="TextovéPole 12"/>
              <p:cNvSpPr txBox="1"/>
              <p:nvPr/>
            </p:nvSpPr>
            <p:spPr>
              <a:xfrm>
                <a:off x="8346367" y="1263501"/>
                <a:ext cx="402097"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en-US" b="0" i="1" smtClean="0">
                              <a:latin typeface="Cambria Math"/>
                            </a:rPr>
                            <m:t>𝐸</m:t>
                          </m:r>
                        </m:e>
                      </m:acc>
                    </m:oMath>
                  </m:oMathPara>
                </a14:m>
                <a:endParaRPr lang="cs-CZ" dirty="0"/>
              </a:p>
            </p:txBody>
          </p:sp>
        </mc:Choice>
        <mc:Fallback xmlns="">
          <p:sp>
            <p:nvSpPr>
              <p:cNvPr id="13" name="TextovéPole 12"/>
              <p:cNvSpPr txBox="1">
                <a:spLocks noRot="1" noChangeAspect="1" noMove="1" noResize="1" noEditPoints="1" noAdjustHandles="1" noChangeArrowheads="1" noChangeShapeType="1" noTextEdit="1"/>
              </p:cNvSpPr>
              <p:nvPr/>
            </p:nvSpPr>
            <p:spPr>
              <a:xfrm>
                <a:off x="8346367" y="1263501"/>
                <a:ext cx="402097" cy="402931"/>
              </a:xfrm>
              <a:prstGeom prst="rect">
                <a:avLst/>
              </a:prstGeom>
              <a:blipFill rotWithShape="1">
                <a:blip r:embed="rId11"/>
                <a:stretch>
                  <a:fillRect/>
                </a:stretch>
              </a:blipFill>
            </p:spPr>
            <p:txBody>
              <a:bodyPr/>
              <a:lstStyle/>
              <a:p>
                <a:r>
                  <a:rPr lang="cs-CZ">
                    <a:noFill/>
                  </a:rPr>
                  <a:t> </a:t>
                </a:r>
              </a:p>
            </p:txBody>
          </p:sp>
        </mc:Fallback>
      </mc:AlternateContent>
      <p:sp>
        <p:nvSpPr>
          <p:cNvPr id="14" name="Text Box 7"/>
          <p:cNvSpPr txBox="1">
            <a:spLocks noChangeArrowheads="1"/>
          </p:cNvSpPr>
          <p:nvPr/>
        </p:nvSpPr>
        <p:spPr bwMode="auto">
          <a:xfrm>
            <a:off x="467544" y="732128"/>
            <a:ext cx="482453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Work</a:t>
            </a:r>
            <a:r>
              <a:rPr lang="cs-CZ" altLang="cs-CZ" sz="2000" dirty="0" smtClean="0"/>
              <a:t> </a:t>
            </a:r>
            <a:r>
              <a:rPr lang="cs-CZ" altLang="cs-CZ" sz="2000" i="1" dirty="0" smtClean="0">
                <a:solidFill>
                  <a:srgbClr val="0000FF"/>
                </a:solidFill>
              </a:rPr>
              <a:t>W</a:t>
            </a:r>
            <a:r>
              <a:rPr lang="cs-CZ" altLang="cs-CZ" sz="2000" dirty="0" smtClean="0"/>
              <a:t> </a:t>
            </a:r>
            <a:r>
              <a:rPr lang="cs-CZ" altLang="cs-CZ" sz="2000" dirty="0" err="1" smtClean="0"/>
              <a:t>must</a:t>
            </a:r>
            <a:r>
              <a:rPr lang="cs-CZ" altLang="cs-CZ" sz="2000" dirty="0" smtClean="0"/>
              <a:t> </a:t>
            </a:r>
            <a:r>
              <a:rPr lang="cs-CZ" altLang="cs-CZ" sz="2000" dirty="0" err="1" smtClean="0"/>
              <a:t>be</a:t>
            </a:r>
            <a:r>
              <a:rPr lang="cs-CZ" altLang="cs-CZ" sz="2000" dirty="0" smtClean="0"/>
              <a:t> done to </a:t>
            </a:r>
            <a:r>
              <a:rPr lang="cs-CZ" altLang="cs-CZ" sz="2000" dirty="0" err="1" smtClean="0"/>
              <a:t>change</a:t>
            </a:r>
            <a:r>
              <a:rPr lang="cs-CZ" altLang="cs-CZ" sz="2000" dirty="0" smtClean="0"/>
              <a:t> </a:t>
            </a:r>
            <a:r>
              <a:rPr lang="cs-CZ" altLang="cs-CZ" sz="2000" dirty="0" err="1" smtClean="0"/>
              <a:t>the</a:t>
            </a:r>
            <a:r>
              <a:rPr lang="cs-CZ" altLang="cs-CZ" sz="2000" dirty="0" smtClean="0"/>
              <a:t> </a:t>
            </a:r>
            <a:r>
              <a:rPr lang="cs-CZ" altLang="cs-CZ" sz="2000" dirty="0" err="1" smtClean="0"/>
              <a:t>orientation</a:t>
            </a:r>
            <a:r>
              <a:rPr lang="cs-CZ" altLang="cs-CZ" sz="2000" dirty="0" smtClean="0"/>
              <a:t> </a:t>
            </a:r>
            <a:r>
              <a:rPr lang="cs-CZ" altLang="cs-CZ" sz="2000" dirty="0" err="1" smtClean="0"/>
              <a:t>of</a:t>
            </a:r>
            <a:r>
              <a:rPr lang="cs-CZ" altLang="cs-CZ" sz="2000" dirty="0" smtClean="0"/>
              <a:t> </a:t>
            </a:r>
            <a:r>
              <a:rPr lang="cs-CZ" altLang="cs-CZ" sz="2000" dirty="0" err="1" smtClean="0"/>
              <a:t>the</a:t>
            </a:r>
            <a:r>
              <a:rPr lang="cs-CZ" altLang="cs-CZ" sz="2000" dirty="0" smtClean="0"/>
              <a:t> </a:t>
            </a:r>
            <a:r>
              <a:rPr lang="cs-CZ" altLang="cs-CZ" sz="2000" dirty="0" err="1" smtClean="0"/>
              <a:t>dipole</a:t>
            </a:r>
            <a:r>
              <a:rPr lang="cs-CZ" altLang="cs-CZ" sz="2000" dirty="0" smtClean="0"/>
              <a:t> in </a:t>
            </a:r>
            <a:r>
              <a:rPr lang="cs-CZ" altLang="cs-CZ" sz="2000" dirty="0" err="1" smtClean="0"/>
              <a:t>an</a:t>
            </a:r>
            <a:r>
              <a:rPr lang="cs-CZ" altLang="cs-CZ" sz="2000" dirty="0" smtClean="0"/>
              <a:t> </a:t>
            </a:r>
            <a:r>
              <a:rPr lang="cs-CZ" altLang="cs-CZ" sz="2000" dirty="0" err="1" smtClean="0"/>
              <a:t>external</a:t>
            </a:r>
            <a:r>
              <a:rPr lang="cs-CZ" altLang="cs-CZ" sz="2000" dirty="0" smtClean="0"/>
              <a:t> </a:t>
            </a:r>
            <a:r>
              <a:rPr lang="cs-CZ" altLang="cs-CZ" sz="2000" dirty="0" err="1" smtClean="0"/>
              <a:t>field</a:t>
            </a:r>
            <a:r>
              <a:rPr lang="cs-CZ" altLang="cs-CZ" sz="2000" dirty="0" smtClean="0"/>
              <a:t>. </a:t>
            </a:r>
            <a:r>
              <a:rPr lang="cs-CZ" altLang="cs-CZ" sz="2000" dirty="0" err="1" smtClean="0"/>
              <a:t>This</a:t>
            </a:r>
            <a:r>
              <a:rPr lang="cs-CZ" altLang="cs-CZ" sz="2000" dirty="0" smtClean="0"/>
              <a:t> </a:t>
            </a:r>
            <a:r>
              <a:rPr lang="cs-CZ" altLang="cs-CZ" sz="2000" dirty="0" err="1" smtClean="0"/>
              <a:t>work</a:t>
            </a:r>
            <a:r>
              <a:rPr lang="cs-CZ" altLang="cs-CZ" sz="2000" dirty="0" smtClean="0"/>
              <a:t> </a:t>
            </a:r>
            <a:r>
              <a:rPr lang="cs-CZ" altLang="cs-CZ" sz="2000" dirty="0" err="1" smtClean="0"/>
              <a:t>is</a:t>
            </a:r>
            <a:r>
              <a:rPr lang="cs-CZ" altLang="cs-CZ" sz="2000" dirty="0" smtClean="0"/>
              <a:t> </a:t>
            </a:r>
            <a:r>
              <a:rPr lang="cs-CZ" altLang="cs-CZ" sz="2000" dirty="0" err="1" smtClean="0"/>
              <a:t>stored</a:t>
            </a:r>
            <a:r>
              <a:rPr lang="cs-CZ" altLang="cs-CZ" sz="2000" dirty="0" smtClean="0"/>
              <a:t> as </a:t>
            </a:r>
            <a:r>
              <a:rPr lang="cs-CZ" altLang="cs-CZ" sz="2000" b="1" dirty="0" err="1" smtClean="0">
                <a:solidFill>
                  <a:srgbClr val="0000FF"/>
                </a:solidFill>
              </a:rPr>
              <a:t>potential</a:t>
            </a:r>
            <a:r>
              <a:rPr lang="cs-CZ" altLang="cs-CZ" sz="2000" b="1" dirty="0" smtClean="0">
                <a:solidFill>
                  <a:srgbClr val="0000FF"/>
                </a:solidFill>
              </a:rPr>
              <a:t> </a:t>
            </a:r>
            <a:r>
              <a:rPr lang="cs-CZ" altLang="cs-CZ" sz="2000" b="1" dirty="0" err="1" smtClean="0">
                <a:solidFill>
                  <a:srgbClr val="0000FF"/>
                </a:solidFill>
              </a:rPr>
              <a:t>energy</a:t>
            </a:r>
            <a:r>
              <a:rPr lang="cs-CZ" altLang="cs-CZ" sz="2000" dirty="0" smtClean="0">
                <a:solidFill>
                  <a:srgbClr val="0000FF"/>
                </a:solidFill>
              </a:rPr>
              <a:t> </a:t>
            </a:r>
            <a:r>
              <a:rPr lang="cs-CZ" altLang="cs-CZ" sz="2000" i="1" dirty="0" smtClean="0">
                <a:solidFill>
                  <a:srgbClr val="0000FF"/>
                </a:solidFill>
              </a:rPr>
              <a:t>U</a:t>
            </a:r>
            <a:r>
              <a:rPr lang="cs-CZ" altLang="cs-CZ" sz="2000" dirty="0" smtClean="0"/>
              <a:t>. </a:t>
            </a:r>
            <a:r>
              <a:rPr lang="cs-CZ" altLang="cs-CZ" sz="2000" dirty="0" err="1" smtClean="0"/>
              <a:t>The</a:t>
            </a:r>
            <a:r>
              <a:rPr lang="cs-CZ" altLang="cs-CZ" sz="2000" dirty="0" smtClean="0"/>
              <a:t> reference </a:t>
            </a:r>
            <a:r>
              <a:rPr lang="cs-CZ" altLang="cs-CZ" sz="2000" dirty="0" err="1" smtClean="0"/>
              <a:t>angle</a:t>
            </a:r>
            <a:r>
              <a:rPr lang="cs-CZ" altLang="cs-CZ" sz="2000" dirty="0" smtClean="0"/>
              <a:t> </a:t>
            </a:r>
            <a:r>
              <a:rPr lang="cs-CZ" altLang="cs-CZ" sz="2000" dirty="0" err="1" smtClean="0"/>
              <a:t>for</a:t>
            </a:r>
            <a:r>
              <a:rPr lang="cs-CZ" altLang="cs-CZ" sz="2000" dirty="0" smtClean="0"/>
              <a:t> </a:t>
            </a:r>
            <a:r>
              <a:rPr lang="cs-CZ" altLang="cs-CZ" sz="2000" dirty="0" err="1" smtClean="0"/>
              <a:t>zero</a:t>
            </a:r>
            <a:r>
              <a:rPr lang="cs-CZ" altLang="cs-CZ" sz="2000" dirty="0" smtClean="0"/>
              <a:t> </a:t>
            </a:r>
            <a:r>
              <a:rPr lang="cs-CZ" altLang="cs-CZ" sz="2000" dirty="0" err="1" smtClean="0"/>
              <a:t>potential</a:t>
            </a:r>
            <a:r>
              <a:rPr lang="cs-CZ" altLang="cs-CZ" sz="2000" dirty="0" smtClean="0"/>
              <a:t> </a:t>
            </a:r>
            <a:r>
              <a:rPr lang="cs-CZ" altLang="cs-CZ" sz="2000" dirty="0" err="1" smtClean="0"/>
              <a:t>energy</a:t>
            </a:r>
            <a:r>
              <a:rPr lang="cs-CZ" altLang="cs-CZ" sz="2000" dirty="0" smtClean="0"/>
              <a:t> </a:t>
            </a:r>
            <a:r>
              <a:rPr lang="cs-CZ" altLang="cs-CZ" sz="2000" dirty="0" err="1" smtClean="0"/>
              <a:t>is</a:t>
            </a:r>
            <a:r>
              <a:rPr lang="cs-CZ" altLang="cs-CZ" sz="2000" dirty="0" smtClean="0"/>
              <a:t> </a:t>
            </a:r>
            <a:r>
              <a:rPr lang="el-GR" altLang="cs-CZ" sz="2000" dirty="0" smtClean="0"/>
              <a:t>α</a:t>
            </a:r>
            <a:r>
              <a:rPr lang="cs-CZ" altLang="cs-CZ" sz="2000" dirty="0" smtClean="0"/>
              <a:t>=90°. </a:t>
            </a:r>
            <a:endParaRPr lang="en-US" altLang="cs-CZ" sz="2000" dirty="0" smtClean="0"/>
          </a:p>
        </p:txBody>
      </p:sp>
      <p:graphicFrame>
        <p:nvGraphicFramePr>
          <p:cNvPr id="15" name="Objekt 14"/>
          <p:cNvGraphicFramePr>
            <a:graphicFrameLocks noChangeAspect="1"/>
          </p:cNvGraphicFramePr>
          <p:nvPr>
            <p:extLst>
              <p:ext uri="{D42A27DB-BD31-4B8C-83A1-F6EECF244321}">
                <p14:modId xmlns:p14="http://schemas.microsoft.com/office/powerpoint/2010/main" val="2672224877"/>
              </p:ext>
            </p:extLst>
          </p:nvPr>
        </p:nvGraphicFramePr>
        <p:xfrm>
          <a:off x="661813" y="2656203"/>
          <a:ext cx="7294563" cy="884237"/>
        </p:xfrm>
        <a:graphic>
          <a:graphicData uri="http://schemas.openxmlformats.org/presentationml/2006/ole">
            <mc:AlternateContent xmlns:mc="http://schemas.openxmlformats.org/markup-compatibility/2006">
              <mc:Choice xmlns:v="urn:schemas-microsoft-com:vml" Requires="v">
                <p:oleObj spid="_x0000_s86049" name="Equation" r:id="rId12" imgW="3860640" imgH="469800" progId="Equation.DSMT4">
                  <p:embed/>
                </p:oleObj>
              </mc:Choice>
              <mc:Fallback>
                <p:oleObj name="Equation" r:id="rId12" imgW="3860640" imgH="469800" progId="Equation.DSMT4">
                  <p:embed/>
                  <p:pic>
                    <p:nvPicPr>
                      <p:cNvPr id="0" name="Objekt 22"/>
                      <p:cNvPicPr>
                        <a:picLocks noChangeAspect="1" noChangeArrowheads="1"/>
                      </p:cNvPicPr>
                      <p:nvPr/>
                    </p:nvPicPr>
                    <p:blipFill>
                      <a:blip r:embed="rId13"/>
                      <a:srcRect/>
                      <a:stretch>
                        <a:fillRect/>
                      </a:stretch>
                    </p:blipFill>
                    <p:spPr bwMode="auto">
                      <a:xfrm>
                        <a:off x="661813" y="2656203"/>
                        <a:ext cx="7294563"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 Box 7"/>
          <p:cNvSpPr txBox="1">
            <a:spLocks noChangeArrowheads="1"/>
          </p:cNvSpPr>
          <p:nvPr/>
        </p:nvSpPr>
        <p:spPr bwMode="auto">
          <a:xfrm>
            <a:off x="467544" y="4004426"/>
            <a:ext cx="48245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Rewritten</a:t>
            </a:r>
            <a:r>
              <a:rPr lang="cs-CZ" altLang="cs-CZ" sz="2000" dirty="0" smtClean="0"/>
              <a:t> in </a:t>
            </a:r>
            <a:r>
              <a:rPr lang="cs-CZ" altLang="cs-CZ" sz="2000" dirty="0" err="1" smtClean="0"/>
              <a:t>the</a:t>
            </a:r>
            <a:r>
              <a:rPr lang="cs-CZ" altLang="cs-CZ" sz="2000" dirty="0" smtClean="0"/>
              <a:t> </a:t>
            </a:r>
            <a:r>
              <a:rPr lang="cs-CZ" altLang="cs-CZ" sz="2000" dirty="0" err="1" smtClean="0"/>
              <a:t>vector</a:t>
            </a:r>
            <a:r>
              <a:rPr lang="cs-CZ" altLang="cs-CZ" sz="2000" dirty="0" smtClean="0"/>
              <a:t> </a:t>
            </a:r>
            <a:r>
              <a:rPr lang="cs-CZ" altLang="cs-CZ" sz="2000" dirty="0" err="1" smtClean="0"/>
              <a:t>form</a:t>
            </a:r>
            <a:endParaRPr lang="en-US" altLang="cs-CZ" sz="2000" dirty="0" smtClean="0"/>
          </a:p>
        </p:txBody>
      </p:sp>
      <p:graphicFrame>
        <p:nvGraphicFramePr>
          <p:cNvPr id="17" name="Objekt 16"/>
          <p:cNvGraphicFramePr>
            <a:graphicFrameLocks noChangeAspect="1"/>
          </p:cNvGraphicFramePr>
          <p:nvPr>
            <p:extLst>
              <p:ext uri="{D42A27DB-BD31-4B8C-83A1-F6EECF244321}">
                <p14:modId xmlns:p14="http://schemas.microsoft.com/office/powerpoint/2010/main" val="129088014"/>
              </p:ext>
            </p:extLst>
          </p:nvPr>
        </p:nvGraphicFramePr>
        <p:xfrm>
          <a:off x="3996680" y="3977468"/>
          <a:ext cx="1295400" cy="454025"/>
        </p:xfrm>
        <a:graphic>
          <a:graphicData uri="http://schemas.openxmlformats.org/presentationml/2006/ole">
            <mc:AlternateContent xmlns:mc="http://schemas.openxmlformats.org/markup-compatibility/2006">
              <mc:Choice xmlns:v="urn:schemas-microsoft-com:vml" Requires="v">
                <p:oleObj spid="_x0000_s86050" name="Equation" r:id="rId14" imgW="685800" imgH="241200" progId="Equation.DSMT4">
                  <p:embed/>
                </p:oleObj>
              </mc:Choice>
              <mc:Fallback>
                <p:oleObj name="Equation" r:id="rId14" imgW="685800" imgH="241200" progId="Equation.DSMT4">
                  <p:embed/>
                  <p:pic>
                    <p:nvPicPr>
                      <p:cNvPr id="0" name=""/>
                      <p:cNvPicPr>
                        <a:picLocks noChangeAspect="1" noChangeArrowheads="1"/>
                      </p:cNvPicPr>
                      <p:nvPr/>
                    </p:nvPicPr>
                    <p:blipFill>
                      <a:blip r:embed="rId15"/>
                      <a:srcRect/>
                      <a:stretch>
                        <a:fillRect/>
                      </a:stretch>
                    </p:blipFill>
                    <p:spPr bwMode="auto">
                      <a:xfrm>
                        <a:off x="3996680" y="3977468"/>
                        <a:ext cx="1295400" cy="454025"/>
                      </a:xfrm>
                      <a:prstGeom prst="rect">
                        <a:avLst/>
                      </a:prstGeom>
                      <a:solidFill>
                        <a:srgbClr val="FFFF99"/>
                      </a:solidFill>
                      <a:ln w="15875">
                        <a:solidFill>
                          <a:schemeClr val="tx1"/>
                        </a:solidFill>
                      </a:ln>
                    </p:spPr>
                  </p:pic>
                </p:oleObj>
              </mc:Fallback>
            </mc:AlternateContent>
          </a:graphicData>
        </a:graphic>
      </p:graphicFrame>
    </p:spTree>
    <p:extLst>
      <p:ext uri="{BB962C8B-B14F-4D97-AF65-F5344CB8AC3E}">
        <p14:creationId xmlns:p14="http://schemas.microsoft.com/office/powerpoint/2010/main" val="220921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188640"/>
            <a:ext cx="7772400" cy="608112"/>
          </a:xfrm>
        </p:spPr>
        <p:txBody>
          <a:bodyPr/>
          <a:lstStyle/>
          <a:p>
            <a:pPr eaLnBrk="1" hangingPunct="1"/>
            <a:r>
              <a:rPr lang="en-US" altLang="cs-CZ" sz="2200" b="1" noProof="0" dirty="0" smtClean="0">
                <a:solidFill>
                  <a:srgbClr val="FF0000"/>
                </a:solidFill>
              </a:rPr>
              <a:t>Gauss’s </a:t>
            </a:r>
            <a:r>
              <a:rPr lang="cs-CZ" altLang="cs-CZ" sz="2200" b="1" noProof="0" dirty="0" smtClean="0">
                <a:solidFill>
                  <a:srgbClr val="FF0000"/>
                </a:solidFill>
              </a:rPr>
              <a:t>L</a:t>
            </a:r>
            <a:r>
              <a:rPr lang="en-US" altLang="cs-CZ" sz="2200" b="1" noProof="0" dirty="0" smtClean="0">
                <a:solidFill>
                  <a:srgbClr val="FF0000"/>
                </a:solidFill>
              </a:rPr>
              <a:t>aw and </a:t>
            </a:r>
            <a:r>
              <a:rPr lang="cs-CZ" altLang="cs-CZ" sz="2200" b="1" noProof="0" dirty="0" smtClean="0">
                <a:solidFill>
                  <a:srgbClr val="FF0000"/>
                </a:solidFill>
              </a:rPr>
              <a:t>E</a:t>
            </a:r>
            <a:r>
              <a:rPr lang="en-US" altLang="cs-CZ" sz="2200" b="1" noProof="0" dirty="0" err="1" smtClean="0">
                <a:solidFill>
                  <a:srgbClr val="FF0000"/>
                </a:solidFill>
              </a:rPr>
              <a:t>lectric</a:t>
            </a:r>
            <a:r>
              <a:rPr lang="en-US" altLang="cs-CZ" sz="2200" b="1" noProof="0" dirty="0" smtClean="0">
                <a:solidFill>
                  <a:srgbClr val="FF0000"/>
                </a:solidFill>
              </a:rPr>
              <a:t> </a:t>
            </a:r>
            <a:r>
              <a:rPr lang="cs-CZ" altLang="cs-CZ" sz="2200" b="1" noProof="0" dirty="0" smtClean="0">
                <a:solidFill>
                  <a:srgbClr val="FF0000"/>
                </a:solidFill>
              </a:rPr>
              <a:t>F</a:t>
            </a:r>
            <a:r>
              <a:rPr lang="en-US" altLang="cs-CZ" sz="2200" b="1" noProof="0" dirty="0" smtClean="0">
                <a:solidFill>
                  <a:srgbClr val="FF0000"/>
                </a:solidFill>
              </a:rPr>
              <a:t>lux</a:t>
            </a:r>
            <a:endParaRPr lang="en-US" altLang="cs-CZ" sz="2200" noProof="0" dirty="0" smtClean="0">
              <a:solidFill>
                <a:srgbClr val="FF0000"/>
              </a:solidFill>
            </a:endParaRP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836712"/>
            <a:ext cx="3330971" cy="1731624"/>
          </a:xfrm>
          <a:prstGeom prst="rect">
            <a:avLst/>
          </a:prstGeom>
        </p:spPr>
      </p:pic>
      <mc:AlternateContent xmlns:mc="http://schemas.openxmlformats.org/markup-compatibility/2006" xmlns:a14="http://schemas.microsoft.com/office/drawing/2010/main">
        <mc:Choice Requires="a14">
          <p:sp>
            <p:nvSpPr>
              <p:cNvPr id="6" name="TextovéPole 5"/>
              <p:cNvSpPr txBox="1"/>
              <p:nvPr/>
            </p:nvSpPr>
            <p:spPr>
              <a:xfrm>
                <a:off x="6804248" y="943288"/>
                <a:ext cx="46679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en-US" b="0" i="1" smtClean="0">
                              <a:latin typeface="Cambria Math"/>
                            </a:rPr>
                            <m:t>𝑛</m:t>
                          </m:r>
                          <m:r>
                            <a:rPr lang="en-US" b="0" i="1" baseline="-25000" smtClean="0">
                              <a:latin typeface="Cambria Math"/>
                            </a:rPr>
                            <m:t>0</m:t>
                          </m:r>
                        </m:e>
                      </m:acc>
                    </m:oMath>
                  </m:oMathPara>
                </a14:m>
                <a:endParaRPr lang="cs-CZ"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6804248" y="943288"/>
                <a:ext cx="466794" cy="369332"/>
              </a:xfrm>
              <a:prstGeom prst="rect">
                <a:avLst/>
              </a:prstGeom>
              <a:blipFill rotWithShape="1">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 name="TextovéPole 6"/>
              <p:cNvSpPr txBox="1"/>
              <p:nvPr/>
            </p:nvSpPr>
            <p:spPr>
              <a:xfrm>
                <a:off x="7164288" y="1630515"/>
                <a:ext cx="402097"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en-US" b="0" i="1" smtClean="0">
                              <a:latin typeface="Cambria Math"/>
                            </a:rPr>
                            <m:t>𝐸</m:t>
                          </m:r>
                        </m:e>
                      </m:acc>
                    </m:oMath>
                  </m:oMathPara>
                </a14:m>
                <a:endParaRPr lang="cs-CZ"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7164288" y="1630515"/>
                <a:ext cx="402097" cy="402931"/>
              </a:xfrm>
              <a:prstGeom prst="rect">
                <a:avLst/>
              </a:prstGeom>
              <a:blipFill rotWithShape="1">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8" name="TextovéPole 7"/>
              <p:cNvSpPr txBox="1"/>
              <p:nvPr/>
            </p:nvSpPr>
            <p:spPr>
              <a:xfrm>
                <a:off x="6710445" y="1413583"/>
                <a:ext cx="3818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a:rPr>
                        <m:t>α</m:t>
                      </m:r>
                    </m:oMath>
                  </m:oMathPara>
                </a14:m>
                <a:endParaRPr lang="cs-CZ"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6710445" y="1413583"/>
                <a:ext cx="381835" cy="369332"/>
              </a:xfrm>
              <a:prstGeom prst="rect">
                <a:avLst/>
              </a:prstGeom>
              <a:blipFill rotWithShape="1">
                <a:blip r:embed="rId6"/>
                <a:stretch>
                  <a:fillRect/>
                </a:stretch>
              </a:blipFill>
            </p:spPr>
            <p:txBody>
              <a:bodyPr/>
              <a:lstStyle/>
              <a:p>
                <a:r>
                  <a:rPr lang="cs-CZ">
                    <a:noFill/>
                  </a:rPr>
                  <a:t> </a:t>
                </a:r>
              </a:p>
            </p:txBody>
          </p:sp>
        </mc:Fallback>
      </mc:AlternateContent>
      <p:sp>
        <p:nvSpPr>
          <p:cNvPr id="9" name="Text Box 7"/>
          <p:cNvSpPr txBox="1">
            <a:spLocks noChangeArrowheads="1"/>
          </p:cNvSpPr>
          <p:nvPr/>
        </p:nvSpPr>
        <p:spPr bwMode="auto">
          <a:xfrm>
            <a:off x="467544" y="764704"/>
            <a:ext cx="424847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Let the surface be divided into elementary surfaces </a:t>
            </a:r>
            <a:r>
              <a:rPr lang="en-US" altLang="cs-CZ" sz="2000" dirty="0" err="1" smtClean="0">
                <a:solidFill>
                  <a:srgbClr val="0000FF"/>
                </a:solidFill>
              </a:rPr>
              <a:t>d</a:t>
            </a:r>
            <a:r>
              <a:rPr lang="en-US" altLang="cs-CZ" sz="2000" i="1" dirty="0" err="1" smtClean="0">
                <a:solidFill>
                  <a:srgbClr val="0000FF"/>
                </a:solidFill>
              </a:rPr>
              <a:t>S</a:t>
            </a:r>
            <a:r>
              <a:rPr lang="en-US" altLang="cs-CZ" sz="2000" dirty="0" smtClean="0"/>
              <a:t>, small enough to be considered a plane. Electric field can be then taken as a constant for the surface. Electric flux through this area is </a:t>
            </a:r>
          </a:p>
        </p:txBody>
      </p:sp>
      <p:pic>
        <p:nvPicPr>
          <p:cNvPr id="10" name="Obrázek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21844" y="4450548"/>
            <a:ext cx="1574875" cy="1808469"/>
          </a:xfrm>
          <a:prstGeom prst="rect">
            <a:avLst/>
          </a:prstGeom>
        </p:spPr>
      </p:pic>
      <mc:AlternateContent xmlns:mc="http://schemas.openxmlformats.org/markup-compatibility/2006" xmlns:a14="http://schemas.microsoft.com/office/drawing/2010/main">
        <mc:Choice Requires="a14">
          <p:sp>
            <p:nvSpPr>
              <p:cNvPr id="11" name="TextovéPole 10"/>
              <p:cNvSpPr txBox="1"/>
              <p:nvPr/>
            </p:nvSpPr>
            <p:spPr>
              <a:xfrm>
                <a:off x="6444208" y="2339588"/>
                <a:ext cx="50815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𝑑𝑆</m:t>
                      </m:r>
                    </m:oMath>
                  </m:oMathPara>
                </a14:m>
                <a:endParaRPr lang="cs-CZ" dirty="0"/>
              </a:p>
            </p:txBody>
          </p:sp>
        </mc:Choice>
        <mc:Fallback xmlns="">
          <p:sp>
            <p:nvSpPr>
              <p:cNvPr id="11" name="TextovéPole 10"/>
              <p:cNvSpPr txBox="1">
                <a:spLocks noRot="1" noChangeAspect="1" noMove="1" noResize="1" noEditPoints="1" noAdjustHandles="1" noChangeArrowheads="1" noChangeShapeType="1" noTextEdit="1"/>
              </p:cNvSpPr>
              <p:nvPr/>
            </p:nvSpPr>
            <p:spPr>
              <a:xfrm>
                <a:off x="6444208" y="2339588"/>
                <a:ext cx="508152" cy="369332"/>
              </a:xfrm>
              <a:prstGeom prst="rect">
                <a:avLst/>
              </a:prstGeom>
              <a:blipFill rotWithShape="1">
                <a:blip r:embed="rId8"/>
                <a:stretch>
                  <a:fillRect/>
                </a:stretch>
              </a:blipFill>
            </p:spPr>
            <p:txBody>
              <a:bodyPr/>
              <a:lstStyle/>
              <a:p>
                <a:r>
                  <a:rPr lang="cs-CZ">
                    <a:noFill/>
                  </a:rPr>
                  <a:t> </a:t>
                </a:r>
              </a:p>
            </p:txBody>
          </p:sp>
        </mc:Fallback>
      </mc:AlternateContent>
      <p:graphicFrame>
        <p:nvGraphicFramePr>
          <p:cNvPr id="12" name="Objekt 11"/>
          <p:cNvGraphicFramePr>
            <a:graphicFrameLocks noChangeAspect="1"/>
          </p:cNvGraphicFramePr>
          <p:nvPr>
            <p:extLst>
              <p:ext uri="{D42A27DB-BD31-4B8C-83A1-F6EECF244321}">
                <p14:modId xmlns:p14="http://schemas.microsoft.com/office/powerpoint/2010/main" val="2286785134"/>
              </p:ext>
            </p:extLst>
          </p:nvPr>
        </p:nvGraphicFramePr>
        <p:xfrm>
          <a:off x="3275856" y="2637160"/>
          <a:ext cx="2089150" cy="431800"/>
        </p:xfrm>
        <a:graphic>
          <a:graphicData uri="http://schemas.openxmlformats.org/presentationml/2006/ole">
            <mc:AlternateContent xmlns:mc="http://schemas.openxmlformats.org/markup-compatibility/2006">
              <mc:Choice xmlns:v="urn:schemas-microsoft-com:vml" Requires="v">
                <p:oleObj spid="_x0000_s36851" name="Equation" r:id="rId9" imgW="1104840" imgH="228600" progId="Equation.DSMT4">
                  <p:embed/>
                </p:oleObj>
              </mc:Choice>
              <mc:Fallback>
                <p:oleObj name="Equation" r:id="rId9" imgW="1104840" imgH="228600" progId="Equation.DSMT4">
                  <p:embed/>
                  <p:pic>
                    <p:nvPicPr>
                      <p:cNvPr id="0" name="Objekt 16"/>
                      <p:cNvPicPr>
                        <a:picLocks noChangeAspect="1" noChangeArrowheads="1"/>
                      </p:cNvPicPr>
                      <p:nvPr/>
                    </p:nvPicPr>
                    <p:blipFill>
                      <a:blip r:embed="rId10"/>
                      <a:srcRect/>
                      <a:stretch>
                        <a:fillRect/>
                      </a:stretch>
                    </p:blipFill>
                    <p:spPr bwMode="auto">
                      <a:xfrm>
                        <a:off x="3275856" y="2637160"/>
                        <a:ext cx="2089150" cy="431800"/>
                      </a:xfrm>
                      <a:prstGeom prst="rect">
                        <a:avLst/>
                      </a:prstGeom>
                      <a:noFill/>
                      <a:ln>
                        <a:noFill/>
                      </a:ln>
                    </p:spPr>
                  </p:pic>
                </p:oleObj>
              </mc:Fallback>
            </mc:AlternateContent>
          </a:graphicData>
        </a:graphic>
      </p:graphicFrame>
      <p:sp>
        <p:nvSpPr>
          <p:cNvPr id="13" name="Text Box 7"/>
          <p:cNvSpPr txBox="1">
            <a:spLocks noChangeArrowheads="1"/>
          </p:cNvSpPr>
          <p:nvPr/>
        </p:nvSpPr>
        <p:spPr bwMode="auto">
          <a:xfrm>
            <a:off x="467544" y="3861048"/>
            <a:ext cx="3600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0"/>
              </a:spcAft>
            </a:pPr>
            <a:r>
              <a:rPr lang="en-US" altLang="cs-CZ" sz="2000" dirty="0" smtClean="0"/>
              <a:t>The elementary surface can be also written as a vector </a:t>
            </a:r>
            <a:endParaRPr lang="en-US" altLang="cs-CZ" sz="2000" baseline="-25000" dirty="0" smtClean="0"/>
          </a:p>
        </p:txBody>
      </p:sp>
      <p:graphicFrame>
        <p:nvGraphicFramePr>
          <p:cNvPr id="14" name="Objekt 13"/>
          <p:cNvGraphicFramePr>
            <a:graphicFrameLocks noChangeAspect="1"/>
          </p:cNvGraphicFramePr>
          <p:nvPr>
            <p:extLst>
              <p:ext uri="{D42A27DB-BD31-4B8C-83A1-F6EECF244321}">
                <p14:modId xmlns:p14="http://schemas.microsoft.com/office/powerpoint/2010/main" val="3352434427"/>
              </p:ext>
            </p:extLst>
          </p:nvPr>
        </p:nvGraphicFramePr>
        <p:xfrm>
          <a:off x="4448110" y="3975278"/>
          <a:ext cx="1247775" cy="479425"/>
        </p:xfrm>
        <a:graphic>
          <a:graphicData uri="http://schemas.openxmlformats.org/presentationml/2006/ole">
            <mc:AlternateContent xmlns:mc="http://schemas.openxmlformats.org/markup-compatibility/2006">
              <mc:Choice xmlns:v="urn:schemas-microsoft-com:vml" Requires="v">
                <p:oleObj spid="_x0000_s36852" name="Equation" r:id="rId11" imgW="660240" imgH="253800" progId="Equation.DSMT4">
                  <p:embed/>
                </p:oleObj>
              </mc:Choice>
              <mc:Fallback>
                <p:oleObj name="Equation" r:id="rId11" imgW="660240" imgH="253800" progId="Equation.DSMT4">
                  <p:embed/>
                  <p:pic>
                    <p:nvPicPr>
                      <p:cNvPr id="0" name=""/>
                      <p:cNvPicPr>
                        <a:picLocks noChangeAspect="1" noChangeArrowheads="1"/>
                      </p:cNvPicPr>
                      <p:nvPr/>
                    </p:nvPicPr>
                    <p:blipFill>
                      <a:blip r:embed="rId12"/>
                      <a:srcRect/>
                      <a:stretch>
                        <a:fillRect/>
                      </a:stretch>
                    </p:blipFill>
                    <p:spPr bwMode="auto">
                      <a:xfrm>
                        <a:off x="4448110" y="3975278"/>
                        <a:ext cx="1247775" cy="479425"/>
                      </a:xfrm>
                      <a:prstGeom prst="rect">
                        <a:avLst/>
                      </a:prstGeom>
                      <a:noFill/>
                      <a:ln>
                        <a:noFill/>
                      </a:ln>
                    </p:spPr>
                  </p:pic>
                </p:oleObj>
              </mc:Fallback>
            </mc:AlternateContent>
          </a:graphicData>
        </a:graphic>
      </p:graphicFrame>
      <p:sp>
        <p:nvSpPr>
          <p:cNvPr id="15" name="Text Box 7"/>
          <p:cNvSpPr txBox="1">
            <a:spLocks noChangeArrowheads="1"/>
          </p:cNvSpPr>
          <p:nvPr/>
        </p:nvSpPr>
        <p:spPr bwMode="auto">
          <a:xfrm>
            <a:off x="467544" y="4645585"/>
            <a:ext cx="36004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0"/>
              </a:spcAft>
            </a:pPr>
            <a:r>
              <a:rPr lang="en-US" altLang="cs-CZ" sz="2000" dirty="0" smtClean="0"/>
              <a:t>The formula for the electric flux can be then written in vector form </a:t>
            </a:r>
            <a:endParaRPr lang="en-US" altLang="cs-CZ" sz="2000" baseline="-25000" dirty="0" smtClean="0"/>
          </a:p>
        </p:txBody>
      </p:sp>
      <p:graphicFrame>
        <p:nvGraphicFramePr>
          <p:cNvPr id="17" name="Objekt 16"/>
          <p:cNvGraphicFramePr>
            <a:graphicFrameLocks noChangeAspect="1"/>
          </p:cNvGraphicFramePr>
          <p:nvPr>
            <p:extLst>
              <p:ext uri="{D42A27DB-BD31-4B8C-83A1-F6EECF244321}">
                <p14:modId xmlns:p14="http://schemas.microsoft.com/office/powerpoint/2010/main" val="1190032781"/>
              </p:ext>
            </p:extLst>
          </p:nvPr>
        </p:nvGraphicFramePr>
        <p:xfrm>
          <a:off x="4427984" y="4797152"/>
          <a:ext cx="1584325" cy="479425"/>
        </p:xfrm>
        <a:graphic>
          <a:graphicData uri="http://schemas.openxmlformats.org/presentationml/2006/ole">
            <mc:AlternateContent xmlns:mc="http://schemas.openxmlformats.org/markup-compatibility/2006">
              <mc:Choice xmlns:v="urn:schemas-microsoft-com:vml" Requires="v">
                <p:oleObj spid="_x0000_s36853" name="Equation" r:id="rId13" imgW="838080" imgH="253800" progId="Equation.DSMT4">
                  <p:embed/>
                </p:oleObj>
              </mc:Choice>
              <mc:Fallback>
                <p:oleObj name="Equation" r:id="rId13" imgW="838080" imgH="253800" progId="Equation.DSMT4">
                  <p:embed/>
                  <p:pic>
                    <p:nvPicPr>
                      <p:cNvPr id="0" name=""/>
                      <p:cNvPicPr>
                        <a:picLocks noChangeAspect="1" noChangeArrowheads="1"/>
                      </p:cNvPicPr>
                      <p:nvPr/>
                    </p:nvPicPr>
                    <p:blipFill>
                      <a:blip r:embed="rId14"/>
                      <a:srcRect/>
                      <a:stretch>
                        <a:fillRect/>
                      </a:stretch>
                    </p:blipFill>
                    <p:spPr bwMode="auto">
                      <a:xfrm>
                        <a:off x="4427984" y="4797152"/>
                        <a:ext cx="1584325" cy="479425"/>
                      </a:xfrm>
                      <a:prstGeom prst="rect">
                        <a:avLst/>
                      </a:prstGeom>
                      <a:noFill/>
                      <a:ln>
                        <a:noFill/>
                      </a:ln>
                    </p:spPr>
                  </p:pic>
                </p:oleObj>
              </mc:Fallback>
            </mc:AlternateContent>
          </a:graphicData>
        </a:graphic>
      </p:graphicFrame>
      <p:sp>
        <p:nvSpPr>
          <p:cNvPr id="18" name="Text Box 7"/>
          <p:cNvSpPr txBox="1">
            <a:spLocks noChangeArrowheads="1"/>
          </p:cNvSpPr>
          <p:nvPr/>
        </p:nvSpPr>
        <p:spPr bwMode="auto">
          <a:xfrm>
            <a:off x="475705" y="5810338"/>
            <a:ext cx="367240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0"/>
              </a:spcAft>
            </a:pPr>
            <a:r>
              <a:rPr lang="en-US" altLang="cs-CZ" sz="2000" dirty="0" smtClean="0"/>
              <a:t>The total electric flux through an area </a:t>
            </a:r>
            <a:r>
              <a:rPr lang="en-US" altLang="cs-CZ" sz="2000" i="1" dirty="0" smtClean="0"/>
              <a:t>S</a:t>
            </a:r>
            <a:r>
              <a:rPr lang="en-US" altLang="cs-CZ" sz="2000" dirty="0" smtClean="0"/>
              <a:t> is given by </a:t>
            </a:r>
            <a:endParaRPr lang="en-US" altLang="cs-CZ" sz="2000" baseline="-25000" dirty="0" smtClean="0"/>
          </a:p>
        </p:txBody>
      </p:sp>
      <mc:AlternateContent xmlns:mc="http://schemas.openxmlformats.org/markup-compatibility/2006" xmlns:a14="http://schemas.microsoft.com/office/drawing/2010/main">
        <mc:Choice Requires="a14">
          <p:sp>
            <p:nvSpPr>
              <p:cNvPr id="19" name="TextovéPole 18"/>
              <p:cNvSpPr txBox="1"/>
              <p:nvPr/>
            </p:nvSpPr>
            <p:spPr>
              <a:xfrm>
                <a:off x="7208232" y="4261276"/>
                <a:ext cx="402097"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en-US" b="0" i="1" smtClean="0">
                              <a:latin typeface="Cambria Math"/>
                            </a:rPr>
                            <m:t>𝐸</m:t>
                          </m:r>
                        </m:e>
                      </m:acc>
                    </m:oMath>
                  </m:oMathPara>
                </a14:m>
                <a:endParaRPr lang="cs-CZ" dirty="0"/>
              </a:p>
            </p:txBody>
          </p:sp>
        </mc:Choice>
        <mc:Fallback xmlns="">
          <p:sp>
            <p:nvSpPr>
              <p:cNvPr id="19" name="TextovéPole 18"/>
              <p:cNvSpPr txBox="1">
                <a:spLocks noRot="1" noChangeAspect="1" noMove="1" noResize="1" noEditPoints="1" noAdjustHandles="1" noChangeArrowheads="1" noChangeShapeType="1" noTextEdit="1"/>
              </p:cNvSpPr>
              <p:nvPr/>
            </p:nvSpPr>
            <p:spPr>
              <a:xfrm>
                <a:off x="7208232" y="4261276"/>
                <a:ext cx="402097" cy="402931"/>
              </a:xfrm>
              <a:prstGeom prst="rect">
                <a:avLst/>
              </a:prstGeom>
              <a:blipFill rotWithShape="1">
                <a:blip r:embed="rId1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0" name="TextovéPole 19"/>
              <p:cNvSpPr txBox="1"/>
              <p:nvPr/>
            </p:nvSpPr>
            <p:spPr>
              <a:xfrm>
                <a:off x="7769322" y="4357722"/>
                <a:ext cx="515461" cy="4047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𝑑</m:t>
                      </m:r>
                      <m:acc>
                        <m:accPr>
                          <m:chr m:val="⃗"/>
                          <m:ctrlPr>
                            <a:rPr lang="cs-CZ" i="1" smtClean="0">
                              <a:latin typeface="Cambria Math"/>
                            </a:rPr>
                          </m:ctrlPr>
                        </m:accPr>
                        <m:e>
                          <m:r>
                            <a:rPr lang="en-US" b="0" i="1" smtClean="0">
                              <a:latin typeface="Cambria Math"/>
                            </a:rPr>
                            <m:t>𝑆</m:t>
                          </m:r>
                        </m:e>
                      </m:acc>
                    </m:oMath>
                  </m:oMathPara>
                </a14:m>
                <a:endParaRPr lang="cs-CZ" dirty="0"/>
              </a:p>
            </p:txBody>
          </p:sp>
        </mc:Choice>
        <mc:Fallback xmlns="">
          <p:sp>
            <p:nvSpPr>
              <p:cNvPr id="20" name="TextovéPole 19"/>
              <p:cNvSpPr txBox="1">
                <a:spLocks noRot="1" noChangeAspect="1" noMove="1" noResize="1" noEditPoints="1" noAdjustHandles="1" noChangeArrowheads="1" noChangeShapeType="1" noTextEdit="1"/>
              </p:cNvSpPr>
              <p:nvPr/>
            </p:nvSpPr>
            <p:spPr>
              <a:xfrm>
                <a:off x="7769322" y="4357722"/>
                <a:ext cx="515461" cy="404791"/>
              </a:xfrm>
              <a:prstGeom prst="rect">
                <a:avLst/>
              </a:prstGeom>
              <a:blipFill rotWithShape="1">
                <a:blip r:embed="rId16"/>
                <a:stretch>
                  <a:fillRect t="-21212" r="-48235"/>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2" name="TextovéPole 21"/>
              <p:cNvSpPr txBox="1"/>
              <p:nvPr/>
            </p:nvSpPr>
            <p:spPr>
              <a:xfrm>
                <a:off x="7578404" y="4577847"/>
                <a:ext cx="38183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a:rPr>
                        <m:t>α</m:t>
                      </m:r>
                    </m:oMath>
                  </m:oMathPara>
                </a14:m>
                <a:endParaRPr lang="cs-CZ" dirty="0"/>
              </a:p>
            </p:txBody>
          </p:sp>
        </mc:Choice>
        <mc:Fallback xmlns="">
          <p:sp>
            <p:nvSpPr>
              <p:cNvPr id="22" name="TextovéPole 21"/>
              <p:cNvSpPr txBox="1">
                <a:spLocks noRot="1" noChangeAspect="1" noMove="1" noResize="1" noEditPoints="1" noAdjustHandles="1" noChangeArrowheads="1" noChangeShapeType="1" noTextEdit="1"/>
              </p:cNvSpPr>
              <p:nvPr/>
            </p:nvSpPr>
            <p:spPr>
              <a:xfrm>
                <a:off x="7578404" y="4577847"/>
                <a:ext cx="381835" cy="369332"/>
              </a:xfrm>
              <a:prstGeom prst="rect">
                <a:avLst/>
              </a:prstGeom>
              <a:blipFill rotWithShape="1">
                <a:blip r:embed="rId17"/>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3" name="TextovéPole 22"/>
              <p:cNvSpPr txBox="1"/>
              <p:nvPr/>
            </p:nvSpPr>
            <p:spPr>
              <a:xfrm>
                <a:off x="7942643" y="5889685"/>
                <a:ext cx="3751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𝑆</m:t>
                      </m:r>
                    </m:oMath>
                  </m:oMathPara>
                </a14:m>
                <a:endParaRPr lang="cs-CZ" dirty="0"/>
              </a:p>
            </p:txBody>
          </p:sp>
        </mc:Choice>
        <mc:Fallback xmlns="">
          <p:sp>
            <p:nvSpPr>
              <p:cNvPr id="23" name="TextovéPole 22"/>
              <p:cNvSpPr txBox="1">
                <a:spLocks noRot="1" noChangeAspect="1" noMove="1" noResize="1" noEditPoints="1" noAdjustHandles="1" noChangeArrowheads="1" noChangeShapeType="1" noTextEdit="1"/>
              </p:cNvSpPr>
              <p:nvPr/>
            </p:nvSpPr>
            <p:spPr>
              <a:xfrm>
                <a:off x="7942643" y="5889685"/>
                <a:ext cx="375103" cy="369332"/>
              </a:xfrm>
              <a:prstGeom prst="rect">
                <a:avLst/>
              </a:prstGeom>
              <a:blipFill rotWithShape="1">
                <a:blip r:embed="rId18"/>
                <a:stretch>
                  <a:fillRect/>
                </a:stretch>
              </a:blipFill>
            </p:spPr>
            <p:txBody>
              <a:bodyPr/>
              <a:lstStyle/>
              <a:p>
                <a:r>
                  <a:rPr lang="cs-CZ">
                    <a:noFill/>
                  </a:rPr>
                  <a:t> </a:t>
                </a:r>
              </a:p>
            </p:txBody>
          </p:sp>
        </mc:Fallback>
      </mc:AlternateContent>
      <p:graphicFrame>
        <p:nvGraphicFramePr>
          <p:cNvPr id="24" name="Objekt 23"/>
          <p:cNvGraphicFramePr>
            <a:graphicFrameLocks noChangeAspect="1"/>
          </p:cNvGraphicFramePr>
          <p:nvPr>
            <p:extLst>
              <p:ext uri="{D42A27DB-BD31-4B8C-83A1-F6EECF244321}">
                <p14:modId xmlns:p14="http://schemas.microsoft.com/office/powerpoint/2010/main" val="4228575958"/>
              </p:ext>
            </p:extLst>
          </p:nvPr>
        </p:nvGraphicFramePr>
        <p:xfrm>
          <a:off x="4455437" y="5793974"/>
          <a:ext cx="1703387" cy="719138"/>
        </p:xfrm>
        <a:graphic>
          <a:graphicData uri="http://schemas.openxmlformats.org/presentationml/2006/ole">
            <mc:AlternateContent xmlns:mc="http://schemas.openxmlformats.org/markup-compatibility/2006">
              <mc:Choice xmlns:v="urn:schemas-microsoft-com:vml" Requires="v">
                <p:oleObj spid="_x0000_s36854" name="Equation" r:id="rId19" imgW="901440" imgH="380880" progId="Equation.DSMT4">
                  <p:embed/>
                </p:oleObj>
              </mc:Choice>
              <mc:Fallback>
                <p:oleObj name="Equation" r:id="rId19" imgW="901440" imgH="380880" progId="Equation.DSMT4">
                  <p:embed/>
                  <p:pic>
                    <p:nvPicPr>
                      <p:cNvPr id="0" name=""/>
                      <p:cNvPicPr>
                        <a:picLocks noChangeAspect="1" noChangeArrowheads="1"/>
                      </p:cNvPicPr>
                      <p:nvPr/>
                    </p:nvPicPr>
                    <p:blipFill>
                      <a:blip r:embed="rId20"/>
                      <a:srcRect/>
                      <a:stretch>
                        <a:fillRect/>
                      </a:stretch>
                    </p:blipFill>
                    <p:spPr bwMode="auto">
                      <a:xfrm>
                        <a:off x="4455437" y="5793974"/>
                        <a:ext cx="1703387" cy="719138"/>
                      </a:xfrm>
                      <a:prstGeom prst="rect">
                        <a:avLst/>
                      </a:prstGeom>
                      <a:solidFill>
                        <a:srgbClr val="FFFF99"/>
                      </a:solidFill>
                      <a:ln w="15875">
                        <a:solidFill>
                          <a:schemeClr val="tx1"/>
                        </a:solidFill>
                      </a:ln>
                    </p:spPr>
                  </p:pic>
                </p:oleObj>
              </mc:Fallback>
            </mc:AlternateContent>
          </a:graphicData>
        </a:graphic>
      </p:graphicFrame>
      <mc:AlternateContent xmlns:mc="http://schemas.openxmlformats.org/markup-compatibility/2006" xmlns:a14="http://schemas.microsoft.com/office/drawing/2010/main">
        <mc:Choice Requires="a14">
          <p:sp>
            <p:nvSpPr>
              <p:cNvPr id="25" name="Text Box 7"/>
              <p:cNvSpPr txBox="1">
                <a:spLocks noChangeArrowheads="1"/>
              </p:cNvSpPr>
              <p:nvPr/>
            </p:nvSpPr>
            <p:spPr bwMode="auto">
              <a:xfrm>
                <a:off x="467544" y="3019599"/>
                <a:ext cx="7992888" cy="74526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0"/>
                  </a:spcAft>
                </a:pPr>
                <a:r>
                  <a:rPr lang="en-US" altLang="cs-CZ" sz="2000" dirty="0" smtClean="0"/>
                  <a:t>Where </a:t>
                </a:r>
                <a:r>
                  <a:rPr lang="el-GR" altLang="cs-CZ" sz="2000" dirty="0" smtClean="0"/>
                  <a:t>α</a:t>
                </a:r>
                <a:r>
                  <a:rPr lang="en-US" altLang="cs-CZ" sz="2000" dirty="0" smtClean="0"/>
                  <a:t> is the angle between the vector </a:t>
                </a:r>
                <a14:m>
                  <m:oMath xmlns:m="http://schemas.openxmlformats.org/officeDocument/2006/math">
                    <m:acc>
                      <m:accPr>
                        <m:chr m:val="⃗"/>
                        <m:ctrlPr>
                          <a:rPr lang="en-US" altLang="cs-CZ" sz="2000" i="1">
                            <a:latin typeface="Cambria Math"/>
                          </a:rPr>
                        </m:ctrlPr>
                      </m:accPr>
                      <m:e>
                        <m:r>
                          <a:rPr lang="en-US" altLang="cs-CZ" sz="2000" b="0" i="1" smtClean="0">
                            <a:latin typeface="Cambria Math"/>
                          </a:rPr>
                          <m:t>𝐸</m:t>
                        </m:r>
                      </m:e>
                    </m:acc>
                  </m:oMath>
                </a14:m>
                <a:r>
                  <a:rPr lang="en-US" altLang="cs-CZ" sz="2000" dirty="0" smtClean="0"/>
                  <a:t> and a unit vector </a:t>
                </a:r>
                <a14:m>
                  <m:oMath xmlns:m="http://schemas.openxmlformats.org/officeDocument/2006/math">
                    <m:acc>
                      <m:accPr>
                        <m:chr m:val="⃗"/>
                        <m:ctrlPr>
                          <a:rPr lang="en-US" altLang="cs-CZ" sz="2000" i="1">
                            <a:latin typeface="Cambria Math"/>
                          </a:rPr>
                        </m:ctrlPr>
                      </m:accPr>
                      <m:e>
                        <m:r>
                          <a:rPr lang="en-US" altLang="cs-CZ" sz="2000" i="1">
                            <a:latin typeface="Cambria Math"/>
                          </a:rPr>
                          <m:t>𝑛</m:t>
                        </m:r>
                      </m:e>
                    </m:acc>
                    <m:r>
                      <a:rPr lang="en-US" altLang="cs-CZ" sz="2000" i="1" baseline="-25000">
                        <a:latin typeface="Cambria Math"/>
                      </a:rPr>
                      <m:t>0</m:t>
                    </m:r>
                  </m:oMath>
                </a14:m>
                <a:r>
                  <a:rPr lang="en-US" altLang="cs-CZ" sz="2000" dirty="0" smtClean="0"/>
                  <a:t> perpendicular to the surface </a:t>
                </a:r>
                <a:r>
                  <a:rPr lang="en-US" altLang="cs-CZ" sz="2000" dirty="0" err="1" smtClean="0"/>
                  <a:t>d</a:t>
                </a:r>
                <a:r>
                  <a:rPr lang="en-US" altLang="cs-CZ" sz="2000" i="1" dirty="0" err="1" smtClean="0"/>
                  <a:t>S</a:t>
                </a:r>
                <a:r>
                  <a:rPr lang="en-US" altLang="cs-CZ" sz="2000" dirty="0" smtClean="0"/>
                  <a:t>.  </a:t>
                </a:r>
                <a:endParaRPr lang="en-US" altLang="cs-CZ" sz="2000" baseline="-25000" dirty="0" smtClean="0"/>
              </a:p>
            </p:txBody>
          </p:sp>
        </mc:Choice>
        <mc:Fallback xmlns="">
          <p:sp>
            <p:nvSpPr>
              <p:cNvPr id="25" name="Text Box 7"/>
              <p:cNvSpPr txBox="1">
                <a:spLocks noRot="1" noChangeAspect="1" noMove="1" noResize="1" noEditPoints="1" noAdjustHandles="1" noChangeArrowheads="1" noChangeShapeType="1" noTextEdit="1"/>
              </p:cNvSpPr>
              <p:nvPr/>
            </p:nvSpPr>
            <p:spPr bwMode="auto">
              <a:xfrm>
                <a:off x="467544" y="3019599"/>
                <a:ext cx="7992888" cy="745269"/>
              </a:xfrm>
              <a:prstGeom prst="rect">
                <a:avLst/>
              </a:prstGeom>
              <a:blipFill rotWithShape="1">
                <a:blip r:embed="rId21"/>
                <a:stretch>
                  <a:fillRect l="-839" b="-1382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spTree>
    <p:extLst>
      <p:ext uri="{BB962C8B-B14F-4D97-AF65-F5344CB8AC3E}">
        <p14:creationId xmlns:p14="http://schemas.microsoft.com/office/powerpoint/2010/main" val="396559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4"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childTnLst>
                                </p:cTn>
                              </p:par>
                              <p:par>
                                <p:cTn id="22" presetID="4" presetClass="entr" presetSubtype="16"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ox(i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4" presetClass="entr" presetSubtype="16"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ox(in)">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8"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188640"/>
            <a:ext cx="7772400" cy="608112"/>
          </a:xfrm>
        </p:spPr>
        <p:txBody>
          <a:bodyPr/>
          <a:lstStyle/>
          <a:p>
            <a:pPr eaLnBrk="1" hangingPunct="1"/>
            <a:r>
              <a:rPr lang="en-US" altLang="cs-CZ" sz="2200" b="1" noProof="0" dirty="0" smtClean="0">
                <a:solidFill>
                  <a:srgbClr val="FF0000"/>
                </a:solidFill>
              </a:rPr>
              <a:t>Gauss’s </a:t>
            </a:r>
            <a:r>
              <a:rPr lang="cs-CZ" altLang="cs-CZ" sz="2200" b="1" noProof="0" dirty="0" smtClean="0">
                <a:solidFill>
                  <a:srgbClr val="FF0000"/>
                </a:solidFill>
              </a:rPr>
              <a:t>L</a:t>
            </a:r>
            <a:r>
              <a:rPr lang="en-US" altLang="cs-CZ" sz="2200" b="1" noProof="0" dirty="0" smtClean="0">
                <a:solidFill>
                  <a:srgbClr val="FF0000"/>
                </a:solidFill>
              </a:rPr>
              <a:t>aw and </a:t>
            </a:r>
            <a:r>
              <a:rPr lang="cs-CZ" altLang="cs-CZ" sz="2200" b="1" noProof="0" dirty="0" smtClean="0">
                <a:solidFill>
                  <a:srgbClr val="FF0000"/>
                </a:solidFill>
              </a:rPr>
              <a:t>E</a:t>
            </a:r>
            <a:r>
              <a:rPr lang="en-US" altLang="cs-CZ" sz="2200" b="1" noProof="0" dirty="0" err="1" smtClean="0">
                <a:solidFill>
                  <a:srgbClr val="FF0000"/>
                </a:solidFill>
              </a:rPr>
              <a:t>lectric</a:t>
            </a:r>
            <a:r>
              <a:rPr lang="en-US" altLang="cs-CZ" sz="2200" b="1" noProof="0" dirty="0" smtClean="0">
                <a:solidFill>
                  <a:srgbClr val="FF0000"/>
                </a:solidFill>
              </a:rPr>
              <a:t> </a:t>
            </a:r>
            <a:r>
              <a:rPr lang="cs-CZ" altLang="cs-CZ" sz="2200" b="1" noProof="0" dirty="0" smtClean="0">
                <a:solidFill>
                  <a:srgbClr val="FF0000"/>
                </a:solidFill>
              </a:rPr>
              <a:t>F</a:t>
            </a:r>
            <a:r>
              <a:rPr lang="en-US" altLang="cs-CZ" sz="2200" b="1" noProof="0" dirty="0" smtClean="0">
                <a:solidFill>
                  <a:srgbClr val="FF0000"/>
                </a:solidFill>
              </a:rPr>
              <a:t>lux</a:t>
            </a:r>
            <a:endParaRPr lang="en-US" altLang="cs-CZ" sz="2200" noProof="0" dirty="0" smtClean="0">
              <a:solidFill>
                <a:srgbClr val="FF0000"/>
              </a:solidFill>
            </a:endParaRPr>
          </a:p>
        </p:txBody>
      </p:sp>
      <p:sp>
        <p:nvSpPr>
          <p:cNvPr id="5" name="Text Box 7"/>
          <p:cNvSpPr txBox="1">
            <a:spLocks noChangeArrowheads="1"/>
          </p:cNvSpPr>
          <p:nvPr/>
        </p:nvSpPr>
        <p:spPr bwMode="auto">
          <a:xfrm>
            <a:off x="467544" y="764704"/>
            <a:ext cx="813690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Let us discuss a closed surface surrounding some volume. The electric flux through the surface is </a:t>
            </a:r>
          </a:p>
        </p:txBody>
      </p:sp>
      <p:sp>
        <p:nvSpPr>
          <p:cNvPr id="6" name="Text Box 7"/>
          <p:cNvSpPr txBox="1">
            <a:spLocks noChangeArrowheads="1"/>
          </p:cNvSpPr>
          <p:nvPr/>
        </p:nvSpPr>
        <p:spPr bwMode="auto">
          <a:xfrm>
            <a:off x="467544" y="2420888"/>
            <a:ext cx="813690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The flux through a surface is proportional to the number of electric field lines through it. If the number of lines entering the volume is equal to the number of lines leaving the volume then there is no net flux out of this surface. The flux </a:t>
            </a:r>
            <a:r>
              <a:rPr lang="el-GR" altLang="cs-CZ" sz="2000" i="1" dirty="0" smtClean="0">
                <a:solidFill>
                  <a:srgbClr val="0000FF"/>
                </a:solidFill>
              </a:rPr>
              <a:t>Φ</a:t>
            </a:r>
            <a:r>
              <a:rPr lang="en-US" altLang="cs-CZ" sz="2000" baseline="-25000" dirty="0" smtClean="0">
                <a:solidFill>
                  <a:srgbClr val="0000FF"/>
                </a:solidFill>
              </a:rPr>
              <a:t>E</a:t>
            </a:r>
            <a:r>
              <a:rPr lang="en-US" altLang="cs-CZ" sz="2000" dirty="0" smtClean="0"/>
              <a:t> </a:t>
            </a:r>
            <a:r>
              <a:rPr lang="en-US" altLang="cs-CZ" sz="2000" dirty="0" smtClean="0">
                <a:solidFill>
                  <a:srgbClr val="0000FF"/>
                </a:solidFill>
              </a:rPr>
              <a:t>will be nonzero </a:t>
            </a:r>
            <a:r>
              <a:rPr lang="en-US" altLang="cs-CZ" sz="2000" dirty="0" smtClean="0"/>
              <a:t>only if some lines start or end within the volume. Since the lines start or end only on electric charge, the flux will be nonzero only if the </a:t>
            </a:r>
            <a:r>
              <a:rPr lang="en-US" altLang="cs-CZ" sz="2000" i="1" dirty="0" smtClean="0">
                <a:solidFill>
                  <a:srgbClr val="0000FF"/>
                </a:solidFill>
              </a:rPr>
              <a:t>S</a:t>
            </a:r>
            <a:r>
              <a:rPr lang="en-US" altLang="cs-CZ" sz="2000" dirty="0" smtClean="0">
                <a:solidFill>
                  <a:srgbClr val="0000FF"/>
                </a:solidFill>
              </a:rPr>
              <a:t> encloses a net charge</a:t>
            </a:r>
            <a:r>
              <a:rPr lang="en-US" altLang="cs-CZ" sz="2000" dirty="0" smtClean="0"/>
              <a:t>. </a:t>
            </a:r>
          </a:p>
        </p:txBody>
      </p:sp>
      <p:graphicFrame>
        <p:nvGraphicFramePr>
          <p:cNvPr id="7" name="Objekt 6"/>
          <p:cNvGraphicFramePr>
            <a:graphicFrameLocks noChangeAspect="1"/>
          </p:cNvGraphicFramePr>
          <p:nvPr>
            <p:extLst>
              <p:ext uri="{D42A27DB-BD31-4B8C-83A1-F6EECF244321}">
                <p14:modId xmlns:p14="http://schemas.microsoft.com/office/powerpoint/2010/main" val="3302101879"/>
              </p:ext>
            </p:extLst>
          </p:nvPr>
        </p:nvGraphicFramePr>
        <p:xfrm>
          <a:off x="2641600" y="1630363"/>
          <a:ext cx="3792538" cy="719137"/>
        </p:xfrm>
        <a:graphic>
          <a:graphicData uri="http://schemas.openxmlformats.org/presentationml/2006/ole">
            <mc:AlternateContent xmlns:mc="http://schemas.openxmlformats.org/markup-compatibility/2006">
              <mc:Choice xmlns:v="urn:schemas-microsoft-com:vml" Requires="v">
                <p:oleObj spid="_x0000_s37364" name="Equation" r:id="rId3" imgW="2006280" imgH="380880" progId="Equation.DSMT4">
                  <p:embed/>
                </p:oleObj>
              </mc:Choice>
              <mc:Fallback>
                <p:oleObj name="Equation" r:id="rId3" imgW="2006280" imgH="380880" progId="Equation.DSMT4">
                  <p:embed/>
                  <p:pic>
                    <p:nvPicPr>
                      <p:cNvPr id="0" name="Objekt 23"/>
                      <p:cNvPicPr>
                        <a:picLocks noChangeAspect="1" noChangeArrowheads="1"/>
                      </p:cNvPicPr>
                      <p:nvPr/>
                    </p:nvPicPr>
                    <p:blipFill>
                      <a:blip r:embed="rId4"/>
                      <a:srcRect/>
                      <a:stretch>
                        <a:fillRect/>
                      </a:stretch>
                    </p:blipFill>
                    <p:spPr bwMode="auto">
                      <a:xfrm>
                        <a:off x="2641600" y="1630363"/>
                        <a:ext cx="3792538" cy="719137"/>
                      </a:xfrm>
                      <a:prstGeom prst="rect">
                        <a:avLst/>
                      </a:prstGeom>
                      <a:noFill/>
                      <a:ln w="15875">
                        <a:solidFill>
                          <a:schemeClr val="tx1"/>
                        </a:solidFill>
                        <a:miter lim="800000"/>
                        <a:headEnd/>
                        <a:tailEnd/>
                      </a:ln>
                    </p:spPr>
                  </p:pic>
                </p:oleObj>
              </mc:Fallback>
            </mc:AlternateContent>
          </a:graphicData>
        </a:graphic>
      </p:graphicFrame>
      <p:sp>
        <p:nvSpPr>
          <p:cNvPr id="8" name="Text Box 7"/>
          <p:cNvSpPr txBox="1">
            <a:spLocks noChangeArrowheads="1"/>
          </p:cNvSpPr>
          <p:nvPr/>
        </p:nvSpPr>
        <p:spPr bwMode="auto">
          <a:xfrm>
            <a:off x="467544" y="4442336"/>
            <a:ext cx="813690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The </a:t>
            </a:r>
            <a:r>
              <a:rPr lang="cs-CZ" altLang="cs-CZ" sz="2000" dirty="0" err="1" smtClean="0">
                <a:solidFill>
                  <a:srgbClr val="0000FF"/>
                </a:solidFill>
              </a:rPr>
              <a:t>Gaus</a:t>
            </a:r>
            <a:r>
              <a:rPr lang="en-US" altLang="cs-CZ" sz="2000" dirty="0" smtClean="0">
                <a:solidFill>
                  <a:srgbClr val="0000FF"/>
                </a:solidFill>
              </a:rPr>
              <a:t>’s law</a:t>
            </a:r>
            <a:r>
              <a:rPr lang="en-US" altLang="cs-CZ" sz="2000" dirty="0" smtClean="0"/>
              <a:t> can be formulated by: </a:t>
            </a:r>
            <a:r>
              <a:rPr lang="en-US" altLang="cs-CZ" sz="2000" i="1" dirty="0" smtClean="0">
                <a:solidFill>
                  <a:srgbClr val="0000FF"/>
                </a:solidFill>
              </a:rPr>
              <a:t>Electric flux through a closed surface equals to the net charge enclosed by that surface divided by a permittivity of free space</a:t>
            </a:r>
            <a:r>
              <a:rPr lang="en-US" altLang="cs-CZ" sz="2000" dirty="0" smtClean="0"/>
              <a:t>. </a:t>
            </a:r>
          </a:p>
        </p:txBody>
      </p:sp>
      <p:graphicFrame>
        <p:nvGraphicFramePr>
          <p:cNvPr id="9" name="Objekt 8"/>
          <p:cNvGraphicFramePr>
            <a:graphicFrameLocks noChangeAspect="1"/>
          </p:cNvGraphicFramePr>
          <p:nvPr>
            <p:extLst>
              <p:ext uri="{D42A27DB-BD31-4B8C-83A1-F6EECF244321}">
                <p14:modId xmlns:p14="http://schemas.microsoft.com/office/powerpoint/2010/main" val="1125184360"/>
              </p:ext>
            </p:extLst>
          </p:nvPr>
        </p:nvGraphicFramePr>
        <p:xfrm>
          <a:off x="3635896" y="5279157"/>
          <a:ext cx="2039938" cy="1246187"/>
        </p:xfrm>
        <a:graphic>
          <a:graphicData uri="http://schemas.openxmlformats.org/presentationml/2006/ole">
            <mc:AlternateContent xmlns:mc="http://schemas.openxmlformats.org/markup-compatibility/2006">
              <mc:Choice xmlns:v="urn:schemas-microsoft-com:vml" Requires="v">
                <p:oleObj spid="_x0000_s37365" name="Equation" r:id="rId5" imgW="1079280" imgH="660240" progId="Equation.DSMT4">
                  <p:embed/>
                </p:oleObj>
              </mc:Choice>
              <mc:Fallback>
                <p:oleObj name="Equation" r:id="rId5" imgW="1079280" imgH="660240" progId="Equation.DSMT4">
                  <p:embed/>
                  <p:pic>
                    <p:nvPicPr>
                      <p:cNvPr id="0" name=""/>
                      <p:cNvPicPr>
                        <a:picLocks noChangeAspect="1" noChangeArrowheads="1"/>
                      </p:cNvPicPr>
                      <p:nvPr/>
                    </p:nvPicPr>
                    <p:blipFill>
                      <a:blip r:embed="rId6"/>
                      <a:srcRect/>
                      <a:stretch>
                        <a:fillRect/>
                      </a:stretch>
                    </p:blipFill>
                    <p:spPr bwMode="auto">
                      <a:xfrm>
                        <a:off x="3635896" y="5279157"/>
                        <a:ext cx="2039938" cy="1246187"/>
                      </a:xfrm>
                      <a:prstGeom prst="rect">
                        <a:avLst/>
                      </a:prstGeom>
                      <a:solidFill>
                        <a:srgbClr val="FFFF99"/>
                      </a:solidFill>
                      <a:ln w="1587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159083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4" presetClass="entr" presetSubtype="16"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box(in)">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4" presetClass="entr" presetSubtype="16"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ox(i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188640"/>
            <a:ext cx="7772400"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cs-CZ" sz="2200" b="1" kern="0" dirty="0" smtClean="0">
                <a:solidFill>
                  <a:srgbClr val="FF0000"/>
                </a:solidFill>
              </a:rPr>
              <a:t>Gauss’s </a:t>
            </a:r>
            <a:r>
              <a:rPr lang="cs-CZ" altLang="cs-CZ" sz="2200" b="1" kern="0" dirty="0" smtClean="0">
                <a:solidFill>
                  <a:srgbClr val="FF0000"/>
                </a:solidFill>
              </a:rPr>
              <a:t>L</a:t>
            </a:r>
            <a:r>
              <a:rPr lang="en-US" altLang="cs-CZ" sz="2200" b="1" kern="0" dirty="0" smtClean="0">
                <a:solidFill>
                  <a:srgbClr val="FF0000"/>
                </a:solidFill>
              </a:rPr>
              <a:t>aw - deduction</a:t>
            </a:r>
            <a:endParaRPr lang="en-US" altLang="cs-CZ" sz="2200" kern="0" dirty="0" smtClean="0">
              <a:solidFill>
                <a:srgbClr val="FF0000"/>
              </a:solidFill>
            </a:endParaRP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811071"/>
            <a:ext cx="3430957" cy="1632203"/>
          </a:xfrm>
          <a:prstGeom prst="rect">
            <a:avLst/>
          </a:prstGeom>
        </p:spPr>
      </p:pic>
      <mc:AlternateContent xmlns:mc="http://schemas.openxmlformats.org/markup-compatibility/2006" xmlns:a14="http://schemas.microsoft.com/office/drawing/2010/main">
        <mc:Choice Requires="a14">
          <p:sp>
            <p:nvSpPr>
              <p:cNvPr id="6" name="Text Box 7"/>
              <p:cNvSpPr txBox="1">
                <a:spLocks noChangeArrowheads="1"/>
              </p:cNvSpPr>
              <p:nvPr/>
            </p:nvSpPr>
            <p:spPr bwMode="auto">
              <a:xfrm>
                <a:off x="467544" y="764704"/>
                <a:ext cx="4536504" cy="166859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Let’s suppose that the surface </a:t>
                </a:r>
                <a:r>
                  <a:rPr lang="en-US" altLang="cs-CZ" sz="2000" i="1" dirty="0" smtClean="0"/>
                  <a:t>S</a:t>
                </a:r>
                <a:r>
                  <a:rPr lang="en-US" altLang="cs-CZ" sz="2000" dirty="0" smtClean="0"/>
                  <a:t> encloses charges </a:t>
                </a:r>
                <a:r>
                  <a:rPr lang="en-US" altLang="cs-CZ" sz="2000" i="1" dirty="0" smtClean="0"/>
                  <a:t>Q</a:t>
                </a:r>
                <a:r>
                  <a:rPr lang="en-US" altLang="cs-CZ" sz="2000" baseline="-25000" dirty="0" smtClean="0"/>
                  <a:t>1</a:t>
                </a:r>
                <a:r>
                  <a:rPr lang="en-US" altLang="cs-CZ" sz="2000" dirty="0" smtClean="0"/>
                  <a:t>, </a:t>
                </a:r>
                <a:r>
                  <a:rPr lang="en-US" altLang="cs-CZ" sz="2000" i="1" dirty="0" smtClean="0"/>
                  <a:t>Q</a:t>
                </a:r>
                <a:r>
                  <a:rPr lang="en-US" altLang="cs-CZ" sz="2000" baseline="-25000" dirty="0" smtClean="0"/>
                  <a:t>2</a:t>
                </a:r>
                <a:r>
                  <a:rPr lang="en-US" altLang="cs-CZ" sz="2000" dirty="0" smtClean="0"/>
                  <a:t>, …, </a:t>
                </a:r>
                <a:r>
                  <a:rPr lang="en-US" altLang="cs-CZ" sz="2000" i="1" dirty="0" smtClean="0"/>
                  <a:t>Q</a:t>
                </a:r>
                <a:r>
                  <a:rPr lang="en-US" altLang="cs-CZ" sz="2000" baseline="-25000" dirty="0" smtClean="0"/>
                  <a:t>n</a:t>
                </a:r>
                <a:r>
                  <a:rPr lang="en-US" altLang="cs-CZ" sz="2000" dirty="0" smtClean="0"/>
                  <a:t>. If we consider elementary area </a:t>
                </a:r>
                <a:r>
                  <a:rPr lang="en-US" altLang="cs-CZ" sz="2000" dirty="0" smtClean="0">
                    <a:solidFill>
                      <a:srgbClr val="0000FF"/>
                    </a:solidFill>
                  </a:rPr>
                  <a:t>d</a:t>
                </a:r>
                <a:r>
                  <a:rPr lang="en-US" altLang="cs-CZ" sz="2000" i="1" dirty="0" smtClean="0">
                    <a:solidFill>
                      <a:srgbClr val="0000FF"/>
                    </a:solidFill>
                  </a:rPr>
                  <a:t>S</a:t>
                </a:r>
                <a:r>
                  <a:rPr lang="en-US" altLang="cs-CZ" sz="2000" baseline="-25000" dirty="0" smtClean="0">
                    <a:solidFill>
                      <a:srgbClr val="0000FF"/>
                    </a:solidFill>
                  </a:rPr>
                  <a:t>0</a:t>
                </a:r>
                <a:r>
                  <a:rPr lang="en-US" altLang="cs-CZ" sz="2000" dirty="0" smtClean="0"/>
                  <a:t>, which is a projection of </a:t>
                </a:r>
                <a:r>
                  <a:rPr lang="en-US" altLang="cs-CZ" sz="2000" dirty="0" err="1" smtClean="0"/>
                  <a:t>d</a:t>
                </a:r>
                <a:r>
                  <a:rPr lang="en-US" altLang="cs-CZ" sz="2000" i="1" dirty="0" err="1" smtClean="0"/>
                  <a:t>S</a:t>
                </a:r>
                <a:r>
                  <a:rPr lang="en-US" altLang="cs-CZ" sz="2000" dirty="0" smtClean="0"/>
                  <a:t> into the direction perpendicular to </a:t>
                </a:r>
                <a14:m>
                  <m:oMath xmlns:m="http://schemas.openxmlformats.org/officeDocument/2006/math">
                    <m:acc>
                      <m:accPr>
                        <m:chr m:val="⃗"/>
                        <m:ctrlPr>
                          <a:rPr lang="en-US" altLang="cs-CZ" sz="2000" i="1" smtClean="0">
                            <a:latin typeface="Cambria Math"/>
                          </a:rPr>
                        </m:ctrlPr>
                      </m:accPr>
                      <m:e>
                        <m:r>
                          <a:rPr lang="en-US" altLang="cs-CZ" sz="2000" b="0" i="1" smtClean="0">
                            <a:latin typeface="Cambria Math"/>
                          </a:rPr>
                          <m:t>𝐸</m:t>
                        </m:r>
                      </m:e>
                    </m:acc>
                  </m:oMath>
                </a14:m>
                <a:r>
                  <a:rPr lang="en-US" altLang="cs-CZ" sz="2000" dirty="0" smtClean="0"/>
                  <a:t>, we can write:</a:t>
                </a:r>
              </a:p>
            </p:txBody>
          </p:sp>
        </mc:Choice>
        <mc:Fallback xmlns="">
          <p:sp>
            <p:nvSpPr>
              <p:cNvPr id="6" name="Text Box 7"/>
              <p:cNvSpPr txBox="1">
                <a:spLocks noRot="1" noChangeAspect="1" noMove="1" noResize="1" noEditPoints="1" noAdjustHandles="1" noChangeArrowheads="1" noChangeShapeType="1" noTextEdit="1"/>
              </p:cNvSpPr>
              <p:nvPr/>
            </p:nvSpPr>
            <p:spPr bwMode="auto">
              <a:xfrm>
                <a:off x="467544" y="764704"/>
                <a:ext cx="4536504" cy="1668598"/>
              </a:xfrm>
              <a:prstGeom prst="rect">
                <a:avLst/>
              </a:prstGeom>
              <a:blipFill rotWithShape="1">
                <a:blip r:embed="rId4"/>
                <a:stretch>
                  <a:fillRect l="-1478" t="-1460" r="-1344" b="-583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graphicFrame>
        <p:nvGraphicFramePr>
          <p:cNvPr id="7" name="Objekt 6"/>
          <p:cNvGraphicFramePr>
            <a:graphicFrameLocks noChangeAspect="1"/>
          </p:cNvGraphicFramePr>
          <p:nvPr>
            <p:extLst>
              <p:ext uri="{D42A27DB-BD31-4B8C-83A1-F6EECF244321}">
                <p14:modId xmlns:p14="http://schemas.microsoft.com/office/powerpoint/2010/main" val="1153756023"/>
              </p:ext>
            </p:extLst>
          </p:nvPr>
        </p:nvGraphicFramePr>
        <p:xfrm>
          <a:off x="493166" y="2635820"/>
          <a:ext cx="6815138" cy="865188"/>
        </p:xfrm>
        <a:graphic>
          <a:graphicData uri="http://schemas.openxmlformats.org/presentationml/2006/ole">
            <mc:AlternateContent xmlns:mc="http://schemas.openxmlformats.org/markup-compatibility/2006">
              <mc:Choice xmlns:v="urn:schemas-microsoft-com:vml" Requires="v">
                <p:oleObj spid="_x0000_s38861" name="Equation" r:id="rId5" imgW="3606480" imgH="457200" progId="Equation.DSMT4">
                  <p:embed/>
                </p:oleObj>
              </mc:Choice>
              <mc:Fallback>
                <p:oleObj name="Equation" r:id="rId5" imgW="3606480" imgH="457200" progId="Equation.DSMT4">
                  <p:embed/>
                  <p:pic>
                    <p:nvPicPr>
                      <p:cNvPr id="0" name="Objekt 14"/>
                      <p:cNvPicPr>
                        <a:picLocks noChangeAspect="1" noChangeArrowheads="1"/>
                      </p:cNvPicPr>
                      <p:nvPr/>
                    </p:nvPicPr>
                    <p:blipFill>
                      <a:blip r:embed="rId6"/>
                      <a:srcRect/>
                      <a:stretch>
                        <a:fillRect/>
                      </a:stretch>
                    </p:blipFill>
                    <p:spPr bwMode="auto">
                      <a:xfrm>
                        <a:off x="493166" y="2635820"/>
                        <a:ext cx="6815138"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kt 7"/>
          <p:cNvGraphicFramePr>
            <a:graphicFrameLocks noChangeAspect="1"/>
          </p:cNvGraphicFramePr>
          <p:nvPr>
            <p:extLst>
              <p:ext uri="{D42A27DB-BD31-4B8C-83A1-F6EECF244321}">
                <p14:modId xmlns:p14="http://schemas.microsoft.com/office/powerpoint/2010/main" val="1422315144"/>
              </p:ext>
            </p:extLst>
          </p:nvPr>
        </p:nvGraphicFramePr>
        <p:xfrm>
          <a:off x="3131840" y="3621460"/>
          <a:ext cx="1392238" cy="455612"/>
        </p:xfrm>
        <a:graphic>
          <a:graphicData uri="http://schemas.openxmlformats.org/presentationml/2006/ole">
            <mc:AlternateContent xmlns:mc="http://schemas.openxmlformats.org/markup-compatibility/2006">
              <mc:Choice xmlns:v="urn:schemas-microsoft-com:vml" Requires="v">
                <p:oleObj spid="_x0000_s38862" name="Equation" r:id="rId7" imgW="736560" imgH="241200" progId="Equation.DSMT4">
                  <p:embed/>
                </p:oleObj>
              </mc:Choice>
              <mc:Fallback>
                <p:oleObj name="Equation" r:id="rId7" imgW="736560" imgH="241200" progId="Equation.DSMT4">
                  <p:embed/>
                  <p:pic>
                    <p:nvPicPr>
                      <p:cNvPr id="0" name=""/>
                      <p:cNvPicPr>
                        <a:picLocks noChangeAspect="1" noChangeArrowheads="1"/>
                      </p:cNvPicPr>
                      <p:nvPr/>
                    </p:nvPicPr>
                    <p:blipFill>
                      <a:blip r:embed="rId8"/>
                      <a:srcRect/>
                      <a:stretch>
                        <a:fillRect/>
                      </a:stretch>
                    </p:blipFill>
                    <p:spPr bwMode="auto">
                      <a:xfrm>
                        <a:off x="3131840" y="3621460"/>
                        <a:ext cx="1392238"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7"/>
          <p:cNvSpPr txBox="1">
            <a:spLocks noChangeArrowheads="1"/>
          </p:cNvSpPr>
          <p:nvPr/>
        </p:nvSpPr>
        <p:spPr bwMode="auto">
          <a:xfrm>
            <a:off x="467544" y="364502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Taking into account</a:t>
            </a:r>
          </a:p>
        </p:txBody>
      </p:sp>
      <p:sp>
        <p:nvSpPr>
          <p:cNvPr id="10" name="Text Box 7"/>
          <p:cNvSpPr txBox="1">
            <a:spLocks noChangeArrowheads="1"/>
          </p:cNvSpPr>
          <p:nvPr/>
        </p:nvSpPr>
        <p:spPr bwMode="auto">
          <a:xfrm>
            <a:off x="4788024" y="364502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we can write</a:t>
            </a:r>
          </a:p>
        </p:txBody>
      </p:sp>
      <p:pic>
        <p:nvPicPr>
          <p:cNvPr id="11" name="Obrázek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80312" y="5229200"/>
            <a:ext cx="1296144" cy="1296144"/>
          </a:xfrm>
          <a:prstGeom prst="rect">
            <a:avLst/>
          </a:prstGeom>
        </p:spPr>
      </p:pic>
      <p:sp>
        <p:nvSpPr>
          <p:cNvPr id="12" name="TextovéPole 11"/>
          <p:cNvSpPr txBox="1"/>
          <p:nvPr/>
        </p:nvSpPr>
        <p:spPr>
          <a:xfrm>
            <a:off x="7524328" y="6021288"/>
            <a:ext cx="1069524" cy="307777"/>
          </a:xfrm>
          <a:prstGeom prst="rect">
            <a:avLst/>
          </a:prstGeom>
          <a:noFill/>
        </p:spPr>
        <p:txBody>
          <a:bodyPr wrap="none" rtlCol="0">
            <a:spAutoFit/>
          </a:bodyPr>
          <a:lstStyle/>
          <a:p>
            <a:r>
              <a:rPr lang="en-US" sz="1400" dirty="0" smtClean="0"/>
              <a:t>1 </a:t>
            </a:r>
            <a:r>
              <a:rPr lang="en-US" sz="1400" dirty="0" err="1" smtClean="0"/>
              <a:t>steradian</a:t>
            </a:r>
            <a:endParaRPr lang="cs-CZ" sz="1400" dirty="0"/>
          </a:p>
        </p:txBody>
      </p:sp>
      <p:graphicFrame>
        <p:nvGraphicFramePr>
          <p:cNvPr id="14" name="Objekt 13"/>
          <p:cNvGraphicFramePr>
            <a:graphicFrameLocks noChangeAspect="1"/>
          </p:cNvGraphicFramePr>
          <p:nvPr>
            <p:extLst>
              <p:ext uri="{D42A27DB-BD31-4B8C-83A1-F6EECF244321}">
                <p14:modId xmlns:p14="http://schemas.microsoft.com/office/powerpoint/2010/main" val="387461354"/>
              </p:ext>
            </p:extLst>
          </p:nvPr>
        </p:nvGraphicFramePr>
        <p:xfrm>
          <a:off x="539552" y="3835821"/>
          <a:ext cx="7056437" cy="1249363"/>
        </p:xfrm>
        <a:graphic>
          <a:graphicData uri="http://schemas.openxmlformats.org/presentationml/2006/ole">
            <mc:AlternateContent xmlns:mc="http://schemas.openxmlformats.org/markup-compatibility/2006">
              <mc:Choice xmlns:v="urn:schemas-microsoft-com:vml" Requires="v">
                <p:oleObj spid="_x0000_s38863" name="Equation" r:id="rId10" imgW="3733560" imgH="660240" progId="Equation.DSMT4">
                  <p:embed/>
                </p:oleObj>
              </mc:Choice>
              <mc:Fallback>
                <p:oleObj name="Equation" r:id="rId10" imgW="3733560" imgH="660240" progId="Equation.DSMT4">
                  <p:embed/>
                  <p:pic>
                    <p:nvPicPr>
                      <p:cNvPr id="0" name=""/>
                      <p:cNvPicPr>
                        <a:picLocks noChangeAspect="1" noChangeArrowheads="1"/>
                      </p:cNvPicPr>
                      <p:nvPr/>
                    </p:nvPicPr>
                    <p:blipFill>
                      <a:blip r:embed="rId11"/>
                      <a:srcRect/>
                      <a:stretch>
                        <a:fillRect/>
                      </a:stretch>
                    </p:blipFill>
                    <p:spPr bwMode="auto">
                      <a:xfrm>
                        <a:off x="539552" y="3835821"/>
                        <a:ext cx="7056437"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kt 14"/>
          <p:cNvGraphicFramePr>
            <a:graphicFrameLocks noChangeAspect="1"/>
          </p:cNvGraphicFramePr>
          <p:nvPr>
            <p:extLst>
              <p:ext uri="{D42A27DB-BD31-4B8C-83A1-F6EECF244321}">
                <p14:modId xmlns:p14="http://schemas.microsoft.com/office/powerpoint/2010/main" val="1245817663"/>
              </p:ext>
            </p:extLst>
          </p:nvPr>
        </p:nvGraphicFramePr>
        <p:xfrm>
          <a:off x="2732088" y="5275263"/>
          <a:ext cx="2039937" cy="1249362"/>
        </p:xfrm>
        <a:graphic>
          <a:graphicData uri="http://schemas.openxmlformats.org/presentationml/2006/ole">
            <mc:AlternateContent xmlns:mc="http://schemas.openxmlformats.org/markup-compatibility/2006">
              <mc:Choice xmlns:v="urn:schemas-microsoft-com:vml" Requires="v">
                <p:oleObj spid="_x0000_s38864" name="Equation" r:id="rId12" imgW="1079280" imgH="660240" progId="Equation.DSMT4">
                  <p:embed/>
                </p:oleObj>
              </mc:Choice>
              <mc:Fallback>
                <p:oleObj name="Equation" r:id="rId12" imgW="1079280" imgH="660240" progId="Equation.DSMT4">
                  <p:embed/>
                  <p:pic>
                    <p:nvPicPr>
                      <p:cNvPr id="0" name=""/>
                      <p:cNvPicPr>
                        <a:picLocks noChangeAspect="1" noChangeArrowheads="1"/>
                      </p:cNvPicPr>
                      <p:nvPr/>
                    </p:nvPicPr>
                    <p:blipFill>
                      <a:blip r:embed="rId13"/>
                      <a:srcRect/>
                      <a:stretch>
                        <a:fillRect/>
                      </a:stretch>
                    </p:blipFill>
                    <p:spPr bwMode="auto">
                      <a:xfrm>
                        <a:off x="2732088" y="5275263"/>
                        <a:ext cx="2039937" cy="1249362"/>
                      </a:xfrm>
                      <a:prstGeom prst="rect">
                        <a:avLst/>
                      </a:prstGeom>
                      <a:noFill/>
                      <a:ln w="15875">
                        <a:solidFill>
                          <a:schemeClr val="tx1"/>
                        </a:solidFill>
                      </a:ln>
                    </p:spPr>
                  </p:pic>
                </p:oleObj>
              </mc:Fallback>
            </mc:AlternateContent>
          </a:graphicData>
        </a:graphic>
      </p:graphicFrame>
    </p:spTree>
    <p:extLst>
      <p:ext uri="{BB962C8B-B14F-4D97-AF65-F5344CB8AC3E}">
        <p14:creationId xmlns:p14="http://schemas.microsoft.com/office/powerpoint/2010/main" val="258961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440" y="4651200"/>
            <a:ext cx="2892000" cy="1735200"/>
          </a:xfrm>
          <a:prstGeom prst="rect">
            <a:avLst/>
          </a:prstGeom>
        </p:spPr>
      </p:pic>
      <p:sp>
        <p:nvSpPr>
          <p:cNvPr id="4" name="Rectangle 2"/>
          <p:cNvSpPr txBox="1">
            <a:spLocks noChangeArrowheads="1"/>
          </p:cNvSpPr>
          <p:nvPr/>
        </p:nvSpPr>
        <p:spPr bwMode="auto">
          <a:xfrm>
            <a:off x="685800" y="188640"/>
            <a:ext cx="7772400"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cs-CZ" altLang="cs-CZ" sz="2200" b="1" kern="0" dirty="0" err="1" smtClean="0">
                <a:solidFill>
                  <a:schemeClr val="tx1"/>
                </a:solidFill>
              </a:rPr>
              <a:t>Application</a:t>
            </a:r>
            <a:r>
              <a:rPr lang="cs-CZ" altLang="cs-CZ" sz="2200" b="1" kern="0" dirty="0" smtClean="0">
                <a:solidFill>
                  <a:schemeClr val="tx1"/>
                </a:solidFill>
              </a:rPr>
              <a:t> </a:t>
            </a:r>
            <a:r>
              <a:rPr lang="cs-CZ" altLang="cs-CZ" sz="2200" b="1" kern="0" dirty="0" err="1" smtClean="0">
                <a:solidFill>
                  <a:schemeClr val="tx1"/>
                </a:solidFill>
              </a:rPr>
              <a:t>of</a:t>
            </a:r>
            <a:r>
              <a:rPr lang="cs-CZ" altLang="cs-CZ" sz="2200" b="1" kern="0" dirty="0" smtClean="0">
                <a:solidFill>
                  <a:schemeClr val="tx1"/>
                </a:solidFill>
              </a:rPr>
              <a:t> </a:t>
            </a:r>
            <a:r>
              <a:rPr lang="en-US" altLang="cs-CZ" sz="2200" b="1" kern="0" dirty="0" smtClean="0">
                <a:solidFill>
                  <a:schemeClr val="tx1"/>
                </a:solidFill>
              </a:rPr>
              <a:t>Gauss’s law</a:t>
            </a:r>
            <a:r>
              <a:rPr lang="cs-CZ" altLang="cs-CZ" sz="2200" b="1" kern="0" dirty="0" smtClean="0">
                <a:solidFill>
                  <a:schemeClr val="tx1"/>
                </a:solidFill>
              </a:rPr>
              <a:t> – </a:t>
            </a:r>
            <a:r>
              <a:rPr lang="en-US" altLang="cs-CZ" sz="2200" b="1" kern="0" dirty="0" smtClean="0">
                <a:solidFill>
                  <a:srgbClr val="0000FF"/>
                </a:solidFill>
              </a:rPr>
              <a:t>a </a:t>
            </a:r>
            <a:r>
              <a:rPr lang="cs-CZ" altLang="cs-CZ" sz="2200" b="1" kern="0" dirty="0" smtClean="0">
                <a:solidFill>
                  <a:srgbClr val="0000FF"/>
                </a:solidFill>
              </a:rPr>
              <a:t>point </a:t>
            </a:r>
            <a:r>
              <a:rPr lang="cs-CZ" altLang="cs-CZ" sz="2200" b="1" kern="0" dirty="0" err="1" smtClean="0">
                <a:solidFill>
                  <a:srgbClr val="0000FF"/>
                </a:solidFill>
              </a:rPr>
              <a:t>charge</a:t>
            </a:r>
            <a:endParaRPr lang="en-US" altLang="cs-CZ" sz="2200" kern="0" dirty="0" smtClean="0">
              <a:solidFill>
                <a:srgbClr val="0000FF"/>
              </a:solidFill>
            </a:endParaRPr>
          </a:p>
        </p:txBody>
      </p:sp>
      <p:sp>
        <p:nvSpPr>
          <p:cNvPr id="7" name="TextovéPole 6"/>
          <p:cNvSpPr txBox="1"/>
          <p:nvPr/>
        </p:nvSpPr>
        <p:spPr>
          <a:xfrm>
            <a:off x="7099566" y="2312876"/>
            <a:ext cx="364202" cy="369332"/>
          </a:xfrm>
          <a:prstGeom prst="rect">
            <a:avLst/>
          </a:prstGeom>
          <a:noFill/>
        </p:spPr>
        <p:txBody>
          <a:bodyPr wrap="none" rtlCol="0">
            <a:spAutoFit/>
          </a:bodyPr>
          <a:lstStyle/>
          <a:p>
            <a:r>
              <a:rPr lang="cs-CZ" dirty="0" smtClean="0"/>
              <a:t>Q</a:t>
            </a:r>
            <a:endParaRPr lang="cs-CZ" dirty="0"/>
          </a:p>
        </p:txBody>
      </p:sp>
      <mc:AlternateContent xmlns:mc="http://schemas.openxmlformats.org/markup-compatibility/2006" xmlns:a14="http://schemas.microsoft.com/office/drawing/2010/main">
        <mc:Choice Requires="a14">
          <p:sp>
            <p:nvSpPr>
              <p:cNvPr id="8" name="TextovéPole 7"/>
              <p:cNvSpPr txBox="1"/>
              <p:nvPr/>
            </p:nvSpPr>
            <p:spPr>
              <a:xfrm>
                <a:off x="7673538" y="940078"/>
                <a:ext cx="402097"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cs-CZ" b="0" i="1" smtClean="0">
                              <a:latin typeface="Cambria Math"/>
                            </a:rPr>
                            <m:t>𝐸</m:t>
                          </m:r>
                        </m:e>
                      </m:acc>
                    </m:oMath>
                  </m:oMathPara>
                </a14:m>
                <a:endParaRPr lang="cs-CZ"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7673538" y="940078"/>
                <a:ext cx="402097" cy="402931"/>
              </a:xfrm>
              <a:prstGeom prst="rect">
                <a:avLst/>
              </a:prstGeom>
              <a:blipFill rotWithShape="1">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9" name="TextovéPole 8"/>
              <p:cNvSpPr txBox="1"/>
              <p:nvPr/>
            </p:nvSpPr>
            <p:spPr>
              <a:xfrm>
                <a:off x="7241490" y="1009845"/>
                <a:ext cx="515462" cy="4047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𝑑</m:t>
                      </m:r>
                      <m:acc>
                        <m:accPr>
                          <m:chr m:val="⃗"/>
                          <m:ctrlPr>
                            <a:rPr lang="cs-CZ" i="1" smtClean="0">
                              <a:latin typeface="Cambria Math"/>
                            </a:rPr>
                          </m:ctrlPr>
                        </m:accPr>
                        <m:e>
                          <m:r>
                            <a:rPr lang="cs-CZ" b="0" i="1" smtClean="0">
                              <a:latin typeface="Cambria Math"/>
                            </a:rPr>
                            <m:t>𝑆</m:t>
                          </m:r>
                        </m:e>
                      </m:acc>
                    </m:oMath>
                  </m:oMathPara>
                </a14:m>
                <a:endParaRPr lang="cs-CZ" dirty="0"/>
              </a:p>
            </p:txBody>
          </p:sp>
        </mc:Choice>
        <mc:Fallback xmlns="">
          <p:sp>
            <p:nvSpPr>
              <p:cNvPr id="9" name="TextovéPole 8"/>
              <p:cNvSpPr txBox="1">
                <a:spLocks noRot="1" noChangeAspect="1" noMove="1" noResize="1" noEditPoints="1" noAdjustHandles="1" noChangeArrowheads="1" noChangeShapeType="1" noTextEdit="1"/>
              </p:cNvSpPr>
              <p:nvPr/>
            </p:nvSpPr>
            <p:spPr>
              <a:xfrm>
                <a:off x="7241490" y="1009845"/>
                <a:ext cx="515462" cy="404791"/>
              </a:xfrm>
              <a:prstGeom prst="rect">
                <a:avLst/>
              </a:prstGeom>
              <a:blipFill rotWithShape="1">
                <a:blip r:embed="rId5"/>
                <a:stretch>
                  <a:fillRect t="-21212" r="-4881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0" name="Text Box 7"/>
              <p:cNvSpPr txBox="1">
                <a:spLocks noChangeArrowheads="1"/>
              </p:cNvSpPr>
              <p:nvPr/>
            </p:nvSpPr>
            <p:spPr bwMode="auto">
              <a:xfrm>
                <a:off x="467544" y="764704"/>
                <a:ext cx="5184576" cy="304807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We</a:t>
                </a:r>
                <a:r>
                  <a:rPr lang="cs-CZ" altLang="cs-CZ" sz="2000" dirty="0" smtClean="0"/>
                  <a:t> </a:t>
                </a:r>
                <a:r>
                  <a:rPr lang="cs-CZ" altLang="cs-CZ" sz="2000" dirty="0" err="1" smtClean="0"/>
                  <a:t>will</a:t>
                </a:r>
                <a:r>
                  <a:rPr lang="cs-CZ" altLang="cs-CZ" sz="2000" dirty="0" smtClean="0"/>
                  <a:t> </a:t>
                </a:r>
                <a:r>
                  <a:rPr lang="cs-CZ" altLang="cs-CZ" sz="2000" dirty="0" err="1" smtClean="0"/>
                  <a:t>examine</a:t>
                </a:r>
                <a:r>
                  <a:rPr lang="cs-CZ" altLang="cs-CZ" sz="2000" dirty="0" smtClean="0"/>
                  <a:t> </a:t>
                </a:r>
                <a:r>
                  <a:rPr lang="cs-CZ" altLang="cs-CZ" sz="2000" dirty="0" err="1" smtClean="0"/>
                  <a:t>the</a:t>
                </a:r>
                <a:r>
                  <a:rPr lang="cs-CZ" altLang="cs-CZ" sz="2000" dirty="0" smtClean="0"/>
                  <a:t> </a:t>
                </a:r>
                <a:r>
                  <a:rPr lang="cs-CZ" altLang="cs-CZ" sz="2000" dirty="0" err="1" smtClean="0">
                    <a:solidFill>
                      <a:srgbClr val="0000FF"/>
                    </a:solidFill>
                  </a:rPr>
                  <a:t>electric</a:t>
                </a:r>
                <a:r>
                  <a:rPr lang="cs-CZ" altLang="cs-CZ" sz="2000" dirty="0" smtClean="0">
                    <a:solidFill>
                      <a:srgbClr val="0000FF"/>
                    </a:solidFill>
                  </a:rPr>
                  <a:t> </a:t>
                </a:r>
                <a:r>
                  <a:rPr lang="cs-CZ" altLang="cs-CZ" sz="2000" dirty="0" err="1" smtClean="0">
                    <a:solidFill>
                      <a:srgbClr val="0000FF"/>
                    </a:solidFill>
                  </a:rPr>
                  <a:t>field</a:t>
                </a:r>
                <a:r>
                  <a:rPr lang="cs-CZ" altLang="cs-CZ" sz="2000" dirty="0" smtClean="0"/>
                  <a:t> </a:t>
                </a:r>
                <a:r>
                  <a:rPr lang="cs-CZ" altLang="cs-CZ" sz="2000" dirty="0" err="1" smtClean="0"/>
                  <a:t>around</a:t>
                </a:r>
                <a:r>
                  <a:rPr lang="cs-CZ" altLang="cs-CZ" sz="2000" dirty="0" smtClean="0"/>
                  <a:t> a positive point </a:t>
                </a:r>
                <a:r>
                  <a:rPr lang="cs-CZ" altLang="cs-CZ" sz="2000" dirty="0" err="1" smtClean="0"/>
                  <a:t>charge</a:t>
                </a:r>
                <a:r>
                  <a:rPr lang="cs-CZ" altLang="cs-CZ" sz="2000" dirty="0" smtClean="0"/>
                  <a:t> </a:t>
                </a:r>
                <a:r>
                  <a:rPr lang="cs-CZ" altLang="cs-CZ" sz="2000" dirty="0" err="1" smtClean="0"/>
                  <a:t>of</a:t>
                </a:r>
                <a:r>
                  <a:rPr lang="cs-CZ" altLang="cs-CZ" sz="2000" dirty="0" smtClean="0"/>
                  <a:t> magnitude </a:t>
                </a:r>
                <a:r>
                  <a:rPr lang="cs-CZ" altLang="cs-CZ" sz="2000" i="1" dirty="0" smtClean="0">
                    <a:solidFill>
                      <a:srgbClr val="0000FF"/>
                    </a:solidFill>
                  </a:rPr>
                  <a:t>Q</a:t>
                </a:r>
                <a:r>
                  <a:rPr lang="cs-CZ" altLang="cs-CZ" sz="2000" dirty="0" smtClean="0"/>
                  <a:t>. </a:t>
                </a:r>
                <a:r>
                  <a:rPr lang="en-US" altLang="cs-CZ" sz="2000" dirty="0" smtClean="0"/>
                  <a:t>Considering a Gaussian surface in the form of a sphere at radius </a:t>
                </a:r>
                <a:r>
                  <a:rPr lang="en-US" altLang="cs-CZ" sz="2000" i="1" dirty="0">
                    <a:solidFill>
                      <a:srgbClr val="0000FF"/>
                    </a:solidFill>
                  </a:rPr>
                  <a:t>r</a:t>
                </a:r>
                <a:r>
                  <a:rPr lang="en-US" altLang="cs-CZ" sz="2000" dirty="0"/>
                  <a:t>, the electric field has the </a:t>
                </a:r>
                <a:r>
                  <a:rPr lang="en-US" altLang="cs-CZ" sz="2000" dirty="0">
                    <a:solidFill>
                      <a:srgbClr val="0000FF"/>
                    </a:solidFill>
                  </a:rPr>
                  <a:t>same magnitude </a:t>
                </a:r>
                <a:r>
                  <a:rPr lang="en-US" altLang="cs-CZ" sz="2000" dirty="0"/>
                  <a:t>at every point of the sphere and is directed </a:t>
                </a:r>
                <a:r>
                  <a:rPr lang="en-US" altLang="cs-CZ" sz="2000" dirty="0" smtClean="0"/>
                  <a:t>outward.</a:t>
                </a:r>
                <a:endParaRPr lang="cs-CZ" altLang="cs-CZ" sz="2000" dirty="0" smtClean="0"/>
              </a:p>
              <a:p>
                <a:pPr algn="just" eaLnBrk="1" hangingPunct="1">
                  <a:spcAft>
                    <a:spcPts val="600"/>
                  </a:spcAft>
                </a:pPr>
                <a:r>
                  <a:rPr lang="cs-CZ" altLang="cs-CZ" sz="2000" dirty="0" err="1" smtClean="0"/>
                  <a:t>Since</a:t>
                </a:r>
                <a:r>
                  <a:rPr lang="cs-CZ" altLang="cs-CZ" sz="2000" dirty="0" smtClean="0"/>
                  <a:t> </a:t>
                </a:r>
                <a:r>
                  <a:rPr lang="cs-CZ" altLang="cs-CZ" sz="2000" dirty="0" err="1" smtClean="0"/>
                  <a:t>the</a:t>
                </a:r>
                <a:r>
                  <a:rPr lang="cs-CZ" altLang="cs-CZ" sz="2000" dirty="0" smtClean="0"/>
                  <a:t> </a:t>
                </a:r>
                <a:r>
                  <a:rPr lang="cs-CZ" altLang="cs-CZ" sz="2000" dirty="0" err="1" smtClean="0"/>
                  <a:t>directions</a:t>
                </a:r>
                <a:r>
                  <a:rPr lang="cs-CZ" altLang="cs-CZ" sz="2000" dirty="0" smtClean="0"/>
                  <a:t> </a:t>
                </a:r>
                <a:r>
                  <a:rPr lang="cs-CZ" altLang="cs-CZ" sz="2000" dirty="0" err="1" smtClean="0"/>
                  <a:t>of</a:t>
                </a:r>
                <a:r>
                  <a:rPr lang="cs-CZ" altLang="cs-CZ" sz="2000" dirty="0" smtClean="0"/>
                  <a:t> </a:t>
                </a:r>
                <a14:m>
                  <m:oMath xmlns:m="http://schemas.openxmlformats.org/officeDocument/2006/math">
                    <m:acc>
                      <m:accPr>
                        <m:chr m:val="⃗"/>
                        <m:ctrlPr>
                          <a:rPr lang="cs-CZ" altLang="cs-CZ" sz="2000" i="1" smtClean="0">
                            <a:latin typeface="Cambria Math"/>
                          </a:rPr>
                        </m:ctrlPr>
                      </m:accPr>
                      <m:e>
                        <m:r>
                          <a:rPr lang="cs-CZ" altLang="cs-CZ" sz="2000" b="0" i="1" smtClean="0">
                            <a:latin typeface="Cambria Math"/>
                          </a:rPr>
                          <m:t>𝐸</m:t>
                        </m:r>
                      </m:e>
                    </m:acc>
                  </m:oMath>
                </a14:m>
                <a:r>
                  <a:rPr lang="cs-CZ" altLang="cs-CZ" sz="2000" dirty="0" smtClean="0"/>
                  <a:t> and d</a:t>
                </a:r>
                <a14:m>
                  <m:oMath xmlns:m="http://schemas.openxmlformats.org/officeDocument/2006/math">
                    <m:acc>
                      <m:accPr>
                        <m:chr m:val="⃗"/>
                        <m:ctrlPr>
                          <a:rPr lang="cs-CZ" altLang="cs-CZ" sz="2000" i="1">
                            <a:latin typeface="Cambria Math"/>
                          </a:rPr>
                        </m:ctrlPr>
                      </m:accPr>
                      <m:e>
                        <m:r>
                          <a:rPr lang="cs-CZ" altLang="cs-CZ" sz="2000" b="0" i="1" smtClean="0">
                            <a:latin typeface="Cambria Math"/>
                          </a:rPr>
                          <m:t>𝑆</m:t>
                        </m:r>
                      </m:e>
                    </m:acc>
                  </m:oMath>
                </a14:m>
                <a:r>
                  <a:rPr lang="cs-CZ" altLang="cs-CZ" sz="2000" dirty="0" smtClean="0"/>
                  <a:t> are </a:t>
                </a:r>
                <a:r>
                  <a:rPr lang="cs-CZ" altLang="cs-CZ" sz="2000" dirty="0" err="1" smtClean="0"/>
                  <a:t>parallel</a:t>
                </a:r>
                <a:r>
                  <a:rPr lang="cs-CZ" altLang="cs-CZ" sz="2000" dirty="0" smtClean="0"/>
                  <a:t> </a:t>
                </a:r>
                <a:r>
                  <a:rPr lang="cs-CZ" altLang="cs-CZ" sz="2000" dirty="0" err="1" smtClean="0"/>
                  <a:t>also</a:t>
                </a:r>
                <a:r>
                  <a:rPr lang="cs-CZ" altLang="cs-CZ" sz="2000" dirty="0" smtClean="0"/>
                  <a:t> </a:t>
                </a:r>
                <a:r>
                  <a:rPr lang="cs-CZ" altLang="cs-CZ" sz="2000" dirty="0" err="1" smtClean="0"/>
                  <a:t>at</a:t>
                </a:r>
                <a:r>
                  <a:rPr lang="cs-CZ" altLang="cs-CZ" sz="2000" dirty="0" smtClean="0"/>
                  <a:t> </a:t>
                </a:r>
                <a:r>
                  <a:rPr lang="cs-CZ" altLang="cs-CZ" sz="2000" dirty="0" err="1" smtClean="0"/>
                  <a:t>every</a:t>
                </a:r>
                <a:r>
                  <a:rPr lang="cs-CZ" altLang="cs-CZ" sz="2000" dirty="0" smtClean="0"/>
                  <a:t> point </a:t>
                </a:r>
                <a:r>
                  <a:rPr lang="cs-CZ" altLang="cs-CZ" sz="2000" dirty="0" err="1" smtClean="0"/>
                  <a:t>of</a:t>
                </a:r>
                <a:r>
                  <a:rPr lang="cs-CZ" altLang="cs-CZ" sz="2000" dirty="0" smtClean="0"/>
                  <a:t> </a:t>
                </a:r>
                <a:r>
                  <a:rPr lang="cs-CZ" altLang="cs-CZ" sz="2000" dirty="0" err="1" smtClean="0"/>
                  <a:t>the</a:t>
                </a:r>
                <a:r>
                  <a:rPr lang="cs-CZ" altLang="cs-CZ" sz="2000" dirty="0" smtClean="0"/>
                  <a:t> </a:t>
                </a:r>
                <a:r>
                  <a:rPr lang="cs-CZ" altLang="cs-CZ" sz="2000" dirty="0" err="1" smtClean="0"/>
                  <a:t>sphere</a:t>
                </a:r>
                <a:r>
                  <a:rPr lang="cs-CZ" altLang="cs-CZ" sz="2000" dirty="0" smtClean="0"/>
                  <a:t>, </a:t>
                </a:r>
                <a:r>
                  <a:rPr lang="cs-CZ" altLang="cs-CZ" sz="2000" dirty="0" err="1" smtClean="0"/>
                  <a:t>we</a:t>
                </a:r>
                <a:r>
                  <a:rPr lang="cs-CZ" altLang="cs-CZ" sz="2000" dirty="0" smtClean="0"/>
                  <a:t> </a:t>
                </a:r>
                <a:r>
                  <a:rPr lang="cs-CZ" altLang="cs-CZ" sz="2000" dirty="0" err="1" smtClean="0"/>
                  <a:t>can</a:t>
                </a:r>
                <a:r>
                  <a:rPr lang="cs-CZ" altLang="cs-CZ" sz="2000" dirty="0" smtClean="0"/>
                  <a:t> </a:t>
                </a:r>
                <a:r>
                  <a:rPr lang="cs-CZ" altLang="cs-CZ" sz="2000" dirty="0" err="1" smtClean="0"/>
                  <a:t>simplify</a:t>
                </a:r>
                <a:r>
                  <a:rPr lang="cs-CZ" altLang="cs-CZ" sz="2000" dirty="0" smtClean="0"/>
                  <a:t> </a:t>
                </a:r>
                <a:r>
                  <a:rPr lang="cs-CZ" altLang="cs-CZ" sz="2000" dirty="0" err="1" smtClean="0"/>
                  <a:t>the</a:t>
                </a:r>
                <a:r>
                  <a:rPr lang="cs-CZ" altLang="cs-CZ" sz="2000" dirty="0" smtClean="0"/>
                  <a:t> </a:t>
                </a:r>
                <a:r>
                  <a:rPr lang="cs-CZ" altLang="cs-CZ" sz="2000" dirty="0" err="1" smtClean="0"/>
                  <a:t>Gaus</a:t>
                </a:r>
                <a:r>
                  <a:rPr lang="en-US" altLang="cs-CZ" sz="2000" dirty="0" smtClean="0"/>
                  <a:t>’s law.</a:t>
                </a:r>
              </a:p>
            </p:txBody>
          </p:sp>
        </mc:Choice>
        <mc:Fallback xmlns="">
          <p:sp>
            <p:nvSpPr>
              <p:cNvPr id="10" name="Text Box 7"/>
              <p:cNvSpPr txBox="1">
                <a:spLocks noRot="1" noChangeAspect="1" noMove="1" noResize="1" noEditPoints="1" noAdjustHandles="1" noChangeArrowheads="1" noChangeShapeType="1" noTextEdit="1"/>
              </p:cNvSpPr>
              <p:nvPr/>
            </p:nvSpPr>
            <p:spPr bwMode="auto">
              <a:xfrm>
                <a:off x="467544" y="764704"/>
                <a:ext cx="5184576" cy="3048079"/>
              </a:xfrm>
              <a:prstGeom prst="rect">
                <a:avLst/>
              </a:prstGeom>
              <a:blipFill rotWithShape="1">
                <a:blip r:embed="rId6"/>
                <a:stretch>
                  <a:fillRect l="-1294" t="-800" r="-1176" b="-28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sp>
        <p:nvSpPr>
          <p:cNvPr id="11" name="TextovéPole 10"/>
          <p:cNvSpPr txBox="1"/>
          <p:nvPr/>
        </p:nvSpPr>
        <p:spPr>
          <a:xfrm>
            <a:off x="6660232" y="1933352"/>
            <a:ext cx="261610" cy="369332"/>
          </a:xfrm>
          <a:prstGeom prst="rect">
            <a:avLst/>
          </a:prstGeom>
          <a:noFill/>
        </p:spPr>
        <p:txBody>
          <a:bodyPr wrap="none" rtlCol="0">
            <a:spAutoFit/>
          </a:bodyPr>
          <a:lstStyle/>
          <a:p>
            <a:r>
              <a:rPr lang="cs-CZ" dirty="0" smtClean="0"/>
              <a:t>r</a:t>
            </a:r>
            <a:endParaRPr lang="cs-CZ" dirty="0"/>
          </a:p>
        </p:txBody>
      </p:sp>
      <p:graphicFrame>
        <p:nvGraphicFramePr>
          <p:cNvPr id="2" name="Objekt 1"/>
          <p:cNvGraphicFramePr>
            <a:graphicFrameLocks noChangeAspect="1"/>
          </p:cNvGraphicFramePr>
          <p:nvPr>
            <p:extLst>
              <p:ext uri="{D42A27DB-BD31-4B8C-83A1-F6EECF244321}">
                <p14:modId xmlns:p14="http://schemas.microsoft.com/office/powerpoint/2010/main" val="14303240"/>
              </p:ext>
            </p:extLst>
          </p:nvPr>
        </p:nvGraphicFramePr>
        <p:xfrm>
          <a:off x="588665" y="3930650"/>
          <a:ext cx="7151687" cy="722313"/>
        </p:xfrm>
        <a:graphic>
          <a:graphicData uri="http://schemas.openxmlformats.org/presentationml/2006/ole">
            <mc:AlternateContent xmlns:mc="http://schemas.openxmlformats.org/markup-compatibility/2006">
              <mc:Choice xmlns:v="urn:schemas-microsoft-com:vml" Requires="v">
                <p:oleObj spid="_x0000_s39621" name="Equation" r:id="rId7" imgW="3784320" imgH="380880" progId="Equation.DSMT4">
                  <p:embed/>
                </p:oleObj>
              </mc:Choice>
              <mc:Fallback>
                <p:oleObj name="Equation" r:id="rId7" imgW="3784320" imgH="380880" progId="Equation.DSMT4">
                  <p:embed/>
                  <p:pic>
                    <p:nvPicPr>
                      <p:cNvPr id="0" name="Objekt 6"/>
                      <p:cNvPicPr>
                        <a:picLocks noChangeAspect="1" noChangeArrowheads="1"/>
                      </p:cNvPicPr>
                      <p:nvPr/>
                    </p:nvPicPr>
                    <p:blipFill>
                      <a:blip r:embed="rId8"/>
                      <a:srcRect/>
                      <a:stretch>
                        <a:fillRect/>
                      </a:stretch>
                    </p:blipFill>
                    <p:spPr bwMode="auto">
                      <a:xfrm>
                        <a:off x="588665" y="3930650"/>
                        <a:ext cx="7151687"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kt 11"/>
          <p:cNvGraphicFramePr>
            <a:graphicFrameLocks noChangeAspect="1"/>
          </p:cNvGraphicFramePr>
          <p:nvPr>
            <p:extLst>
              <p:ext uri="{D42A27DB-BD31-4B8C-83A1-F6EECF244321}">
                <p14:modId xmlns:p14="http://schemas.microsoft.com/office/powerpoint/2010/main" val="900419057"/>
              </p:ext>
            </p:extLst>
          </p:nvPr>
        </p:nvGraphicFramePr>
        <p:xfrm>
          <a:off x="467544" y="4699669"/>
          <a:ext cx="1608138" cy="817563"/>
        </p:xfrm>
        <a:graphic>
          <a:graphicData uri="http://schemas.openxmlformats.org/presentationml/2006/ole">
            <mc:AlternateContent xmlns:mc="http://schemas.openxmlformats.org/markup-compatibility/2006">
              <mc:Choice xmlns:v="urn:schemas-microsoft-com:vml" Requires="v">
                <p:oleObj spid="_x0000_s39622" name="Equation" r:id="rId9" imgW="850680" imgH="431640" progId="Equation.DSMT4">
                  <p:embed/>
                </p:oleObj>
              </mc:Choice>
              <mc:Fallback>
                <p:oleObj name="Equation" r:id="rId9" imgW="850680" imgH="431640" progId="Equation.DSMT4">
                  <p:embed/>
                  <p:pic>
                    <p:nvPicPr>
                      <p:cNvPr id="0" name=""/>
                      <p:cNvPicPr>
                        <a:picLocks noChangeAspect="1" noChangeArrowheads="1"/>
                      </p:cNvPicPr>
                      <p:nvPr/>
                    </p:nvPicPr>
                    <p:blipFill>
                      <a:blip r:embed="rId10"/>
                      <a:srcRect/>
                      <a:stretch>
                        <a:fillRect/>
                      </a:stretch>
                    </p:blipFill>
                    <p:spPr bwMode="auto">
                      <a:xfrm>
                        <a:off x="467544" y="4699669"/>
                        <a:ext cx="1608138"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kt 13"/>
          <p:cNvGraphicFramePr>
            <a:graphicFrameLocks noChangeAspect="1"/>
          </p:cNvGraphicFramePr>
          <p:nvPr>
            <p:extLst>
              <p:ext uri="{D42A27DB-BD31-4B8C-83A1-F6EECF244321}">
                <p14:modId xmlns:p14="http://schemas.microsoft.com/office/powerpoint/2010/main" val="2344479689"/>
              </p:ext>
            </p:extLst>
          </p:nvPr>
        </p:nvGraphicFramePr>
        <p:xfrm>
          <a:off x="4092054" y="5373216"/>
          <a:ext cx="1416050" cy="817563"/>
        </p:xfrm>
        <a:graphic>
          <a:graphicData uri="http://schemas.openxmlformats.org/presentationml/2006/ole">
            <mc:AlternateContent xmlns:mc="http://schemas.openxmlformats.org/markup-compatibility/2006">
              <mc:Choice xmlns:v="urn:schemas-microsoft-com:vml" Requires="v">
                <p:oleObj spid="_x0000_s39623" name="Equation" r:id="rId11" imgW="749160" imgH="431640" progId="Equation.DSMT4">
                  <p:embed/>
                </p:oleObj>
              </mc:Choice>
              <mc:Fallback>
                <p:oleObj name="Equation" r:id="rId11" imgW="749160" imgH="431640" progId="Equation.DSMT4">
                  <p:embed/>
                  <p:pic>
                    <p:nvPicPr>
                      <p:cNvPr id="0" name=""/>
                      <p:cNvPicPr>
                        <a:picLocks noChangeAspect="1" noChangeArrowheads="1"/>
                      </p:cNvPicPr>
                      <p:nvPr/>
                    </p:nvPicPr>
                    <p:blipFill>
                      <a:blip r:embed="rId12"/>
                      <a:srcRect/>
                      <a:stretch>
                        <a:fillRect/>
                      </a:stretch>
                    </p:blipFill>
                    <p:spPr bwMode="auto">
                      <a:xfrm>
                        <a:off x="4092054" y="5373216"/>
                        <a:ext cx="1416050" cy="817563"/>
                      </a:xfrm>
                      <a:prstGeom prst="rect">
                        <a:avLst/>
                      </a:prstGeom>
                      <a:solidFill>
                        <a:srgbClr val="FFFF99"/>
                      </a:solidFill>
                      <a:ln w="15875">
                        <a:solidFill>
                          <a:schemeClr val="tx1"/>
                        </a:solidFill>
                      </a:ln>
                    </p:spPr>
                  </p:pic>
                </p:oleObj>
              </mc:Fallback>
            </mc:AlternateContent>
          </a:graphicData>
        </a:graphic>
      </p:graphicFrame>
      <p:sp>
        <p:nvSpPr>
          <p:cNvPr id="15" name="Text Box 7"/>
          <p:cNvSpPr txBox="1">
            <a:spLocks noChangeArrowheads="1"/>
          </p:cNvSpPr>
          <p:nvPr/>
        </p:nvSpPr>
        <p:spPr bwMode="auto">
          <a:xfrm>
            <a:off x="467544" y="5517232"/>
            <a:ext cx="34563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The</a:t>
            </a:r>
            <a:r>
              <a:rPr lang="cs-CZ" altLang="cs-CZ" sz="2000" dirty="0" smtClean="0"/>
              <a:t> </a:t>
            </a:r>
            <a:r>
              <a:rPr lang="cs-CZ" altLang="cs-CZ" sz="2000" dirty="0" err="1" smtClean="0"/>
              <a:t>electric</a:t>
            </a:r>
            <a:r>
              <a:rPr lang="cs-CZ" altLang="cs-CZ" sz="2000" dirty="0" smtClean="0"/>
              <a:t> </a:t>
            </a:r>
            <a:r>
              <a:rPr lang="cs-CZ" altLang="cs-CZ" sz="2000" dirty="0" err="1" smtClean="0"/>
              <a:t>field</a:t>
            </a:r>
            <a:r>
              <a:rPr lang="cs-CZ" altLang="cs-CZ" sz="2000" dirty="0" smtClean="0"/>
              <a:t> </a:t>
            </a:r>
            <a:r>
              <a:rPr lang="cs-CZ" altLang="cs-CZ" sz="2000" dirty="0" err="1" smtClean="0"/>
              <a:t>at</a:t>
            </a:r>
            <a:r>
              <a:rPr lang="cs-CZ" altLang="cs-CZ" sz="2000" dirty="0" smtClean="0"/>
              <a:t> </a:t>
            </a:r>
            <a:r>
              <a:rPr lang="cs-CZ" altLang="cs-CZ" sz="2000" dirty="0" err="1" smtClean="0"/>
              <a:t>radius</a:t>
            </a:r>
            <a:r>
              <a:rPr lang="cs-CZ" altLang="cs-CZ" sz="2000" dirty="0" smtClean="0"/>
              <a:t> </a:t>
            </a:r>
            <a:r>
              <a:rPr lang="cs-CZ" altLang="cs-CZ" sz="2000" i="1" dirty="0" smtClean="0">
                <a:solidFill>
                  <a:srgbClr val="0000FF"/>
                </a:solidFill>
              </a:rPr>
              <a:t>r</a:t>
            </a:r>
            <a:r>
              <a:rPr lang="cs-CZ" altLang="cs-CZ" sz="2000" dirty="0" smtClean="0"/>
              <a:t> </a:t>
            </a:r>
            <a:r>
              <a:rPr lang="cs-CZ" altLang="cs-CZ" sz="2000" dirty="0" err="1" smtClean="0"/>
              <a:t>is</a:t>
            </a:r>
            <a:r>
              <a:rPr lang="cs-CZ" altLang="cs-CZ" sz="2000" dirty="0" smtClean="0"/>
              <a:t> </a:t>
            </a:r>
            <a:r>
              <a:rPr lang="cs-CZ" altLang="cs-CZ" sz="2000" dirty="0" err="1" smtClean="0"/>
              <a:t>then</a:t>
            </a:r>
            <a:r>
              <a:rPr lang="cs-CZ" altLang="cs-CZ" sz="2000" dirty="0" smtClean="0"/>
              <a:t> </a:t>
            </a:r>
            <a:r>
              <a:rPr lang="cs-CZ" altLang="cs-CZ" sz="2000" dirty="0" err="1" smtClean="0"/>
              <a:t>given</a:t>
            </a:r>
            <a:r>
              <a:rPr lang="cs-CZ" altLang="cs-CZ" sz="2000" dirty="0" smtClean="0"/>
              <a:t> by</a:t>
            </a:r>
            <a:endParaRPr lang="en-US" altLang="cs-CZ" sz="2000" dirty="0" smtClean="0"/>
          </a:p>
        </p:txBody>
      </p:sp>
      <p:sp>
        <p:nvSpPr>
          <p:cNvPr id="17" name="TextovéPole 16"/>
          <p:cNvSpPr txBox="1"/>
          <p:nvPr/>
        </p:nvSpPr>
        <p:spPr>
          <a:xfrm>
            <a:off x="5868144" y="4665915"/>
            <a:ext cx="338554" cy="369332"/>
          </a:xfrm>
          <a:prstGeom prst="rect">
            <a:avLst/>
          </a:prstGeom>
          <a:noFill/>
        </p:spPr>
        <p:txBody>
          <a:bodyPr wrap="none" rtlCol="0">
            <a:spAutoFit/>
          </a:bodyPr>
          <a:lstStyle/>
          <a:p>
            <a:r>
              <a:rPr lang="cs-CZ" i="1" dirty="0" smtClean="0"/>
              <a:t>E</a:t>
            </a:r>
            <a:endParaRPr lang="cs-CZ" i="1" dirty="0"/>
          </a:p>
        </p:txBody>
      </p:sp>
      <p:sp>
        <p:nvSpPr>
          <p:cNvPr id="18" name="TextovéPole 17"/>
          <p:cNvSpPr txBox="1"/>
          <p:nvPr/>
        </p:nvSpPr>
        <p:spPr>
          <a:xfrm>
            <a:off x="8384384" y="6084004"/>
            <a:ext cx="261610" cy="369332"/>
          </a:xfrm>
          <a:prstGeom prst="rect">
            <a:avLst/>
          </a:prstGeom>
          <a:noFill/>
        </p:spPr>
        <p:txBody>
          <a:bodyPr wrap="none" rtlCol="0">
            <a:spAutoFit/>
          </a:bodyPr>
          <a:lstStyle/>
          <a:p>
            <a:r>
              <a:rPr lang="cs-CZ" i="1" dirty="0" smtClean="0"/>
              <a:t>r</a:t>
            </a:r>
            <a:endParaRPr lang="cs-CZ" i="1" dirty="0"/>
          </a:p>
        </p:txBody>
      </p:sp>
      <p:pic>
        <p:nvPicPr>
          <p:cNvPr id="5" name="Obrázek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15600" y="1123200"/>
            <a:ext cx="2376000" cy="2376000"/>
          </a:xfrm>
          <a:prstGeom prst="rect">
            <a:avLst/>
          </a:prstGeom>
        </p:spPr>
      </p:pic>
    </p:spTree>
    <p:extLst>
      <p:ext uri="{BB962C8B-B14F-4D97-AF65-F5344CB8AC3E}">
        <p14:creationId xmlns:p14="http://schemas.microsoft.com/office/powerpoint/2010/main" val="409532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5"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CM12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6144" y="1600200"/>
            <a:ext cx="4205288"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467544" y="4419600"/>
            <a:ext cx="816922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cs-CZ" sz="2200" dirty="0" smtClean="0">
                <a:solidFill>
                  <a:srgbClr val="0000FF"/>
                </a:solidFill>
              </a:rPr>
              <a:t>Proton</a:t>
            </a:r>
            <a:r>
              <a:rPr lang="cs-CZ" altLang="cs-CZ" sz="2200" dirty="0" smtClean="0">
                <a:solidFill>
                  <a:srgbClr val="0000FF"/>
                </a:solidFill>
              </a:rPr>
              <a:t> </a:t>
            </a:r>
            <a:r>
              <a:rPr lang="en-US" altLang="cs-CZ" sz="2200" dirty="0" smtClean="0"/>
              <a:t>- </a:t>
            </a:r>
            <a:r>
              <a:rPr lang="en-US" altLang="cs-CZ" sz="2200" dirty="0"/>
              <a:t>has a positive charge </a:t>
            </a:r>
            <a:r>
              <a:rPr lang="cs-CZ" altLang="cs-CZ" sz="2200" dirty="0" smtClean="0"/>
              <a:t>(+e) </a:t>
            </a:r>
            <a:r>
              <a:rPr lang="en-US" altLang="cs-CZ" sz="2200" dirty="0" smtClean="0"/>
              <a:t>and </a:t>
            </a:r>
            <a:r>
              <a:rPr lang="en-US" altLang="cs-CZ" sz="2200" dirty="0"/>
              <a:t>is located in the nucleus.</a:t>
            </a:r>
          </a:p>
        </p:txBody>
      </p:sp>
      <p:sp>
        <p:nvSpPr>
          <p:cNvPr id="6" name="Text Box 8"/>
          <p:cNvSpPr txBox="1">
            <a:spLocks noChangeArrowheads="1"/>
          </p:cNvSpPr>
          <p:nvPr/>
        </p:nvSpPr>
        <p:spPr bwMode="auto">
          <a:xfrm>
            <a:off x="467544" y="4953000"/>
            <a:ext cx="807104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cs-CZ" sz="2200" dirty="0" smtClean="0">
                <a:solidFill>
                  <a:srgbClr val="0000FF"/>
                </a:solidFill>
              </a:rPr>
              <a:t>Neutron</a:t>
            </a:r>
            <a:r>
              <a:rPr lang="cs-CZ" altLang="cs-CZ" sz="2200" dirty="0" smtClean="0">
                <a:solidFill>
                  <a:srgbClr val="0000FF"/>
                </a:solidFill>
              </a:rPr>
              <a:t> </a:t>
            </a:r>
            <a:r>
              <a:rPr lang="en-US" altLang="cs-CZ" sz="2200" dirty="0" smtClean="0"/>
              <a:t>- </a:t>
            </a:r>
            <a:r>
              <a:rPr lang="en-US" altLang="cs-CZ" sz="2200" dirty="0"/>
              <a:t>has no charge (is neutral) and is also located in the </a:t>
            </a:r>
            <a:r>
              <a:rPr lang="cs-CZ" altLang="cs-CZ" sz="2200" dirty="0" smtClean="0"/>
              <a:t> </a:t>
            </a:r>
            <a:r>
              <a:rPr lang="en-US" altLang="cs-CZ" sz="2200" dirty="0" smtClean="0"/>
              <a:t>nucleus </a:t>
            </a:r>
            <a:r>
              <a:rPr lang="en-US" altLang="cs-CZ" sz="2200" dirty="0"/>
              <a:t>as it fills in the spaces between the protons.</a:t>
            </a:r>
          </a:p>
        </p:txBody>
      </p:sp>
      <p:sp>
        <p:nvSpPr>
          <p:cNvPr id="7" name="Text Box 9"/>
          <p:cNvSpPr txBox="1">
            <a:spLocks noChangeArrowheads="1"/>
          </p:cNvSpPr>
          <p:nvPr/>
        </p:nvSpPr>
        <p:spPr bwMode="auto">
          <a:xfrm>
            <a:off x="467544" y="5791200"/>
            <a:ext cx="8366393" cy="83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cs-CZ" sz="2200" dirty="0" smtClean="0">
                <a:solidFill>
                  <a:srgbClr val="0000FF"/>
                </a:solidFill>
              </a:rPr>
              <a:t>Electron</a:t>
            </a:r>
            <a:r>
              <a:rPr lang="cs-CZ" altLang="cs-CZ" sz="2200" dirty="0" smtClean="0">
                <a:solidFill>
                  <a:srgbClr val="FF6600"/>
                </a:solidFill>
              </a:rPr>
              <a:t> </a:t>
            </a:r>
            <a:r>
              <a:rPr lang="en-US" altLang="cs-CZ" sz="2200" dirty="0" smtClean="0"/>
              <a:t>- </a:t>
            </a:r>
            <a:r>
              <a:rPr lang="en-US" altLang="cs-CZ" sz="2200" dirty="0"/>
              <a:t>has a negative charge </a:t>
            </a:r>
            <a:r>
              <a:rPr lang="cs-CZ" altLang="cs-CZ" sz="2200" dirty="0" smtClean="0"/>
              <a:t>(-e) </a:t>
            </a:r>
            <a:r>
              <a:rPr lang="en-US" altLang="cs-CZ" sz="2200" dirty="0" smtClean="0"/>
              <a:t>and </a:t>
            </a:r>
            <a:r>
              <a:rPr lang="en-US" altLang="cs-CZ" sz="2200" dirty="0"/>
              <a:t>is located outside of the </a:t>
            </a:r>
          </a:p>
          <a:p>
            <a:pPr eaLnBrk="1" hangingPunct="1"/>
            <a:r>
              <a:rPr lang="en-US" altLang="cs-CZ" sz="2200" dirty="0"/>
              <a:t>nucleus in an electron cloud around the atom.</a:t>
            </a:r>
          </a:p>
        </p:txBody>
      </p:sp>
      <p:sp>
        <p:nvSpPr>
          <p:cNvPr id="8" name="Rectangle 2"/>
          <p:cNvSpPr>
            <a:spLocks noGrp="1" noChangeArrowheads="1"/>
          </p:cNvSpPr>
          <p:nvPr>
            <p:ph type="title"/>
          </p:nvPr>
        </p:nvSpPr>
        <p:spPr>
          <a:xfrm>
            <a:off x="685800" y="260648"/>
            <a:ext cx="7772400" cy="752128"/>
          </a:xfrm>
        </p:spPr>
        <p:txBody>
          <a:bodyPr/>
          <a:lstStyle/>
          <a:p>
            <a:pPr eaLnBrk="1" hangingPunct="1"/>
            <a:r>
              <a:rPr lang="en-US" altLang="cs-CZ" sz="2800" b="1" noProof="0" dirty="0" smtClean="0">
                <a:solidFill>
                  <a:srgbClr val="FF0000"/>
                </a:solidFill>
              </a:rPr>
              <a:t>Electric Charge </a:t>
            </a:r>
            <a:r>
              <a:rPr lang="en-US" altLang="cs-CZ" sz="2800" noProof="0" dirty="0" smtClean="0"/>
              <a:t>is the basis of electricity.</a:t>
            </a:r>
          </a:p>
        </p:txBody>
      </p:sp>
      <p:sp>
        <p:nvSpPr>
          <p:cNvPr id="9" name="Text Box 7"/>
          <p:cNvSpPr txBox="1">
            <a:spLocks noChangeArrowheads="1"/>
          </p:cNvSpPr>
          <p:nvPr/>
        </p:nvSpPr>
        <p:spPr bwMode="auto">
          <a:xfrm>
            <a:off x="545704" y="2924944"/>
            <a:ext cx="2664296" cy="837152"/>
          </a:xfrm>
          <a:prstGeom prst="rect">
            <a:avLst/>
          </a:prstGeom>
          <a:solidFill>
            <a:srgbClr val="FFFF99"/>
          </a:solidFill>
          <a:ln>
            <a:solidFill>
              <a:schemeClr val="tx1"/>
            </a:solid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cs-CZ" sz="2200" dirty="0" err="1" smtClean="0">
                <a:solidFill>
                  <a:srgbClr val="0000FF"/>
                </a:solidFill>
              </a:rPr>
              <a:t>Elementary</a:t>
            </a:r>
            <a:r>
              <a:rPr lang="cs-CZ" altLang="cs-CZ" sz="2200" dirty="0" smtClean="0">
                <a:solidFill>
                  <a:srgbClr val="0000FF"/>
                </a:solidFill>
              </a:rPr>
              <a:t> </a:t>
            </a:r>
            <a:r>
              <a:rPr lang="cs-CZ" altLang="cs-CZ" sz="2200" dirty="0" err="1" smtClean="0">
                <a:solidFill>
                  <a:srgbClr val="0000FF"/>
                </a:solidFill>
              </a:rPr>
              <a:t>charge</a:t>
            </a:r>
            <a:r>
              <a:rPr lang="cs-CZ" altLang="cs-CZ" sz="2200" dirty="0" smtClean="0">
                <a:solidFill>
                  <a:srgbClr val="0000FF"/>
                </a:solidFill>
              </a:rPr>
              <a:t> </a:t>
            </a:r>
          </a:p>
          <a:p>
            <a:pPr eaLnBrk="1" hangingPunct="1"/>
            <a:r>
              <a:rPr lang="cs-CZ" altLang="cs-CZ" sz="2200" i="1" dirty="0" smtClean="0"/>
              <a:t>e</a:t>
            </a:r>
            <a:r>
              <a:rPr lang="cs-CZ" altLang="cs-CZ" sz="2200" dirty="0" smtClean="0"/>
              <a:t> = 1.602 x 10</a:t>
            </a:r>
            <a:r>
              <a:rPr lang="cs-CZ" altLang="cs-CZ" sz="2200" baseline="30000" dirty="0" smtClean="0"/>
              <a:t>-19</a:t>
            </a:r>
            <a:r>
              <a:rPr lang="cs-CZ" altLang="cs-CZ" sz="2200" dirty="0" smtClean="0"/>
              <a:t> C</a:t>
            </a:r>
            <a:endParaRPr lang="en-US" altLang="cs-CZ" sz="2200" dirty="0"/>
          </a:p>
        </p:txBody>
      </p:sp>
      <p:sp>
        <p:nvSpPr>
          <p:cNvPr id="2" name="TextovéPole 1"/>
          <p:cNvSpPr txBox="1"/>
          <p:nvPr/>
        </p:nvSpPr>
        <p:spPr>
          <a:xfrm>
            <a:off x="473696" y="1484784"/>
            <a:ext cx="3744416" cy="1348061"/>
          </a:xfrm>
          <a:prstGeom prst="rect">
            <a:avLst/>
          </a:prstGeom>
          <a:noFill/>
        </p:spPr>
        <p:txBody>
          <a:bodyPr wrap="square" rtlCol="0">
            <a:spAutoFit/>
          </a:bodyPr>
          <a:lstStyle/>
          <a:p>
            <a:pPr algn="just"/>
            <a:r>
              <a:rPr lang="en-US" altLang="cs-CZ" sz="2000" dirty="0"/>
              <a:t>The charge on an atom is determined by the subatomic particles </a:t>
            </a:r>
            <a:r>
              <a:rPr lang="cs-CZ" altLang="cs-CZ" sz="2000" dirty="0" err="1" smtClean="0"/>
              <a:t>an</a:t>
            </a:r>
            <a:r>
              <a:rPr lang="cs-CZ" altLang="cs-CZ" sz="2000" dirty="0" smtClean="0"/>
              <a:t> atom </a:t>
            </a:r>
            <a:r>
              <a:rPr lang="cs-CZ" altLang="cs-CZ" sz="2000" dirty="0" err="1" smtClean="0"/>
              <a:t>consists</a:t>
            </a:r>
            <a:r>
              <a:rPr lang="cs-CZ" altLang="cs-CZ" sz="2000" dirty="0" smtClean="0"/>
              <a:t> </a:t>
            </a:r>
            <a:r>
              <a:rPr lang="cs-CZ" altLang="cs-CZ" sz="2000" dirty="0" err="1" smtClean="0"/>
              <a:t>of</a:t>
            </a:r>
            <a:r>
              <a:rPr lang="en-US" altLang="cs-CZ" sz="2000" dirty="0" smtClean="0"/>
              <a:t>.</a:t>
            </a:r>
            <a:endParaRPr lang="en-US" altLang="cs-CZ" sz="2000" dirty="0"/>
          </a:p>
          <a:p>
            <a:endParaRPr lang="cs-CZ" dirty="0"/>
          </a:p>
        </p:txBody>
      </p:sp>
    </p:spTree>
    <p:extLst>
      <p:ext uri="{BB962C8B-B14F-4D97-AF65-F5344CB8AC3E}">
        <p14:creationId xmlns:p14="http://schemas.microsoft.com/office/powerpoint/2010/main" val="475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4651432"/>
            <a:ext cx="2886000" cy="1731600"/>
          </a:xfrm>
          <a:prstGeom prst="rect">
            <a:avLst/>
          </a:prstGeom>
        </p:spPr>
      </p:pic>
      <p:pic>
        <p:nvPicPr>
          <p:cNvPr id="3" name="Obráze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5600" y="1124744"/>
            <a:ext cx="2386800" cy="2381210"/>
          </a:xfrm>
          <a:prstGeom prst="rect">
            <a:avLst/>
          </a:prstGeom>
        </p:spPr>
      </p:pic>
      <p:sp>
        <p:nvSpPr>
          <p:cNvPr id="4" name="Rectangle 2"/>
          <p:cNvSpPr txBox="1">
            <a:spLocks noChangeArrowheads="1"/>
          </p:cNvSpPr>
          <p:nvPr/>
        </p:nvSpPr>
        <p:spPr bwMode="auto">
          <a:xfrm>
            <a:off x="685800" y="188640"/>
            <a:ext cx="7772400"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cs-CZ" altLang="cs-CZ" sz="2200" b="1" kern="0" dirty="0" err="1" smtClean="0">
                <a:solidFill>
                  <a:schemeClr val="tx1"/>
                </a:solidFill>
              </a:rPr>
              <a:t>Application</a:t>
            </a:r>
            <a:r>
              <a:rPr lang="cs-CZ" altLang="cs-CZ" sz="2200" b="1" kern="0" dirty="0" smtClean="0">
                <a:solidFill>
                  <a:schemeClr val="tx1"/>
                </a:solidFill>
              </a:rPr>
              <a:t> </a:t>
            </a:r>
            <a:r>
              <a:rPr lang="cs-CZ" altLang="cs-CZ" sz="2200" b="1" kern="0" dirty="0" err="1" smtClean="0">
                <a:solidFill>
                  <a:schemeClr val="tx1"/>
                </a:solidFill>
              </a:rPr>
              <a:t>of</a:t>
            </a:r>
            <a:r>
              <a:rPr lang="cs-CZ" altLang="cs-CZ" sz="2200" b="1" kern="0" dirty="0" smtClean="0">
                <a:solidFill>
                  <a:schemeClr val="tx1"/>
                </a:solidFill>
              </a:rPr>
              <a:t> </a:t>
            </a:r>
            <a:r>
              <a:rPr lang="en-US" altLang="cs-CZ" sz="2200" b="1" kern="0" dirty="0" smtClean="0">
                <a:solidFill>
                  <a:schemeClr val="tx1"/>
                </a:solidFill>
              </a:rPr>
              <a:t>Gauss’s law</a:t>
            </a:r>
            <a:r>
              <a:rPr lang="cs-CZ" altLang="cs-CZ" sz="2200" b="1" kern="0" dirty="0" smtClean="0">
                <a:solidFill>
                  <a:schemeClr val="tx1"/>
                </a:solidFill>
              </a:rPr>
              <a:t> – </a:t>
            </a:r>
            <a:r>
              <a:rPr lang="cs-CZ" altLang="cs-CZ" sz="2200" b="1" kern="0" dirty="0" smtClean="0">
                <a:solidFill>
                  <a:srgbClr val="0000FF"/>
                </a:solidFill>
              </a:rPr>
              <a:t>a </a:t>
            </a:r>
            <a:r>
              <a:rPr lang="cs-CZ" altLang="cs-CZ" sz="2200" b="1" kern="0" dirty="0" err="1" smtClean="0">
                <a:solidFill>
                  <a:srgbClr val="0000FF"/>
                </a:solidFill>
              </a:rPr>
              <a:t>sphere</a:t>
            </a:r>
            <a:r>
              <a:rPr lang="cs-CZ" altLang="cs-CZ" sz="2200" b="1" kern="0" dirty="0" smtClean="0">
                <a:solidFill>
                  <a:srgbClr val="0000FF"/>
                </a:solidFill>
              </a:rPr>
              <a:t> </a:t>
            </a:r>
            <a:r>
              <a:rPr lang="cs-CZ" altLang="cs-CZ" sz="2200" b="1" kern="0" dirty="0" err="1" smtClean="0">
                <a:solidFill>
                  <a:srgbClr val="0000FF"/>
                </a:solidFill>
              </a:rPr>
              <a:t>of</a:t>
            </a:r>
            <a:r>
              <a:rPr lang="cs-CZ" altLang="cs-CZ" sz="2200" b="1" kern="0" dirty="0" smtClean="0">
                <a:solidFill>
                  <a:srgbClr val="0000FF"/>
                </a:solidFill>
              </a:rPr>
              <a:t> </a:t>
            </a:r>
            <a:r>
              <a:rPr lang="cs-CZ" altLang="cs-CZ" sz="2200" b="1" kern="0" dirty="0" err="1" smtClean="0">
                <a:solidFill>
                  <a:srgbClr val="0000FF"/>
                </a:solidFill>
              </a:rPr>
              <a:t>uniform</a:t>
            </a:r>
            <a:r>
              <a:rPr lang="cs-CZ" altLang="cs-CZ" sz="2200" b="1" kern="0" dirty="0" smtClean="0">
                <a:solidFill>
                  <a:srgbClr val="0000FF"/>
                </a:solidFill>
              </a:rPr>
              <a:t> </a:t>
            </a:r>
            <a:r>
              <a:rPr lang="cs-CZ" altLang="cs-CZ" sz="2200" b="1" kern="0" dirty="0" err="1" smtClean="0">
                <a:solidFill>
                  <a:srgbClr val="0000FF"/>
                </a:solidFill>
              </a:rPr>
              <a:t>charge</a:t>
            </a:r>
            <a:endParaRPr lang="en-US" altLang="cs-CZ" sz="2200" kern="0" dirty="0" smtClean="0">
              <a:solidFill>
                <a:srgbClr val="0000FF"/>
              </a:solidFill>
            </a:endParaRPr>
          </a:p>
        </p:txBody>
      </p:sp>
      <p:sp>
        <p:nvSpPr>
          <p:cNvPr id="7" name="TextovéPole 6"/>
          <p:cNvSpPr txBox="1"/>
          <p:nvPr/>
        </p:nvSpPr>
        <p:spPr>
          <a:xfrm>
            <a:off x="6876256" y="2411596"/>
            <a:ext cx="364202" cy="369332"/>
          </a:xfrm>
          <a:prstGeom prst="rect">
            <a:avLst/>
          </a:prstGeom>
          <a:noFill/>
        </p:spPr>
        <p:txBody>
          <a:bodyPr wrap="none" rtlCol="0">
            <a:spAutoFit/>
          </a:bodyPr>
          <a:lstStyle/>
          <a:p>
            <a:r>
              <a:rPr lang="cs-CZ" dirty="0" smtClean="0"/>
              <a:t>Q</a:t>
            </a:r>
            <a:endParaRPr lang="cs-CZ" dirty="0"/>
          </a:p>
        </p:txBody>
      </p:sp>
      <mc:AlternateContent xmlns:mc="http://schemas.openxmlformats.org/markup-compatibility/2006" xmlns:a14="http://schemas.microsoft.com/office/drawing/2010/main">
        <mc:Choice Requires="a14">
          <p:sp>
            <p:nvSpPr>
              <p:cNvPr id="8" name="TextovéPole 7"/>
              <p:cNvSpPr txBox="1"/>
              <p:nvPr/>
            </p:nvSpPr>
            <p:spPr>
              <a:xfrm>
                <a:off x="7673538" y="940078"/>
                <a:ext cx="402097"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cs-CZ" b="0" i="1" smtClean="0">
                              <a:latin typeface="Cambria Math"/>
                            </a:rPr>
                            <m:t>𝐸</m:t>
                          </m:r>
                        </m:e>
                      </m:acc>
                    </m:oMath>
                  </m:oMathPara>
                </a14:m>
                <a:endParaRPr lang="cs-CZ"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7673538" y="940078"/>
                <a:ext cx="402097" cy="402931"/>
              </a:xfrm>
              <a:prstGeom prst="rect">
                <a:avLst/>
              </a:prstGeom>
              <a:blipFill rotWithShape="1">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9" name="TextovéPole 8"/>
              <p:cNvSpPr txBox="1"/>
              <p:nvPr/>
            </p:nvSpPr>
            <p:spPr>
              <a:xfrm>
                <a:off x="7241490" y="1009845"/>
                <a:ext cx="515462" cy="4047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𝑑</m:t>
                      </m:r>
                      <m:acc>
                        <m:accPr>
                          <m:chr m:val="⃗"/>
                          <m:ctrlPr>
                            <a:rPr lang="cs-CZ" i="1" smtClean="0">
                              <a:latin typeface="Cambria Math"/>
                            </a:rPr>
                          </m:ctrlPr>
                        </m:accPr>
                        <m:e>
                          <m:r>
                            <a:rPr lang="cs-CZ" b="0" i="1" smtClean="0">
                              <a:latin typeface="Cambria Math"/>
                            </a:rPr>
                            <m:t>𝑆</m:t>
                          </m:r>
                        </m:e>
                      </m:acc>
                    </m:oMath>
                  </m:oMathPara>
                </a14:m>
                <a:endParaRPr lang="cs-CZ" dirty="0"/>
              </a:p>
            </p:txBody>
          </p:sp>
        </mc:Choice>
        <mc:Fallback xmlns="">
          <p:sp>
            <p:nvSpPr>
              <p:cNvPr id="9" name="TextovéPole 8"/>
              <p:cNvSpPr txBox="1">
                <a:spLocks noRot="1" noChangeAspect="1" noMove="1" noResize="1" noEditPoints="1" noAdjustHandles="1" noChangeArrowheads="1" noChangeShapeType="1" noTextEdit="1"/>
              </p:cNvSpPr>
              <p:nvPr/>
            </p:nvSpPr>
            <p:spPr>
              <a:xfrm>
                <a:off x="7241490" y="1009845"/>
                <a:ext cx="515462" cy="404791"/>
              </a:xfrm>
              <a:prstGeom prst="rect">
                <a:avLst/>
              </a:prstGeom>
              <a:blipFill rotWithShape="1">
                <a:blip r:embed="rId6"/>
                <a:stretch>
                  <a:fillRect t="-21212" r="-48810"/>
                </a:stretch>
              </a:blipFill>
            </p:spPr>
            <p:txBody>
              <a:bodyPr/>
              <a:lstStyle/>
              <a:p>
                <a:r>
                  <a:rPr lang="cs-CZ">
                    <a:noFill/>
                  </a:rPr>
                  <a:t> </a:t>
                </a:r>
              </a:p>
            </p:txBody>
          </p:sp>
        </mc:Fallback>
      </mc:AlternateContent>
      <p:sp>
        <p:nvSpPr>
          <p:cNvPr id="10" name="Text Box 7"/>
          <p:cNvSpPr txBox="1">
            <a:spLocks noChangeArrowheads="1"/>
          </p:cNvSpPr>
          <p:nvPr/>
        </p:nvSpPr>
        <p:spPr bwMode="auto">
          <a:xfrm>
            <a:off x="467544" y="764704"/>
            <a:ext cx="5184576" cy="207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Now</a:t>
            </a:r>
            <a:r>
              <a:rPr lang="cs-CZ" altLang="cs-CZ" sz="2000" dirty="0" smtClean="0"/>
              <a:t> </a:t>
            </a:r>
            <a:r>
              <a:rPr lang="cs-CZ" altLang="cs-CZ" sz="2000" dirty="0" err="1" smtClean="0"/>
              <a:t>we</a:t>
            </a:r>
            <a:r>
              <a:rPr lang="cs-CZ" altLang="cs-CZ" sz="2000" dirty="0" smtClean="0"/>
              <a:t> </a:t>
            </a:r>
            <a:r>
              <a:rPr lang="cs-CZ" altLang="cs-CZ" sz="2000" dirty="0" err="1" smtClean="0"/>
              <a:t>have</a:t>
            </a:r>
            <a:r>
              <a:rPr lang="cs-CZ" altLang="cs-CZ" sz="2000" dirty="0" smtClean="0"/>
              <a:t> a </a:t>
            </a:r>
            <a:r>
              <a:rPr lang="cs-CZ" altLang="cs-CZ" sz="2000" dirty="0" err="1" smtClean="0"/>
              <a:t>dielectric</a:t>
            </a:r>
            <a:r>
              <a:rPr lang="cs-CZ" altLang="cs-CZ" sz="2000" dirty="0" smtClean="0"/>
              <a:t> </a:t>
            </a:r>
            <a:r>
              <a:rPr lang="cs-CZ" altLang="cs-CZ" sz="2000" dirty="0" err="1" smtClean="0"/>
              <a:t>sphere</a:t>
            </a:r>
            <a:r>
              <a:rPr lang="cs-CZ" altLang="cs-CZ" sz="2000" dirty="0" smtClean="0"/>
              <a:t> </a:t>
            </a:r>
            <a:r>
              <a:rPr lang="cs-CZ" altLang="cs-CZ" sz="2000" dirty="0" err="1" smtClean="0"/>
              <a:t>of</a:t>
            </a:r>
            <a:r>
              <a:rPr lang="cs-CZ" altLang="cs-CZ" sz="2000" dirty="0" smtClean="0"/>
              <a:t> </a:t>
            </a:r>
            <a:r>
              <a:rPr lang="cs-CZ" altLang="cs-CZ" sz="2000" dirty="0" err="1" smtClean="0"/>
              <a:t>radius</a:t>
            </a:r>
            <a:r>
              <a:rPr lang="cs-CZ" altLang="cs-CZ" sz="2000" dirty="0" smtClean="0"/>
              <a:t> </a:t>
            </a:r>
            <a:r>
              <a:rPr lang="cs-CZ" altLang="cs-CZ" sz="2000" i="1" dirty="0" smtClean="0">
                <a:solidFill>
                  <a:srgbClr val="0000FF"/>
                </a:solidFill>
              </a:rPr>
              <a:t>R</a:t>
            </a:r>
            <a:r>
              <a:rPr lang="cs-CZ" altLang="cs-CZ" sz="2000" dirty="0" smtClean="0"/>
              <a:t> </a:t>
            </a:r>
            <a:r>
              <a:rPr lang="cs-CZ" altLang="cs-CZ" sz="2000" dirty="0" err="1" smtClean="0"/>
              <a:t>charged</a:t>
            </a:r>
            <a:r>
              <a:rPr lang="cs-CZ" altLang="cs-CZ" sz="2000" dirty="0" smtClean="0"/>
              <a:t> </a:t>
            </a:r>
            <a:r>
              <a:rPr lang="cs-CZ" altLang="cs-CZ" sz="2000" dirty="0" err="1" smtClean="0"/>
              <a:t>with</a:t>
            </a:r>
            <a:r>
              <a:rPr lang="cs-CZ" altLang="cs-CZ" sz="2000" dirty="0" smtClean="0"/>
              <a:t> </a:t>
            </a:r>
            <a:r>
              <a:rPr lang="cs-CZ" altLang="cs-CZ" sz="2000" dirty="0" err="1" smtClean="0"/>
              <a:t>uniform</a:t>
            </a:r>
            <a:r>
              <a:rPr lang="cs-CZ" altLang="cs-CZ" sz="2000" dirty="0" smtClean="0"/>
              <a:t> </a:t>
            </a:r>
            <a:r>
              <a:rPr lang="cs-CZ" altLang="cs-CZ" sz="2000" dirty="0" err="1" smtClean="0"/>
              <a:t>charge</a:t>
            </a:r>
            <a:r>
              <a:rPr lang="cs-CZ" altLang="cs-CZ" sz="2000" dirty="0" smtClean="0"/>
              <a:t> </a:t>
            </a:r>
            <a:r>
              <a:rPr lang="cs-CZ" altLang="cs-CZ" sz="2000" dirty="0" err="1" smtClean="0"/>
              <a:t>density</a:t>
            </a:r>
            <a:r>
              <a:rPr lang="cs-CZ" altLang="cs-CZ" sz="2000" dirty="0" smtClean="0"/>
              <a:t> </a:t>
            </a:r>
            <a:r>
              <a:rPr lang="el-GR" altLang="cs-CZ" sz="2000" i="1" dirty="0" smtClean="0">
                <a:solidFill>
                  <a:srgbClr val="0000FF"/>
                </a:solidFill>
              </a:rPr>
              <a:t>ρ</a:t>
            </a:r>
            <a:r>
              <a:rPr lang="cs-CZ" altLang="cs-CZ" sz="2000" dirty="0" smtClean="0"/>
              <a:t> </a:t>
            </a:r>
            <a:r>
              <a:rPr lang="cs-CZ" altLang="cs-CZ" sz="2000" dirty="0" err="1" smtClean="0"/>
              <a:t>of</a:t>
            </a:r>
            <a:r>
              <a:rPr lang="cs-CZ" altLang="cs-CZ" sz="2000" dirty="0" smtClean="0"/>
              <a:t> </a:t>
            </a:r>
            <a:r>
              <a:rPr lang="cs-CZ" altLang="cs-CZ" sz="2000" dirty="0" err="1" smtClean="0"/>
              <a:t>the</a:t>
            </a:r>
            <a:r>
              <a:rPr lang="cs-CZ" altLang="cs-CZ" sz="2000" dirty="0" smtClean="0"/>
              <a:t> </a:t>
            </a:r>
            <a:r>
              <a:rPr lang="cs-CZ" altLang="cs-CZ" sz="2000" dirty="0" err="1" smtClean="0"/>
              <a:t>total</a:t>
            </a:r>
            <a:r>
              <a:rPr lang="cs-CZ" altLang="cs-CZ" sz="2000" dirty="0" smtClean="0"/>
              <a:t> magnitude </a:t>
            </a:r>
            <a:r>
              <a:rPr lang="cs-CZ" altLang="cs-CZ" sz="2000" i="1" dirty="0" smtClean="0">
                <a:solidFill>
                  <a:srgbClr val="0000FF"/>
                </a:solidFill>
              </a:rPr>
              <a:t>Q</a:t>
            </a:r>
            <a:r>
              <a:rPr lang="cs-CZ" altLang="cs-CZ" sz="2000" dirty="0" smtClean="0"/>
              <a:t>. </a:t>
            </a:r>
          </a:p>
          <a:p>
            <a:pPr algn="just" eaLnBrk="1" hangingPunct="1">
              <a:spcAft>
                <a:spcPts val="600"/>
              </a:spcAft>
            </a:pPr>
            <a:r>
              <a:rPr lang="cs-CZ" altLang="cs-CZ" sz="2000" dirty="0" err="1" smtClean="0"/>
              <a:t>When</a:t>
            </a:r>
            <a:r>
              <a:rPr lang="cs-CZ" altLang="cs-CZ" sz="2000" dirty="0" smtClean="0"/>
              <a:t> </a:t>
            </a:r>
            <a:r>
              <a:rPr lang="cs-CZ" altLang="cs-CZ" sz="2000" dirty="0" err="1" smtClean="0"/>
              <a:t>inside</a:t>
            </a:r>
            <a:r>
              <a:rPr lang="cs-CZ" altLang="cs-CZ" sz="2000" dirty="0" smtClean="0"/>
              <a:t> </a:t>
            </a:r>
            <a:r>
              <a:rPr lang="cs-CZ" altLang="cs-CZ" sz="2000" dirty="0" err="1" smtClean="0"/>
              <a:t>the</a:t>
            </a:r>
            <a:r>
              <a:rPr lang="cs-CZ" altLang="cs-CZ" sz="2000" dirty="0" smtClean="0"/>
              <a:t> </a:t>
            </a:r>
            <a:r>
              <a:rPr lang="cs-CZ" altLang="cs-CZ" sz="2000" dirty="0" err="1" smtClean="0"/>
              <a:t>sphere</a:t>
            </a:r>
            <a:r>
              <a:rPr lang="cs-CZ" altLang="cs-CZ" sz="2000" dirty="0" smtClean="0"/>
              <a:t> (</a:t>
            </a:r>
            <a:r>
              <a:rPr lang="cs-CZ" altLang="cs-CZ" sz="2000" dirty="0" smtClean="0">
                <a:solidFill>
                  <a:srgbClr val="0000FF"/>
                </a:solidFill>
              </a:rPr>
              <a:t>r</a:t>
            </a:r>
            <a:r>
              <a:rPr lang="en-US" altLang="cs-CZ" sz="2000" dirty="0" smtClean="0">
                <a:solidFill>
                  <a:srgbClr val="0000FF"/>
                </a:solidFill>
              </a:rPr>
              <a:t>&lt;R</a:t>
            </a:r>
            <a:r>
              <a:rPr lang="en-US" altLang="cs-CZ" sz="2000" dirty="0" smtClean="0"/>
              <a:t>) we are not surrounding the entire charge </a:t>
            </a:r>
            <a:r>
              <a:rPr lang="en-US" altLang="cs-CZ" sz="2000" i="1" dirty="0" smtClean="0"/>
              <a:t>Q</a:t>
            </a:r>
            <a:r>
              <a:rPr lang="en-US" altLang="cs-CZ" sz="2000" dirty="0" smtClean="0"/>
              <a:t> but only a part of it </a:t>
            </a:r>
            <a:r>
              <a:rPr lang="en-US" altLang="cs-CZ" sz="2000" i="1" dirty="0" smtClean="0"/>
              <a:t>Q</a:t>
            </a:r>
            <a:r>
              <a:rPr lang="en-US" altLang="cs-CZ" sz="2000" dirty="0" smtClean="0"/>
              <a:t>’. </a:t>
            </a:r>
          </a:p>
        </p:txBody>
      </p:sp>
      <p:sp>
        <p:nvSpPr>
          <p:cNvPr id="11" name="TextovéPole 10"/>
          <p:cNvSpPr txBox="1"/>
          <p:nvPr/>
        </p:nvSpPr>
        <p:spPr>
          <a:xfrm>
            <a:off x="6516216" y="1763524"/>
            <a:ext cx="261610" cy="369332"/>
          </a:xfrm>
          <a:prstGeom prst="rect">
            <a:avLst/>
          </a:prstGeom>
          <a:noFill/>
        </p:spPr>
        <p:txBody>
          <a:bodyPr wrap="none" rtlCol="0">
            <a:spAutoFit/>
          </a:bodyPr>
          <a:lstStyle/>
          <a:p>
            <a:r>
              <a:rPr lang="cs-CZ" dirty="0" smtClean="0"/>
              <a:t>r</a:t>
            </a:r>
            <a:endParaRPr lang="cs-CZ" dirty="0"/>
          </a:p>
        </p:txBody>
      </p:sp>
      <p:graphicFrame>
        <p:nvGraphicFramePr>
          <p:cNvPr id="2" name="Objekt 1"/>
          <p:cNvGraphicFramePr>
            <a:graphicFrameLocks noChangeAspect="1"/>
          </p:cNvGraphicFramePr>
          <p:nvPr>
            <p:extLst>
              <p:ext uri="{D42A27DB-BD31-4B8C-83A1-F6EECF244321}">
                <p14:modId xmlns:p14="http://schemas.microsoft.com/office/powerpoint/2010/main" val="3286360469"/>
              </p:ext>
            </p:extLst>
          </p:nvPr>
        </p:nvGraphicFramePr>
        <p:xfrm>
          <a:off x="2604988" y="3644900"/>
          <a:ext cx="4559300" cy="890588"/>
        </p:xfrm>
        <a:graphic>
          <a:graphicData uri="http://schemas.openxmlformats.org/presentationml/2006/ole">
            <mc:AlternateContent xmlns:mc="http://schemas.openxmlformats.org/markup-compatibility/2006">
              <mc:Choice xmlns:v="urn:schemas-microsoft-com:vml" Requires="v">
                <p:oleObj spid="_x0000_s79199" name="Equation" r:id="rId7" imgW="2412720" imgH="469800" progId="Equation.DSMT4">
                  <p:embed/>
                </p:oleObj>
              </mc:Choice>
              <mc:Fallback>
                <p:oleObj name="Equation" r:id="rId7" imgW="2412720" imgH="469800" progId="Equation.DSMT4">
                  <p:embed/>
                  <p:pic>
                    <p:nvPicPr>
                      <p:cNvPr id="0" name=""/>
                      <p:cNvPicPr>
                        <a:picLocks noChangeAspect="1" noChangeArrowheads="1"/>
                      </p:cNvPicPr>
                      <p:nvPr/>
                    </p:nvPicPr>
                    <p:blipFill>
                      <a:blip r:embed="rId8"/>
                      <a:srcRect/>
                      <a:stretch>
                        <a:fillRect/>
                      </a:stretch>
                    </p:blipFill>
                    <p:spPr bwMode="auto">
                      <a:xfrm>
                        <a:off x="2604988" y="3644900"/>
                        <a:ext cx="455930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kt 11"/>
          <p:cNvGraphicFramePr>
            <a:graphicFrameLocks noChangeAspect="1"/>
          </p:cNvGraphicFramePr>
          <p:nvPr>
            <p:extLst>
              <p:ext uri="{D42A27DB-BD31-4B8C-83A1-F6EECF244321}">
                <p14:modId xmlns:p14="http://schemas.microsoft.com/office/powerpoint/2010/main" val="2144919450"/>
              </p:ext>
            </p:extLst>
          </p:nvPr>
        </p:nvGraphicFramePr>
        <p:xfrm>
          <a:off x="4139952" y="4699669"/>
          <a:ext cx="1633537" cy="817563"/>
        </p:xfrm>
        <a:graphic>
          <a:graphicData uri="http://schemas.openxmlformats.org/presentationml/2006/ole">
            <mc:AlternateContent xmlns:mc="http://schemas.openxmlformats.org/markup-compatibility/2006">
              <mc:Choice xmlns:v="urn:schemas-microsoft-com:vml" Requires="v">
                <p:oleObj spid="_x0000_s79200" name="Equation" r:id="rId9" imgW="863280" imgH="431640" progId="Equation.DSMT4">
                  <p:embed/>
                </p:oleObj>
              </mc:Choice>
              <mc:Fallback>
                <p:oleObj name="Equation" r:id="rId9" imgW="863280" imgH="431640" progId="Equation.DSMT4">
                  <p:embed/>
                  <p:pic>
                    <p:nvPicPr>
                      <p:cNvPr id="0" name=""/>
                      <p:cNvPicPr>
                        <a:picLocks noChangeAspect="1" noChangeArrowheads="1"/>
                      </p:cNvPicPr>
                      <p:nvPr/>
                    </p:nvPicPr>
                    <p:blipFill>
                      <a:blip r:embed="rId10"/>
                      <a:srcRect/>
                      <a:stretch>
                        <a:fillRect/>
                      </a:stretch>
                    </p:blipFill>
                    <p:spPr bwMode="auto">
                      <a:xfrm>
                        <a:off x="4139952" y="4699669"/>
                        <a:ext cx="1633537" cy="817563"/>
                      </a:xfrm>
                      <a:prstGeom prst="rect">
                        <a:avLst/>
                      </a:prstGeom>
                      <a:solidFill>
                        <a:srgbClr val="FFFF99"/>
                      </a:solidFill>
                      <a:ln w="15875">
                        <a:solidFill>
                          <a:schemeClr val="tx1"/>
                        </a:solidFill>
                      </a:ln>
                      <a:extLst/>
                    </p:spPr>
                  </p:pic>
                </p:oleObj>
              </mc:Fallback>
            </mc:AlternateContent>
          </a:graphicData>
        </a:graphic>
      </p:graphicFrame>
      <p:graphicFrame>
        <p:nvGraphicFramePr>
          <p:cNvPr id="14" name="Objekt 13"/>
          <p:cNvGraphicFramePr>
            <a:graphicFrameLocks noChangeAspect="1"/>
          </p:cNvGraphicFramePr>
          <p:nvPr>
            <p:extLst>
              <p:ext uri="{D42A27DB-BD31-4B8C-83A1-F6EECF244321}">
                <p14:modId xmlns:p14="http://schemas.microsoft.com/office/powerpoint/2010/main" val="3603724992"/>
              </p:ext>
            </p:extLst>
          </p:nvPr>
        </p:nvGraphicFramePr>
        <p:xfrm>
          <a:off x="4164062" y="5635773"/>
          <a:ext cx="1416050" cy="817563"/>
        </p:xfrm>
        <a:graphic>
          <a:graphicData uri="http://schemas.openxmlformats.org/presentationml/2006/ole">
            <mc:AlternateContent xmlns:mc="http://schemas.openxmlformats.org/markup-compatibility/2006">
              <mc:Choice xmlns:v="urn:schemas-microsoft-com:vml" Requires="v">
                <p:oleObj spid="_x0000_s79201" name="Equation" r:id="rId11" imgW="749160" imgH="431640" progId="Equation.DSMT4">
                  <p:embed/>
                </p:oleObj>
              </mc:Choice>
              <mc:Fallback>
                <p:oleObj name="Equation" r:id="rId11" imgW="749160" imgH="431640" progId="Equation.DSMT4">
                  <p:embed/>
                  <p:pic>
                    <p:nvPicPr>
                      <p:cNvPr id="0" name=""/>
                      <p:cNvPicPr>
                        <a:picLocks noChangeAspect="1" noChangeArrowheads="1"/>
                      </p:cNvPicPr>
                      <p:nvPr/>
                    </p:nvPicPr>
                    <p:blipFill>
                      <a:blip r:embed="rId12"/>
                      <a:srcRect/>
                      <a:stretch>
                        <a:fillRect/>
                      </a:stretch>
                    </p:blipFill>
                    <p:spPr bwMode="auto">
                      <a:xfrm>
                        <a:off x="4164062" y="5635773"/>
                        <a:ext cx="1416050" cy="817563"/>
                      </a:xfrm>
                      <a:prstGeom prst="rect">
                        <a:avLst/>
                      </a:prstGeom>
                      <a:solidFill>
                        <a:srgbClr val="FFFF99"/>
                      </a:solidFill>
                      <a:ln w="15875">
                        <a:solidFill>
                          <a:schemeClr val="tx1"/>
                        </a:solidFill>
                      </a:ln>
                    </p:spPr>
                  </p:pic>
                </p:oleObj>
              </mc:Fallback>
            </mc:AlternateContent>
          </a:graphicData>
        </a:graphic>
      </p:graphicFrame>
      <p:sp>
        <p:nvSpPr>
          <p:cNvPr id="15" name="Text Box 7"/>
          <p:cNvSpPr txBox="1">
            <a:spLocks noChangeArrowheads="1"/>
          </p:cNvSpPr>
          <p:nvPr/>
        </p:nvSpPr>
        <p:spPr bwMode="auto">
          <a:xfrm>
            <a:off x="467544" y="5517232"/>
            <a:ext cx="345638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For </a:t>
            </a:r>
            <a:r>
              <a:rPr lang="en-US" altLang="cs-CZ" sz="2000" dirty="0" smtClean="0">
                <a:solidFill>
                  <a:srgbClr val="0000FF"/>
                </a:solidFill>
              </a:rPr>
              <a:t>r&gt;R</a:t>
            </a:r>
            <a:r>
              <a:rPr lang="en-US" altLang="cs-CZ" sz="2000" dirty="0" smtClean="0"/>
              <a:t> we can use the same formula like for the point charge. </a:t>
            </a:r>
          </a:p>
        </p:txBody>
      </p:sp>
      <p:sp>
        <p:nvSpPr>
          <p:cNvPr id="17" name="TextovéPole 16"/>
          <p:cNvSpPr txBox="1"/>
          <p:nvPr/>
        </p:nvSpPr>
        <p:spPr>
          <a:xfrm>
            <a:off x="6016200" y="4665915"/>
            <a:ext cx="338554" cy="369332"/>
          </a:xfrm>
          <a:prstGeom prst="rect">
            <a:avLst/>
          </a:prstGeom>
          <a:noFill/>
        </p:spPr>
        <p:txBody>
          <a:bodyPr wrap="none" rtlCol="0">
            <a:spAutoFit/>
          </a:bodyPr>
          <a:lstStyle/>
          <a:p>
            <a:r>
              <a:rPr lang="cs-CZ" i="1" dirty="0" smtClean="0"/>
              <a:t>E</a:t>
            </a:r>
            <a:endParaRPr lang="cs-CZ" i="1" dirty="0"/>
          </a:p>
        </p:txBody>
      </p:sp>
      <p:sp>
        <p:nvSpPr>
          <p:cNvPr id="18" name="TextovéPole 17"/>
          <p:cNvSpPr txBox="1"/>
          <p:nvPr/>
        </p:nvSpPr>
        <p:spPr>
          <a:xfrm>
            <a:off x="8532440" y="6084004"/>
            <a:ext cx="261610" cy="369332"/>
          </a:xfrm>
          <a:prstGeom prst="rect">
            <a:avLst/>
          </a:prstGeom>
          <a:noFill/>
        </p:spPr>
        <p:txBody>
          <a:bodyPr wrap="none" rtlCol="0">
            <a:spAutoFit/>
          </a:bodyPr>
          <a:lstStyle/>
          <a:p>
            <a:r>
              <a:rPr lang="cs-CZ" i="1" dirty="0" smtClean="0"/>
              <a:t>r</a:t>
            </a:r>
            <a:endParaRPr lang="cs-CZ" i="1" dirty="0"/>
          </a:p>
        </p:txBody>
      </p:sp>
      <p:sp>
        <p:nvSpPr>
          <p:cNvPr id="19" name="TextovéPole 18"/>
          <p:cNvSpPr txBox="1"/>
          <p:nvPr/>
        </p:nvSpPr>
        <p:spPr>
          <a:xfrm>
            <a:off x="7332963" y="2086501"/>
            <a:ext cx="351378" cy="369332"/>
          </a:xfrm>
          <a:prstGeom prst="rect">
            <a:avLst/>
          </a:prstGeom>
          <a:noFill/>
        </p:spPr>
        <p:txBody>
          <a:bodyPr wrap="none" rtlCol="0">
            <a:spAutoFit/>
          </a:bodyPr>
          <a:lstStyle/>
          <a:p>
            <a:r>
              <a:rPr lang="cs-CZ" dirty="0" smtClean="0"/>
              <a:t>R</a:t>
            </a:r>
            <a:endParaRPr lang="cs-CZ" dirty="0"/>
          </a:p>
        </p:txBody>
      </p:sp>
      <p:graphicFrame>
        <p:nvGraphicFramePr>
          <p:cNvPr id="20" name="Objekt 19"/>
          <p:cNvGraphicFramePr>
            <a:graphicFrameLocks noChangeAspect="1"/>
          </p:cNvGraphicFramePr>
          <p:nvPr>
            <p:extLst>
              <p:ext uri="{D42A27DB-BD31-4B8C-83A1-F6EECF244321}">
                <p14:modId xmlns:p14="http://schemas.microsoft.com/office/powerpoint/2010/main" val="3607040682"/>
              </p:ext>
            </p:extLst>
          </p:nvPr>
        </p:nvGraphicFramePr>
        <p:xfrm>
          <a:off x="612775" y="2924175"/>
          <a:ext cx="1511300" cy="746125"/>
        </p:xfrm>
        <a:graphic>
          <a:graphicData uri="http://schemas.openxmlformats.org/presentationml/2006/ole">
            <mc:AlternateContent xmlns:mc="http://schemas.openxmlformats.org/markup-compatibility/2006">
              <mc:Choice xmlns:v="urn:schemas-microsoft-com:vml" Requires="v">
                <p:oleObj spid="_x0000_s79202" name="Equation" r:id="rId13" imgW="799920" imgH="393480" progId="Equation.DSMT4">
                  <p:embed/>
                </p:oleObj>
              </mc:Choice>
              <mc:Fallback>
                <p:oleObj name="Equation" r:id="rId13" imgW="799920" imgH="393480" progId="Equation.DSMT4">
                  <p:embed/>
                  <p:pic>
                    <p:nvPicPr>
                      <p:cNvPr id="0" name=""/>
                      <p:cNvPicPr>
                        <a:picLocks noChangeAspect="1" noChangeArrowheads="1"/>
                      </p:cNvPicPr>
                      <p:nvPr/>
                    </p:nvPicPr>
                    <p:blipFill>
                      <a:blip r:embed="rId14"/>
                      <a:srcRect/>
                      <a:stretch>
                        <a:fillRect/>
                      </a:stretch>
                    </p:blipFill>
                    <p:spPr bwMode="auto">
                      <a:xfrm>
                        <a:off x="612775" y="2924175"/>
                        <a:ext cx="15113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1" name="Objekt 20"/>
          <p:cNvGraphicFramePr>
            <a:graphicFrameLocks noChangeAspect="1"/>
          </p:cNvGraphicFramePr>
          <p:nvPr>
            <p:extLst>
              <p:ext uri="{D42A27DB-BD31-4B8C-83A1-F6EECF244321}">
                <p14:modId xmlns:p14="http://schemas.microsoft.com/office/powerpoint/2010/main" val="1328198781"/>
              </p:ext>
            </p:extLst>
          </p:nvPr>
        </p:nvGraphicFramePr>
        <p:xfrm>
          <a:off x="3732584" y="2898899"/>
          <a:ext cx="1487488" cy="746125"/>
        </p:xfrm>
        <a:graphic>
          <a:graphicData uri="http://schemas.openxmlformats.org/presentationml/2006/ole">
            <mc:AlternateContent xmlns:mc="http://schemas.openxmlformats.org/markup-compatibility/2006">
              <mc:Choice xmlns:v="urn:schemas-microsoft-com:vml" Requires="v">
                <p:oleObj spid="_x0000_s79203" name="Equation" r:id="rId15" imgW="787320" imgH="393480" progId="Equation.DSMT4">
                  <p:embed/>
                </p:oleObj>
              </mc:Choice>
              <mc:Fallback>
                <p:oleObj name="Equation" r:id="rId15" imgW="787320" imgH="393480" progId="Equation.DSMT4">
                  <p:embed/>
                  <p:pic>
                    <p:nvPicPr>
                      <p:cNvPr id="0" name=""/>
                      <p:cNvPicPr>
                        <a:picLocks noChangeAspect="1" noChangeArrowheads="1"/>
                      </p:cNvPicPr>
                      <p:nvPr/>
                    </p:nvPicPr>
                    <p:blipFill>
                      <a:blip r:embed="rId16"/>
                      <a:srcRect/>
                      <a:stretch>
                        <a:fillRect/>
                      </a:stretch>
                    </p:blipFill>
                    <p:spPr bwMode="auto">
                      <a:xfrm>
                        <a:off x="3732584" y="2898899"/>
                        <a:ext cx="148748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 Box 7"/>
          <p:cNvSpPr txBox="1">
            <a:spLocks noChangeArrowheads="1"/>
          </p:cNvSpPr>
          <p:nvPr/>
        </p:nvSpPr>
        <p:spPr bwMode="auto">
          <a:xfrm>
            <a:off x="2555776" y="3068960"/>
            <a:ext cx="8640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while</a:t>
            </a:r>
          </a:p>
        </p:txBody>
      </p:sp>
      <p:graphicFrame>
        <p:nvGraphicFramePr>
          <p:cNvPr id="23" name="Objekt 22"/>
          <p:cNvGraphicFramePr>
            <a:graphicFrameLocks noChangeAspect="1"/>
          </p:cNvGraphicFramePr>
          <p:nvPr>
            <p:extLst>
              <p:ext uri="{D42A27DB-BD31-4B8C-83A1-F6EECF244321}">
                <p14:modId xmlns:p14="http://schemas.microsoft.com/office/powerpoint/2010/main" val="2572572016"/>
              </p:ext>
            </p:extLst>
          </p:nvPr>
        </p:nvGraphicFramePr>
        <p:xfrm>
          <a:off x="653868" y="3645024"/>
          <a:ext cx="1247775" cy="795337"/>
        </p:xfrm>
        <a:graphic>
          <a:graphicData uri="http://schemas.openxmlformats.org/presentationml/2006/ole">
            <mc:AlternateContent xmlns:mc="http://schemas.openxmlformats.org/markup-compatibility/2006">
              <mc:Choice xmlns:v="urn:schemas-microsoft-com:vml" Requires="v">
                <p:oleObj spid="_x0000_s79204" name="Equation" r:id="rId17" imgW="660240" imgH="419040" progId="Equation.DSMT4">
                  <p:embed/>
                </p:oleObj>
              </mc:Choice>
              <mc:Fallback>
                <p:oleObj name="Equation" r:id="rId17" imgW="660240" imgH="419040" progId="Equation.DSMT4">
                  <p:embed/>
                  <p:pic>
                    <p:nvPicPr>
                      <p:cNvPr id="0" name=""/>
                      <p:cNvPicPr>
                        <a:picLocks noChangeAspect="1" noChangeArrowheads="1"/>
                      </p:cNvPicPr>
                      <p:nvPr/>
                    </p:nvPicPr>
                    <p:blipFill>
                      <a:blip r:embed="rId18"/>
                      <a:srcRect/>
                      <a:stretch>
                        <a:fillRect/>
                      </a:stretch>
                    </p:blipFill>
                    <p:spPr bwMode="auto">
                      <a:xfrm>
                        <a:off x="653868" y="3645024"/>
                        <a:ext cx="1247775"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 Box 7"/>
          <p:cNvSpPr txBox="1">
            <a:spLocks noChangeArrowheads="1"/>
          </p:cNvSpPr>
          <p:nvPr/>
        </p:nvSpPr>
        <p:spPr bwMode="auto">
          <a:xfrm>
            <a:off x="467544" y="4829090"/>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Finally we can write for </a:t>
            </a:r>
            <a:r>
              <a:rPr lang="en-US" altLang="cs-CZ" sz="2000" dirty="0" smtClean="0">
                <a:solidFill>
                  <a:srgbClr val="0000FF"/>
                </a:solidFill>
              </a:rPr>
              <a:t>r&lt;R</a:t>
            </a:r>
          </a:p>
        </p:txBody>
      </p:sp>
      <p:cxnSp>
        <p:nvCxnSpPr>
          <p:cNvPr id="13" name="Přímá spojnice 12"/>
          <p:cNvCxnSpPr/>
          <p:nvPr/>
        </p:nvCxnSpPr>
        <p:spPr bwMode="auto">
          <a:xfrm flipV="1">
            <a:off x="7313781" y="5035247"/>
            <a:ext cx="0" cy="1048757"/>
          </a:xfrm>
          <a:prstGeom prst="line">
            <a:avLst/>
          </a:prstGeom>
          <a:noFill/>
          <a:ln w="19050" cap="flat" cmpd="sng" algn="ctr">
            <a:solidFill>
              <a:schemeClr val="tx1"/>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ovéPole 24"/>
          <p:cNvSpPr txBox="1"/>
          <p:nvPr/>
        </p:nvSpPr>
        <p:spPr>
          <a:xfrm>
            <a:off x="7147843" y="6093296"/>
            <a:ext cx="351378" cy="369332"/>
          </a:xfrm>
          <a:prstGeom prst="rect">
            <a:avLst/>
          </a:prstGeom>
          <a:noFill/>
        </p:spPr>
        <p:txBody>
          <a:bodyPr wrap="none" rtlCol="0">
            <a:spAutoFit/>
          </a:bodyPr>
          <a:lstStyle/>
          <a:p>
            <a:r>
              <a:rPr lang="cs-CZ" i="1" dirty="0" smtClean="0"/>
              <a:t>R</a:t>
            </a:r>
            <a:endParaRPr lang="cs-CZ" i="1" dirty="0"/>
          </a:p>
        </p:txBody>
      </p:sp>
    </p:spTree>
    <p:extLst>
      <p:ext uri="{BB962C8B-B14F-4D97-AF65-F5344CB8AC3E}">
        <p14:creationId xmlns:p14="http://schemas.microsoft.com/office/powerpoint/2010/main" val="211352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par>
                                <p:cTn id="15" presetID="10"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500"/>
                                        <p:tgtEl>
                                          <p:spTgt spid="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p:bldP spid="18" grpId="0"/>
      <p:bldP spid="22" grpId="0"/>
      <p:bldP spid="24" grpId="0"/>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Obrázek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8144" y="4646128"/>
            <a:ext cx="2892000" cy="1735200"/>
          </a:xfrm>
          <a:prstGeom prst="rect">
            <a:avLst/>
          </a:prstGeom>
        </p:spPr>
      </p:pic>
      <p:sp>
        <p:nvSpPr>
          <p:cNvPr id="4" name="Rectangle 2"/>
          <p:cNvSpPr txBox="1">
            <a:spLocks noChangeArrowheads="1"/>
          </p:cNvSpPr>
          <p:nvPr/>
        </p:nvSpPr>
        <p:spPr bwMode="auto">
          <a:xfrm>
            <a:off x="685800" y="188640"/>
            <a:ext cx="7772400"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cs-CZ" altLang="cs-CZ" sz="2200" b="1" kern="0" dirty="0" err="1" smtClean="0">
                <a:solidFill>
                  <a:schemeClr val="tx1"/>
                </a:solidFill>
              </a:rPr>
              <a:t>Application</a:t>
            </a:r>
            <a:r>
              <a:rPr lang="cs-CZ" altLang="cs-CZ" sz="2200" b="1" kern="0" dirty="0" smtClean="0">
                <a:solidFill>
                  <a:schemeClr val="tx1"/>
                </a:solidFill>
              </a:rPr>
              <a:t> </a:t>
            </a:r>
            <a:r>
              <a:rPr lang="cs-CZ" altLang="cs-CZ" sz="2200" b="1" kern="0" dirty="0" err="1" smtClean="0">
                <a:solidFill>
                  <a:schemeClr val="tx1"/>
                </a:solidFill>
              </a:rPr>
              <a:t>of</a:t>
            </a:r>
            <a:r>
              <a:rPr lang="cs-CZ" altLang="cs-CZ" sz="2200" b="1" kern="0" dirty="0" smtClean="0">
                <a:solidFill>
                  <a:schemeClr val="tx1"/>
                </a:solidFill>
              </a:rPr>
              <a:t> </a:t>
            </a:r>
            <a:r>
              <a:rPr lang="en-US" altLang="cs-CZ" sz="2200" b="1" kern="0" dirty="0" smtClean="0">
                <a:solidFill>
                  <a:schemeClr val="tx1"/>
                </a:solidFill>
              </a:rPr>
              <a:t>Gauss’s law</a:t>
            </a:r>
            <a:r>
              <a:rPr lang="cs-CZ" altLang="cs-CZ" sz="2200" b="1" kern="0" dirty="0" smtClean="0">
                <a:solidFill>
                  <a:schemeClr val="tx1"/>
                </a:solidFill>
              </a:rPr>
              <a:t> – </a:t>
            </a:r>
            <a:r>
              <a:rPr lang="cs-CZ" altLang="cs-CZ" sz="2200" b="1" kern="0" dirty="0" smtClean="0">
                <a:solidFill>
                  <a:srgbClr val="0000FF"/>
                </a:solidFill>
              </a:rPr>
              <a:t>a </a:t>
            </a:r>
            <a:r>
              <a:rPr lang="cs-CZ" altLang="cs-CZ" sz="2200" b="1" kern="0" dirty="0" err="1" smtClean="0">
                <a:solidFill>
                  <a:srgbClr val="0000FF"/>
                </a:solidFill>
              </a:rPr>
              <a:t>charged</a:t>
            </a:r>
            <a:r>
              <a:rPr lang="cs-CZ" altLang="cs-CZ" sz="2200" b="1" kern="0" dirty="0" smtClean="0">
                <a:solidFill>
                  <a:srgbClr val="0000FF"/>
                </a:solidFill>
              </a:rPr>
              <a:t> </a:t>
            </a:r>
            <a:r>
              <a:rPr lang="cs-CZ" altLang="cs-CZ" sz="2200" b="1" kern="0" dirty="0" err="1" smtClean="0">
                <a:solidFill>
                  <a:srgbClr val="0000FF"/>
                </a:solidFill>
              </a:rPr>
              <a:t>wire</a:t>
            </a:r>
            <a:endParaRPr lang="en-US" altLang="cs-CZ" sz="2200" kern="0" dirty="0" smtClean="0">
              <a:solidFill>
                <a:srgbClr val="0000FF"/>
              </a:solidFill>
            </a:endParaRPr>
          </a:p>
        </p:txBody>
      </p:sp>
      <p:sp>
        <p:nvSpPr>
          <p:cNvPr id="10" name="Text Box 7"/>
          <p:cNvSpPr txBox="1">
            <a:spLocks noChangeArrowheads="1"/>
          </p:cNvSpPr>
          <p:nvPr/>
        </p:nvSpPr>
        <p:spPr bwMode="auto">
          <a:xfrm>
            <a:off x="467544" y="764704"/>
            <a:ext cx="381642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We</a:t>
            </a:r>
            <a:r>
              <a:rPr lang="cs-CZ" altLang="cs-CZ" sz="2000" dirty="0" smtClean="0"/>
              <a:t> are </a:t>
            </a:r>
            <a:r>
              <a:rPr lang="cs-CZ" altLang="cs-CZ" sz="2000" dirty="0" err="1" smtClean="0"/>
              <a:t>examinig</a:t>
            </a:r>
            <a:r>
              <a:rPr lang="cs-CZ" altLang="cs-CZ" sz="2000" dirty="0" smtClean="0"/>
              <a:t> </a:t>
            </a:r>
            <a:r>
              <a:rPr lang="cs-CZ" altLang="cs-CZ" sz="2000" dirty="0" err="1" smtClean="0"/>
              <a:t>electric</a:t>
            </a:r>
            <a:r>
              <a:rPr lang="cs-CZ" altLang="cs-CZ" sz="2000" dirty="0" smtClean="0"/>
              <a:t> </a:t>
            </a:r>
            <a:r>
              <a:rPr lang="cs-CZ" altLang="cs-CZ" sz="2000" dirty="0" err="1" smtClean="0"/>
              <a:t>field</a:t>
            </a:r>
            <a:r>
              <a:rPr lang="cs-CZ" altLang="cs-CZ" sz="2000" dirty="0" smtClean="0"/>
              <a:t> </a:t>
            </a:r>
            <a:r>
              <a:rPr lang="cs-CZ" altLang="cs-CZ" sz="2000" dirty="0" err="1" smtClean="0"/>
              <a:t>around</a:t>
            </a:r>
            <a:r>
              <a:rPr lang="cs-CZ" altLang="cs-CZ" sz="2000" dirty="0" smtClean="0"/>
              <a:t> a long </a:t>
            </a:r>
            <a:r>
              <a:rPr lang="cs-CZ" altLang="cs-CZ" sz="2000" dirty="0" err="1" smtClean="0"/>
              <a:t>wire</a:t>
            </a:r>
            <a:r>
              <a:rPr lang="cs-CZ" altLang="cs-CZ" sz="2000" dirty="0" smtClean="0"/>
              <a:t> </a:t>
            </a:r>
            <a:r>
              <a:rPr lang="cs-CZ" altLang="cs-CZ" sz="2000" dirty="0" err="1" smtClean="0"/>
              <a:t>charged</a:t>
            </a:r>
            <a:r>
              <a:rPr lang="cs-CZ" altLang="cs-CZ" sz="2000" dirty="0" smtClean="0"/>
              <a:t> </a:t>
            </a:r>
            <a:r>
              <a:rPr lang="cs-CZ" altLang="cs-CZ" sz="2000" dirty="0" err="1" smtClean="0"/>
              <a:t>with</a:t>
            </a:r>
            <a:r>
              <a:rPr lang="cs-CZ" altLang="cs-CZ" sz="2000" dirty="0" smtClean="0"/>
              <a:t> </a:t>
            </a:r>
            <a:r>
              <a:rPr lang="cs-CZ" altLang="cs-CZ" sz="2000" dirty="0" err="1" smtClean="0"/>
              <a:t>linear</a:t>
            </a:r>
            <a:r>
              <a:rPr lang="cs-CZ" altLang="cs-CZ" sz="2000" dirty="0" smtClean="0"/>
              <a:t> </a:t>
            </a:r>
            <a:r>
              <a:rPr lang="cs-CZ" altLang="cs-CZ" sz="2000" dirty="0" err="1" smtClean="0"/>
              <a:t>density</a:t>
            </a:r>
            <a:r>
              <a:rPr lang="cs-CZ" altLang="cs-CZ" sz="2000" dirty="0" smtClean="0"/>
              <a:t> </a:t>
            </a:r>
            <a:r>
              <a:rPr lang="el-GR" altLang="cs-CZ" sz="2000" dirty="0" smtClean="0">
                <a:solidFill>
                  <a:srgbClr val="0000FF"/>
                </a:solidFill>
                <a:latin typeface="Times New Roman" panose="02020603050405020304" pitchFamily="18" charset="0"/>
                <a:cs typeface="Times New Roman" panose="02020603050405020304" pitchFamily="18" charset="0"/>
              </a:rPr>
              <a:t>τ</a:t>
            </a:r>
            <a:r>
              <a:rPr lang="cs-CZ" altLang="cs-CZ" sz="2000" dirty="0" smtClean="0"/>
              <a:t>. In </a:t>
            </a:r>
            <a:r>
              <a:rPr lang="cs-CZ" altLang="cs-CZ" sz="2000" dirty="0" err="1" smtClean="0"/>
              <a:t>this</a:t>
            </a:r>
            <a:r>
              <a:rPr lang="cs-CZ" altLang="cs-CZ" sz="2000" dirty="0" smtClean="0"/>
              <a:t> case </a:t>
            </a:r>
            <a:r>
              <a:rPr lang="cs-CZ" altLang="cs-CZ" sz="2000" dirty="0" err="1" smtClean="0"/>
              <a:t>we</a:t>
            </a:r>
            <a:r>
              <a:rPr lang="cs-CZ" altLang="cs-CZ" sz="2000" dirty="0" smtClean="0"/>
              <a:t> </a:t>
            </a:r>
            <a:r>
              <a:rPr lang="cs-CZ" altLang="cs-CZ" sz="2000" dirty="0" err="1" smtClean="0"/>
              <a:t>choose</a:t>
            </a:r>
            <a:r>
              <a:rPr lang="cs-CZ" altLang="cs-CZ" sz="2000" dirty="0" smtClean="0"/>
              <a:t> </a:t>
            </a:r>
            <a:r>
              <a:rPr lang="cs-CZ" altLang="cs-CZ" sz="2000" dirty="0" err="1" smtClean="0"/>
              <a:t>Gaussian</a:t>
            </a:r>
            <a:r>
              <a:rPr lang="cs-CZ" altLang="cs-CZ" sz="2000" dirty="0" smtClean="0"/>
              <a:t> </a:t>
            </a:r>
            <a:r>
              <a:rPr lang="cs-CZ" altLang="cs-CZ" sz="2000" dirty="0" err="1" smtClean="0"/>
              <a:t>surface</a:t>
            </a:r>
            <a:r>
              <a:rPr lang="cs-CZ" altLang="cs-CZ" sz="2000" dirty="0" smtClean="0"/>
              <a:t> as a </a:t>
            </a:r>
            <a:r>
              <a:rPr lang="cs-CZ" altLang="cs-CZ" sz="2000" dirty="0" err="1" smtClean="0"/>
              <a:t>cyliner</a:t>
            </a:r>
            <a:r>
              <a:rPr lang="cs-CZ" altLang="cs-CZ" sz="2000" dirty="0" smtClean="0"/>
              <a:t> </a:t>
            </a:r>
            <a:r>
              <a:rPr lang="cs-CZ" altLang="cs-CZ" sz="2000" dirty="0" err="1" smtClean="0"/>
              <a:t>centered</a:t>
            </a:r>
            <a:r>
              <a:rPr lang="cs-CZ" altLang="cs-CZ" sz="2000" dirty="0" smtClean="0"/>
              <a:t> </a:t>
            </a:r>
            <a:r>
              <a:rPr lang="cs-CZ" altLang="cs-CZ" sz="2000" dirty="0" err="1" smtClean="0"/>
              <a:t>around</a:t>
            </a:r>
            <a:r>
              <a:rPr lang="cs-CZ" altLang="cs-CZ" sz="2000" dirty="0" smtClean="0"/>
              <a:t> </a:t>
            </a:r>
            <a:r>
              <a:rPr lang="cs-CZ" altLang="cs-CZ" sz="2000" dirty="0" err="1" smtClean="0"/>
              <a:t>the</a:t>
            </a:r>
            <a:r>
              <a:rPr lang="cs-CZ" altLang="cs-CZ" sz="2000" dirty="0" smtClean="0"/>
              <a:t> </a:t>
            </a:r>
            <a:r>
              <a:rPr lang="cs-CZ" altLang="cs-CZ" sz="2000" dirty="0" err="1" smtClean="0"/>
              <a:t>wire</a:t>
            </a:r>
            <a:r>
              <a:rPr lang="cs-CZ" altLang="cs-CZ" sz="2000" dirty="0" smtClean="0"/>
              <a:t> </a:t>
            </a:r>
            <a:r>
              <a:rPr lang="cs-CZ" altLang="cs-CZ" sz="2000" dirty="0" err="1" smtClean="0"/>
              <a:t>or</a:t>
            </a:r>
            <a:r>
              <a:rPr lang="cs-CZ" altLang="cs-CZ" sz="2000" dirty="0" smtClean="0"/>
              <a:t> </a:t>
            </a:r>
            <a:r>
              <a:rPr lang="cs-CZ" altLang="cs-CZ" sz="2000" dirty="0" err="1" smtClean="0"/>
              <a:t>radius</a:t>
            </a:r>
            <a:r>
              <a:rPr lang="cs-CZ" altLang="cs-CZ" sz="2000" dirty="0" smtClean="0"/>
              <a:t> </a:t>
            </a:r>
            <a:r>
              <a:rPr lang="cs-CZ" altLang="cs-CZ" sz="2000" i="1" dirty="0" smtClean="0">
                <a:solidFill>
                  <a:srgbClr val="0000FF"/>
                </a:solidFill>
              </a:rPr>
              <a:t>r</a:t>
            </a:r>
            <a:r>
              <a:rPr lang="cs-CZ" altLang="cs-CZ" sz="2000" dirty="0" smtClean="0"/>
              <a:t> and </a:t>
            </a:r>
            <a:r>
              <a:rPr lang="cs-CZ" altLang="cs-CZ" sz="2000" dirty="0" err="1" smtClean="0"/>
              <a:t>length</a:t>
            </a:r>
            <a:r>
              <a:rPr lang="cs-CZ" altLang="cs-CZ" sz="2000" dirty="0" smtClean="0"/>
              <a:t> </a:t>
            </a:r>
            <a:r>
              <a:rPr lang="cs-CZ" altLang="cs-CZ" sz="2000" i="1" dirty="0" smtClean="0">
                <a:solidFill>
                  <a:srgbClr val="0000FF"/>
                </a:solidFill>
              </a:rPr>
              <a:t>L</a:t>
            </a:r>
            <a:r>
              <a:rPr lang="cs-CZ" altLang="cs-CZ" sz="2000" dirty="0" smtClean="0"/>
              <a:t>. </a:t>
            </a:r>
            <a:endParaRPr lang="en-US" altLang="cs-CZ" sz="2000" dirty="0" smtClean="0"/>
          </a:p>
        </p:txBody>
      </p:sp>
      <p:graphicFrame>
        <p:nvGraphicFramePr>
          <p:cNvPr id="2" name="Objekt 1"/>
          <p:cNvGraphicFramePr>
            <a:graphicFrameLocks noChangeAspect="1"/>
          </p:cNvGraphicFramePr>
          <p:nvPr>
            <p:extLst>
              <p:ext uri="{D42A27DB-BD31-4B8C-83A1-F6EECF244321}">
                <p14:modId xmlns:p14="http://schemas.microsoft.com/office/powerpoint/2010/main" val="1101509317"/>
              </p:ext>
            </p:extLst>
          </p:nvPr>
        </p:nvGraphicFramePr>
        <p:xfrm>
          <a:off x="611560" y="3645024"/>
          <a:ext cx="4367213" cy="842962"/>
        </p:xfrm>
        <a:graphic>
          <a:graphicData uri="http://schemas.openxmlformats.org/presentationml/2006/ole">
            <mc:AlternateContent xmlns:mc="http://schemas.openxmlformats.org/markup-compatibility/2006">
              <mc:Choice xmlns:v="urn:schemas-microsoft-com:vml" Requires="v">
                <p:oleObj spid="_x0000_s41427" name="Equation" r:id="rId4" imgW="2311200" imgH="444240" progId="Equation.DSMT4">
                  <p:embed/>
                </p:oleObj>
              </mc:Choice>
              <mc:Fallback>
                <p:oleObj name="Equation" r:id="rId4" imgW="2311200" imgH="444240" progId="Equation.DSMT4">
                  <p:embed/>
                  <p:pic>
                    <p:nvPicPr>
                      <p:cNvPr id="0" name=""/>
                      <p:cNvPicPr>
                        <a:picLocks noChangeAspect="1" noChangeArrowheads="1"/>
                      </p:cNvPicPr>
                      <p:nvPr/>
                    </p:nvPicPr>
                    <p:blipFill>
                      <a:blip r:embed="rId5"/>
                      <a:srcRect/>
                      <a:stretch>
                        <a:fillRect/>
                      </a:stretch>
                    </p:blipFill>
                    <p:spPr bwMode="auto">
                      <a:xfrm>
                        <a:off x="611560" y="3645024"/>
                        <a:ext cx="436721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kt 11"/>
          <p:cNvGraphicFramePr>
            <a:graphicFrameLocks noChangeAspect="1"/>
          </p:cNvGraphicFramePr>
          <p:nvPr>
            <p:extLst>
              <p:ext uri="{D42A27DB-BD31-4B8C-83A1-F6EECF244321}">
                <p14:modId xmlns:p14="http://schemas.microsoft.com/office/powerpoint/2010/main" val="2374452219"/>
              </p:ext>
            </p:extLst>
          </p:nvPr>
        </p:nvGraphicFramePr>
        <p:xfrm>
          <a:off x="4139952" y="5347741"/>
          <a:ext cx="1296988" cy="817563"/>
        </p:xfrm>
        <a:graphic>
          <a:graphicData uri="http://schemas.openxmlformats.org/presentationml/2006/ole">
            <mc:AlternateContent xmlns:mc="http://schemas.openxmlformats.org/markup-compatibility/2006">
              <mc:Choice xmlns:v="urn:schemas-microsoft-com:vml" Requires="v">
                <p:oleObj spid="_x0000_s41428" name="Equation" r:id="rId6" imgW="685800" imgH="431640" progId="Equation.DSMT4">
                  <p:embed/>
                </p:oleObj>
              </mc:Choice>
              <mc:Fallback>
                <p:oleObj name="Equation" r:id="rId6" imgW="685800" imgH="431640" progId="Equation.DSMT4">
                  <p:embed/>
                  <p:pic>
                    <p:nvPicPr>
                      <p:cNvPr id="0" name=""/>
                      <p:cNvPicPr>
                        <a:picLocks noChangeAspect="1" noChangeArrowheads="1"/>
                      </p:cNvPicPr>
                      <p:nvPr/>
                    </p:nvPicPr>
                    <p:blipFill>
                      <a:blip r:embed="rId7"/>
                      <a:srcRect/>
                      <a:stretch>
                        <a:fillRect/>
                      </a:stretch>
                    </p:blipFill>
                    <p:spPr bwMode="auto">
                      <a:xfrm>
                        <a:off x="4139952" y="5347741"/>
                        <a:ext cx="1296988" cy="817563"/>
                      </a:xfrm>
                      <a:prstGeom prst="rect">
                        <a:avLst/>
                      </a:prstGeom>
                      <a:solidFill>
                        <a:srgbClr val="FFFF99"/>
                      </a:solidFill>
                      <a:ln w="15875">
                        <a:solidFill>
                          <a:schemeClr val="tx1"/>
                        </a:solidFill>
                      </a:ln>
                      <a:extLst/>
                    </p:spPr>
                  </p:pic>
                </p:oleObj>
              </mc:Fallback>
            </mc:AlternateContent>
          </a:graphicData>
        </a:graphic>
      </p:graphicFrame>
      <p:sp>
        <p:nvSpPr>
          <p:cNvPr id="17" name="TextovéPole 16"/>
          <p:cNvSpPr txBox="1"/>
          <p:nvPr/>
        </p:nvSpPr>
        <p:spPr>
          <a:xfrm>
            <a:off x="5868144" y="4665915"/>
            <a:ext cx="338554" cy="369332"/>
          </a:xfrm>
          <a:prstGeom prst="rect">
            <a:avLst/>
          </a:prstGeom>
          <a:noFill/>
        </p:spPr>
        <p:txBody>
          <a:bodyPr wrap="none" rtlCol="0">
            <a:spAutoFit/>
          </a:bodyPr>
          <a:lstStyle/>
          <a:p>
            <a:r>
              <a:rPr lang="cs-CZ" i="1" dirty="0" smtClean="0"/>
              <a:t>E</a:t>
            </a:r>
            <a:endParaRPr lang="cs-CZ" i="1" dirty="0"/>
          </a:p>
        </p:txBody>
      </p:sp>
      <p:sp>
        <p:nvSpPr>
          <p:cNvPr id="18" name="TextovéPole 17"/>
          <p:cNvSpPr txBox="1"/>
          <p:nvPr/>
        </p:nvSpPr>
        <p:spPr>
          <a:xfrm>
            <a:off x="8384384" y="6084004"/>
            <a:ext cx="261610" cy="369332"/>
          </a:xfrm>
          <a:prstGeom prst="rect">
            <a:avLst/>
          </a:prstGeom>
          <a:noFill/>
        </p:spPr>
        <p:txBody>
          <a:bodyPr wrap="none" rtlCol="0">
            <a:spAutoFit/>
          </a:bodyPr>
          <a:lstStyle/>
          <a:p>
            <a:r>
              <a:rPr lang="cs-CZ" i="1" dirty="0" smtClean="0"/>
              <a:t>r</a:t>
            </a:r>
            <a:endParaRPr lang="cs-CZ" i="1" dirty="0"/>
          </a:p>
        </p:txBody>
      </p:sp>
      <p:sp>
        <p:nvSpPr>
          <p:cNvPr id="24" name="Text Box 7"/>
          <p:cNvSpPr txBox="1">
            <a:spLocks noChangeArrowheads="1"/>
          </p:cNvSpPr>
          <p:nvPr/>
        </p:nvSpPr>
        <p:spPr bwMode="auto">
          <a:xfrm>
            <a:off x="467544" y="5385410"/>
            <a:ext cx="34563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The</a:t>
            </a:r>
            <a:r>
              <a:rPr lang="cs-CZ" altLang="cs-CZ" sz="2000" dirty="0" smtClean="0"/>
              <a:t> </a:t>
            </a:r>
            <a:r>
              <a:rPr lang="cs-CZ" altLang="cs-CZ" sz="2000" dirty="0" err="1" smtClean="0"/>
              <a:t>electric</a:t>
            </a:r>
            <a:r>
              <a:rPr lang="cs-CZ" altLang="cs-CZ" sz="2000" dirty="0" smtClean="0"/>
              <a:t> </a:t>
            </a:r>
            <a:r>
              <a:rPr lang="cs-CZ" altLang="cs-CZ" sz="2000" dirty="0" err="1" smtClean="0"/>
              <a:t>field</a:t>
            </a:r>
            <a:r>
              <a:rPr lang="cs-CZ" altLang="cs-CZ" sz="2000" dirty="0" smtClean="0"/>
              <a:t> </a:t>
            </a:r>
            <a:r>
              <a:rPr lang="cs-CZ" altLang="cs-CZ" sz="2000" dirty="0" err="1" smtClean="0"/>
              <a:t>at</a:t>
            </a:r>
            <a:r>
              <a:rPr lang="cs-CZ" altLang="cs-CZ" sz="2000" dirty="0" smtClean="0"/>
              <a:t> </a:t>
            </a:r>
            <a:r>
              <a:rPr lang="cs-CZ" altLang="cs-CZ" sz="2000" dirty="0" err="1" smtClean="0"/>
              <a:t>the</a:t>
            </a:r>
            <a:r>
              <a:rPr lang="cs-CZ" altLang="cs-CZ" sz="2000" dirty="0" smtClean="0"/>
              <a:t> distance </a:t>
            </a:r>
            <a:r>
              <a:rPr lang="cs-CZ" altLang="cs-CZ" sz="2000" i="1" dirty="0" smtClean="0">
                <a:solidFill>
                  <a:srgbClr val="0000FF"/>
                </a:solidFill>
              </a:rPr>
              <a:t>r</a:t>
            </a:r>
            <a:r>
              <a:rPr lang="cs-CZ" altLang="cs-CZ" sz="2000" dirty="0" smtClean="0"/>
              <a:t> </a:t>
            </a:r>
            <a:r>
              <a:rPr lang="cs-CZ" altLang="cs-CZ" sz="2000" dirty="0" err="1" smtClean="0"/>
              <a:t>is</a:t>
            </a:r>
            <a:r>
              <a:rPr lang="cs-CZ" altLang="cs-CZ" sz="2000" dirty="0" smtClean="0"/>
              <a:t> </a:t>
            </a:r>
            <a:r>
              <a:rPr lang="cs-CZ" altLang="cs-CZ" sz="2000" dirty="0" err="1" smtClean="0"/>
              <a:t>given</a:t>
            </a:r>
            <a:r>
              <a:rPr lang="cs-CZ" altLang="cs-CZ" sz="2000" dirty="0" smtClean="0"/>
              <a:t> by</a:t>
            </a:r>
            <a:endParaRPr lang="en-US" altLang="cs-CZ" sz="2000" dirty="0" smtClean="0">
              <a:solidFill>
                <a:srgbClr val="0000FF"/>
              </a:solidFill>
            </a:endParaRPr>
          </a:p>
        </p:txBody>
      </p:sp>
      <p:pic>
        <p:nvPicPr>
          <p:cNvPr id="6" name="Obrázek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15362" y="764704"/>
            <a:ext cx="4246814" cy="1467596"/>
          </a:xfrm>
          <a:prstGeom prst="rect">
            <a:avLst/>
          </a:prstGeom>
        </p:spPr>
      </p:pic>
      <mc:AlternateContent xmlns:mc="http://schemas.openxmlformats.org/markup-compatibility/2006" xmlns:a14="http://schemas.microsoft.com/office/drawing/2010/main">
        <mc:Choice Requires="a14">
          <p:sp>
            <p:nvSpPr>
              <p:cNvPr id="26" name="TextovéPole 25"/>
              <p:cNvSpPr txBox="1"/>
              <p:nvPr/>
            </p:nvSpPr>
            <p:spPr>
              <a:xfrm>
                <a:off x="5868144" y="789346"/>
                <a:ext cx="402097"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cs-CZ" b="0" i="1" smtClean="0">
                              <a:latin typeface="Cambria Math"/>
                            </a:rPr>
                            <m:t>𝐸</m:t>
                          </m:r>
                        </m:e>
                      </m:acc>
                    </m:oMath>
                  </m:oMathPara>
                </a14:m>
                <a:endParaRPr lang="cs-CZ" i="1" dirty="0"/>
              </a:p>
            </p:txBody>
          </p:sp>
        </mc:Choice>
        <mc:Fallback xmlns="">
          <p:sp>
            <p:nvSpPr>
              <p:cNvPr id="26" name="TextovéPole 25"/>
              <p:cNvSpPr txBox="1">
                <a:spLocks noRot="1" noChangeAspect="1" noMove="1" noResize="1" noEditPoints="1" noAdjustHandles="1" noChangeArrowheads="1" noChangeShapeType="1" noTextEdit="1"/>
              </p:cNvSpPr>
              <p:nvPr/>
            </p:nvSpPr>
            <p:spPr>
              <a:xfrm>
                <a:off x="5868144" y="789346"/>
                <a:ext cx="402097" cy="402931"/>
              </a:xfrm>
              <a:prstGeom prst="rect">
                <a:avLst/>
              </a:prstGeom>
              <a:blipFill rotWithShape="1">
                <a:blip r:embed="rId9"/>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7" name="TextovéPole 26"/>
              <p:cNvSpPr txBox="1"/>
              <p:nvPr/>
            </p:nvSpPr>
            <p:spPr>
              <a:xfrm>
                <a:off x="5364088" y="773577"/>
                <a:ext cx="515462" cy="4047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𝑑</m:t>
                      </m:r>
                      <m:acc>
                        <m:accPr>
                          <m:chr m:val="⃗"/>
                          <m:ctrlPr>
                            <a:rPr lang="cs-CZ" i="1" smtClean="0">
                              <a:latin typeface="Cambria Math"/>
                            </a:rPr>
                          </m:ctrlPr>
                        </m:accPr>
                        <m:e>
                          <m:r>
                            <a:rPr lang="cs-CZ" b="0" i="1" smtClean="0">
                              <a:latin typeface="Cambria Math"/>
                            </a:rPr>
                            <m:t>𝑆</m:t>
                          </m:r>
                        </m:e>
                      </m:acc>
                    </m:oMath>
                  </m:oMathPara>
                </a14:m>
                <a:endParaRPr lang="cs-CZ" i="1" dirty="0"/>
              </a:p>
            </p:txBody>
          </p:sp>
        </mc:Choice>
        <mc:Fallback xmlns="">
          <p:sp>
            <p:nvSpPr>
              <p:cNvPr id="27" name="TextovéPole 26"/>
              <p:cNvSpPr txBox="1">
                <a:spLocks noRot="1" noChangeAspect="1" noMove="1" noResize="1" noEditPoints="1" noAdjustHandles="1" noChangeArrowheads="1" noChangeShapeType="1" noTextEdit="1"/>
              </p:cNvSpPr>
              <p:nvPr/>
            </p:nvSpPr>
            <p:spPr>
              <a:xfrm>
                <a:off x="5364088" y="773577"/>
                <a:ext cx="515462" cy="404791"/>
              </a:xfrm>
              <a:prstGeom prst="rect">
                <a:avLst/>
              </a:prstGeom>
              <a:blipFill rotWithShape="1">
                <a:blip r:embed="rId10"/>
                <a:stretch>
                  <a:fillRect t="-21212" r="-4881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8" name="TextovéPole 27"/>
              <p:cNvSpPr txBox="1"/>
              <p:nvPr/>
            </p:nvSpPr>
            <p:spPr>
              <a:xfrm>
                <a:off x="5033999" y="836712"/>
                <a:ext cx="402097"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cs-CZ" b="0" i="1" smtClean="0">
                              <a:latin typeface="Cambria Math"/>
                            </a:rPr>
                            <m:t>𝐸</m:t>
                          </m:r>
                        </m:e>
                      </m:acc>
                    </m:oMath>
                  </m:oMathPara>
                </a14:m>
                <a:endParaRPr lang="cs-CZ" i="1" dirty="0"/>
              </a:p>
            </p:txBody>
          </p:sp>
        </mc:Choice>
        <mc:Fallback xmlns="">
          <p:sp>
            <p:nvSpPr>
              <p:cNvPr id="28" name="TextovéPole 27"/>
              <p:cNvSpPr txBox="1">
                <a:spLocks noRot="1" noChangeAspect="1" noMove="1" noResize="1" noEditPoints="1" noAdjustHandles="1" noChangeArrowheads="1" noChangeShapeType="1" noTextEdit="1"/>
              </p:cNvSpPr>
              <p:nvPr/>
            </p:nvSpPr>
            <p:spPr>
              <a:xfrm>
                <a:off x="5033999" y="836712"/>
                <a:ext cx="402097" cy="402931"/>
              </a:xfrm>
              <a:prstGeom prst="rect">
                <a:avLst/>
              </a:prstGeom>
              <a:blipFill rotWithShape="1">
                <a:blip r:embed="rId11"/>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0" name="TextovéPole 29"/>
              <p:cNvSpPr txBox="1"/>
              <p:nvPr/>
            </p:nvSpPr>
            <p:spPr>
              <a:xfrm>
                <a:off x="4644008" y="1152001"/>
                <a:ext cx="515462" cy="4047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𝑑</m:t>
                      </m:r>
                      <m:acc>
                        <m:accPr>
                          <m:chr m:val="⃗"/>
                          <m:ctrlPr>
                            <a:rPr lang="cs-CZ" i="1" smtClean="0">
                              <a:latin typeface="Cambria Math"/>
                            </a:rPr>
                          </m:ctrlPr>
                        </m:accPr>
                        <m:e>
                          <m:r>
                            <a:rPr lang="cs-CZ" b="0" i="1" smtClean="0">
                              <a:latin typeface="Cambria Math"/>
                            </a:rPr>
                            <m:t>𝑆</m:t>
                          </m:r>
                        </m:e>
                      </m:acc>
                    </m:oMath>
                  </m:oMathPara>
                </a14:m>
                <a:endParaRPr lang="cs-CZ" i="1" dirty="0"/>
              </a:p>
            </p:txBody>
          </p:sp>
        </mc:Choice>
        <mc:Fallback xmlns="">
          <p:sp>
            <p:nvSpPr>
              <p:cNvPr id="30" name="TextovéPole 29"/>
              <p:cNvSpPr txBox="1">
                <a:spLocks noRot="1" noChangeAspect="1" noMove="1" noResize="1" noEditPoints="1" noAdjustHandles="1" noChangeArrowheads="1" noChangeShapeType="1" noTextEdit="1"/>
              </p:cNvSpPr>
              <p:nvPr/>
            </p:nvSpPr>
            <p:spPr>
              <a:xfrm>
                <a:off x="4644008" y="1152001"/>
                <a:ext cx="515462" cy="404791"/>
              </a:xfrm>
              <a:prstGeom prst="rect">
                <a:avLst/>
              </a:prstGeom>
              <a:blipFill rotWithShape="1">
                <a:blip r:embed="rId12"/>
                <a:stretch>
                  <a:fillRect t="-21212" r="-4881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1" name="Text Box 7"/>
              <p:cNvSpPr txBox="1">
                <a:spLocks noChangeArrowheads="1"/>
              </p:cNvSpPr>
              <p:nvPr/>
            </p:nvSpPr>
            <p:spPr bwMode="auto">
              <a:xfrm>
                <a:off x="467544" y="2773377"/>
                <a:ext cx="8194632" cy="71449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1900" dirty="0" smtClean="0"/>
                  <a:t>The </a:t>
                </a:r>
                <a:r>
                  <a:rPr lang="cs-CZ" altLang="cs-CZ" sz="1900" dirty="0" err="1" smtClean="0">
                    <a:solidFill>
                      <a:srgbClr val="0000FF"/>
                    </a:solidFill>
                  </a:rPr>
                  <a:t>electric</a:t>
                </a:r>
                <a:r>
                  <a:rPr lang="cs-CZ" altLang="cs-CZ" sz="1900" dirty="0" smtClean="0">
                    <a:solidFill>
                      <a:srgbClr val="0000FF"/>
                    </a:solidFill>
                  </a:rPr>
                  <a:t> flux </a:t>
                </a:r>
                <a:r>
                  <a:rPr lang="cs-CZ" altLang="cs-CZ" sz="1900" dirty="0" err="1" smtClean="0">
                    <a:solidFill>
                      <a:srgbClr val="0000FF"/>
                    </a:solidFill>
                  </a:rPr>
                  <a:t>through</a:t>
                </a:r>
                <a:r>
                  <a:rPr lang="cs-CZ" altLang="cs-CZ" sz="1900" dirty="0" smtClean="0">
                    <a:solidFill>
                      <a:srgbClr val="0000FF"/>
                    </a:solidFill>
                  </a:rPr>
                  <a:t> </a:t>
                </a:r>
                <a:r>
                  <a:rPr lang="cs-CZ" altLang="cs-CZ" sz="1900" dirty="0" err="1" smtClean="0">
                    <a:solidFill>
                      <a:srgbClr val="0000FF"/>
                    </a:solidFill>
                  </a:rPr>
                  <a:t>the</a:t>
                </a:r>
                <a:r>
                  <a:rPr lang="cs-CZ" altLang="cs-CZ" sz="1900" dirty="0" smtClean="0">
                    <a:solidFill>
                      <a:srgbClr val="0000FF"/>
                    </a:solidFill>
                  </a:rPr>
                  <a:t> </a:t>
                </a:r>
                <a:r>
                  <a:rPr lang="cs-CZ" altLang="cs-CZ" sz="1900" dirty="0" err="1" smtClean="0">
                    <a:solidFill>
                      <a:srgbClr val="0000FF"/>
                    </a:solidFill>
                  </a:rPr>
                  <a:t>cylinder</a:t>
                </a:r>
                <a:r>
                  <a:rPr lang="cs-CZ" altLang="cs-CZ" sz="1900" dirty="0" smtClean="0">
                    <a:solidFill>
                      <a:srgbClr val="0000FF"/>
                    </a:solidFill>
                  </a:rPr>
                  <a:t> </a:t>
                </a:r>
                <a:r>
                  <a:rPr lang="cs-CZ" altLang="cs-CZ" sz="1900" dirty="0" err="1" smtClean="0">
                    <a:solidFill>
                      <a:srgbClr val="0000FF"/>
                    </a:solidFill>
                  </a:rPr>
                  <a:t>caps</a:t>
                </a:r>
                <a:r>
                  <a:rPr lang="cs-CZ" altLang="cs-CZ" sz="1900" dirty="0" smtClean="0">
                    <a:solidFill>
                      <a:srgbClr val="0000FF"/>
                    </a:solidFill>
                  </a:rPr>
                  <a:t> </a:t>
                </a:r>
                <a:r>
                  <a:rPr lang="cs-CZ" altLang="cs-CZ" sz="1900" dirty="0" err="1" smtClean="0">
                    <a:solidFill>
                      <a:srgbClr val="0000FF"/>
                    </a:solidFill>
                  </a:rPr>
                  <a:t>is</a:t>
                </a:r>
                <a:r>
                  <a:rPr lang="cs-CZ" altLang="cs-CZ" sz="1900" dirty="0" smtClean="0">
                    <a:solidFill>
                      <a:srgbClr val="0000FF"/>
                    </a:solidFill>
                  </a:rPr>
                  <a:t> </a:t>
                </a:r>
                <a:r>
                  <a:rPr lang="cs-CZ" altLang="cs-CZ" sz="1900" dirty="0" err="1" smtClean="0">
                    <a:solidFill>
                      <a:srgbClr val="0000FF"/>
                    </a:solidFill>
                  </a:rPr>
                  <a:t>zero</a:t>
                </a:r>
                <a:r>
                  <a:rPr lang="cs-CZ" altLang="cs-CZ" sz="1900" dirty="0" smtClean="0">
                    <a:solidFill>
                      <a:srgbClr val="0000FF"/>
                    </a:solidFill>
                  </a:rPr>
                  <a:t> </a:t>
                </a:r>
                <a:r>
                  <a:rPr lang="cs-CZ" altLang="cs-CZ" sz="1900" dirty="0" err="1" smtClean="0"/>
                  <a:t>because</a:t>
                </a:r>
                <a:r>
                  <a:rPr lang="cs-CZ" altLang="cs-CZ" sz="1900" dirty="0" smtClean="0"/>
                  <a:t> </a:t>
                </a:r>
                <a:r>
                  <a:rPr lang="cs-CZ" altLang="cs-CZ" sz="1900" dirty="0" err="1" smtClean="0"/>
                  <a:t>there</a:t>
                </a:r>
                <a:r>
                  <a:rPr lang="cs-CZ" altLang="cs-CZ" sz="1900" dirty="0" smtClean="0"/>
                  <a:t> </a:t>
                </a:r>
                <a:r>
                  <a:rPr lang="cs-CZ" altLang="cs-CZ" sz="1900" dirty="0" err="1" smtClean="0"/>
                  <a:t>is</a:t>
                </a:r>
                <a:r>
                  <a:rPr lang="cs-CZ" altLang="cs-CZ" sz="1900" dirty="0" smtClean="0"/>
                  <a:t> </a:t>
                </a:r>
                <a:r>
                  <a:rPr lang="cs-CZ" altLang="cs-CZ" sz="1900" dirty="0" err="1" smtClean="0"/>
                  <a:t>right</a:t>
                </a:r>
                <a:r>
                  <a:rPr lang="cs-CZ" altLang="cs-CZ" sz="1900" dirty="0" smtClean="0"/>
                  <a:t> </a:t>
                </a:r>
                <a:r>
                  <a:rPr lang="cs-CZ" altLang="cs-CZ" sz="1900" dirty="0" err="1" smtClean="0"/>
                  <a:t>angle</a:t>
                </a:r>
                <a:r>
                  <a:rPr lang="cs-CZ" altLang="cs-CZ" sz="1900" dirty="0" smtClean="0"/>
                  <a:t> </a:t>
                </a:r>
                <a:r>
                  <a:rPr lang="cs-CZ" altLang="cs-CZ" sz="1900" dirty="0" err="1" smtClean="0"/>
                  <a:t>between</a:t>
                </a:r>
                <a:r>
                  <a:rPr lang="cs-CZ" altLang="cs-CZ" sz="1900" dirty="0" smtClean="0"/>
                  <a:t> </a:t>
                </a:r>
                <a14:m>
                  <m:oMath xmlns:m="http://schemas.openxmlformats.org/officeDocument/2006/math">
                    <m:acc>
                      <m:accPr>
                        <m:chr m:val="⃗"/>
                        <m:ctrlPr>
                          <a:rPr lang="cs-CZ" altLang="cs-CZ" sz="1900" i="1" smtClean="0">
                            <a:latin typeface="Cambria Math"/>
                          </a:rPr>
                        </m:ctrlPr>
                      </m:accPr>
                      <m:e>
                        <m:r>
                          <a:rPr lang="cs-CZ" altLang="cs-CZ" sz="1900" b="0" i="1" smtClean="0">
                            <a:latin typeface="Cambria Math"/>
                          </a:rPr>
                          <m:t>𝐸</m:t>
                        </m:r>
                      </m:e>
                    </m:acc>
                    <m:r>
                      <a:rPr lang="cs-CZ" altLang="cs-CZ" sz="1900" b="0" i="1" smtClean="0">
                        <a:latin typeface="Cambria Math"/>
                      </a:rPr>
                      <m:t> </m:t>
                    </m:r>
                  </m:oMath>
                </a14:m>
                <a:r>
                  <a:rPr lang="cs-CZ" altLang="cs-CZ" sz="1900" dirty="0" smtClean="0"/>
                  <a:t>and </a:t>
                </a:r>
                <a14:m>
                  <m:oMath xmlns:m="http://schemas.openxmlformats.org/officeDocument/2006/math">
                    <m:r>
                      <m:rPr>
                        <m:sty m:val="p"/>
                      </m:rPr>
                      <a:rPr lang="cs-CZ" altLang="cs-CZ" sz="1900" dirty="0">
                        <a:latin typeface="Cambria Math"/>
                      </a:rPr>
                      <m:t>d</m:t>
                    </m:r>
                    <m:acc>
                      <m:accPr>
                        <m:chr m:val="⃗"/>
                        <m:ctrlPr>
                          <a:rPr lang="cs-CZ" altLang="cs-CZ" sz="1900" i="1">
                            <a:latin typeface="Cambria Math"/>
                          </a:rPr>
                        </m:ctrlPr>
                      </m:accPr>
                      <m:e>
                        <m:r>
                          <a:rPr lang="cs-CZ" altLang="cs-CZ" sz="1900" b="0" i="1" smtClean="0">
                            <a:latin typeface="Cambria Math"/>
                          </a:rPr>
                          <m:t>𝑆</m:t>
                        </m:r>
                      </m:e>
                    </m:acc>
                    <m:r>
                      <a:rPr lang="cs-CZ" altLang="cs-CZ" sz="1900" b="0" i="1" smtClean="0">
                        <a:latin typeface="Cambria Math"/>
                      </a:rPr>
                      <m:t>. </m:t>
                    </m:r>
                  </m:oMath>
                </a14:m>
                <a:r>
                  <a:rPr lang="cs-CZ" altLang="cs-CZ" sz="1900" dirty="0" smtClean="0"/>
                  <a:t> </a:t>
                </a:r>
                <a:r>
                  <a:rPr lang="cs-CZ" altLang="cs-CZ" sz="1900" dirty="0" err="1" smtClean="0"/>
                  <a:t>The</a:t>
                </a:r>
                <a:r>
                  <a:rPr lang="cs-CZ" altLang="cs-CZ" sz="1900" dirty="0" smtClean="0"/>
                  <a:t> flux </a:t>
                </a:r>
                <a:r>
                  <a:rPr lang="cs-CZ" altLang="cs-CZ" sz="1900" dirty="0" err="1" smtClean="0"/>
                  <a:t>passes</a:t>
                </a:r>
                <a:r>
                  <a:rPr lang="cs-CZ" altLang="cs-CZ" sz="1900" dirty="0" smtClean="0"/>
                  <a:t> </a:t>
                </a:r>
                <a:r>
                  <a:rPr lang="cs-CZ" altLang="cs-CZ" sz="1900" dirty="0" err="1" smtClean="0"/>
                  <a:t>only</a:t>
                </a:r>
                <a:r>
                  <a:rPr lang="cs-CZ" altLang="cs-CZ" sz="1900" dirty="0" smtClean="0"/>
                  <a:t> </a:t>
                </a:r>
                <a:r>
                  <a:rPr lang="cs-CZ" altLang="cs-CZ" sz="1900" dirty="0" err="1" smtClean="0"/>
                  <a:t>through</a:t>
                </a:r>
                <a:r>
                  <a:rPr lang="cs-CZ" altLang="cs-CZ" sz="1900" dirty="0" smtClean="0"/>
                  <a:t> </a:t>
                </a:r>
                <a:r>
                  <a:rPr lang="cs-CZ" altLang="cs-CZ" sz="1900" dirty="0" err="1" smtClean="0"/>
                  <a:t>the</a:t>
                </a:r>
                <a:r>
                  <a:rPr lang="cs-CZ" altLang="cs-CZ" sz="1900" dirty="0" smtClean="0"/>
                  <a:t> </a:t>
                </a:r>
                <a:r>
                  <a:rPr lang="cs-CZ" altLang="cs-CZ" sz="1900" dirty="0" err="1" smtClean="0"/>
                  <a:t>cylinder</a:t>
                </a:r>
                <a:r>
                  <a:rPr lang="cs-CZ" altLang="cs-CZ" sz="1900" dirty="0" smtClean="0"/>
                  <a:t> </a:t>
                </a:r>
                <a:r>
                  <a:rPr lang="cs-CZ" altLang="cs-CZ" sz="1900" dirty="0" err="1" smtClean="0"/>
                  <a:t>wall</a:t>
                </a:r>
                <a:r>
                  <a:rPr lang="cs-CZ" altLang="cs-CZ" sz="1900" dirty="0" smtClean="0"/>
                  <a:t>: </a:t>
                </a:r>
                <a:endParaRPr lang="en-US" altLang="cs-CZ" sz="1900" dirty="0" smtClean="0"/>
              </a:p>
            </p:txBody>
          </p:sp>
        </mc:Choice>
        <mc:Fallback xmlns="">
          <p:sp>
            <p:nvSpPr>
              <p:cNvPr id="31" name="Text Box 7"/>
              <p:cNvSpPr txBox="1">
                <a:spLocks noRot="1" noChangeAspect="1" noMove="1" noResize="1" noEditPoints="1" noAdjustHandles="1" noChangeArrowheads="1" noChangeShapeType="1" noTextEdit="1"/>
              </p:cNvSpPr>
              <p:nvPr/>
            </p:nvSpPr>
            <p:spPr bwMode="auto">
              <a:xfrm>
                <a:off x="467544" y="2773377"/>
                <a:ext cx="8194632" cy="714491"/>
              </a:xfrm>
              <a:prstGeom prst="rect">
                <a:avLst/>
              </a:prstGeom>
              <a:blipFill rotWithShape="1">
                <a:blip r:embed="rId13"/>
                <a:stretch>
                  <a:fillRect l="-744" t="-5128" r="-670" b="-1367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cxnSp>
        <p:nvCxnSpPr>
          <p:cNvPr id="32" name="Přímá spojnice se šipkou 31"/>
          <p:cNvCxnSpPr/>
          <p:nvPr/>
        </p:nvCxnSpPr>
        <p:spPr bwMode="auto">
          <a:xfrm>
            <a:off x="5235047" y="2276872"/>
            <a:ext cx="1857233" cy="0"/>
          </a:xfrm>
          <a:prstGeom prst="straightConnector1">
            <a:avLst/>
          </a:prstGeom>
          <a:noFill/>
          <a:ln w="12700" cap="flat" cmpd="sng" algn="ctr">
            <a:solidFill>
              <a:schemeClr val="tx1"/>
            </a:solidFill>
            <a:prstDash val="solid"/>
            <a:round/>
            <a:headEnd type="stealth"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ovéPole 33"/>
          <p:cNvSpPr txBox="1"/>
          <p:nvPr/>
        </p:nvSpPr>
        <p:spPr>
          <a:xfrm>
            <a:off x="6012160" y="1979548"/>
            <a:ext cx="312906" cy="369332"/>
          </a:xfrm>
          <a:prstGeom prst="rect">
            <a:avLst/>
          </a:prstGeom>
          <a:noFill/>
        </p:spPr>
        <p:txBody>
          <a:bodyPr wrap="none" rtlCol="0">
            <a:spAutoFit/>
          </a:bodyPr>
          <a:lstStyle/>
          <a:p>
            <a:r>
              <a:rPr lang="cs-CZ" i="1" dirty="0" smtClean="0"/>
              <a:t>L</a:t>
            </a:r>
            <a:endParaRPr lang="cs-CZ" i="1" dirty="0"/>
          </a:p>
        </p:txBody>
      </p:sp>
      <p:cxnSp>
        <p:nvCxnSpPr>
          <p:cNvPr id="36" name="Přímá spojnice se šipkou 35"/>
          <p:cNvCxnSpPr/>
          <p:nvPr/>
        </p:nvCxnSpPr>
        <p:spPr bwMode="auto">
          <a:xfrm flipV="1">
            <a:off x="7313781" y="1192277"/>
            <a:ext cx="0" cy="364515"/>
          </a:xfrm>
          <a:prstGeom prst="straightConnector1">
            <a:avLst/>
          </a:prstGeom>
          <a:noFill/>
          <a:ln w="12700" cap="flat" cmpd="sng" algn="ctr">
            <a:solidFill>
              <a:schemeClr val="tx1"/>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ovéPole 36"/>
          <p:cNvSpPr txBox="1"/>
          <p:nvPr/>
        </p:nvSpPr>
        <p:spPr>
          <a:xfrm>
            <a:off x="7308304" y="1152001"/>
            <a:ext cx="261610" cy="369332"/>
          </a:xfrm>
          <a:prstGeom prst="rect">
            <a:avLst/>
          </a:prstGeom>
          <a:noFill/>
        </p:spPr>
        <p:txBody>
          <a:bodyPr wrap="none" rtlCol="0">
            <a:spAutoFit/>
          </a:bodyPr>
          <a:lstStyle/>
          <a:p>
            <a:r>
              <a:rPr lang="cs-CZ" i="1" dirty="0" smtClean="0"/>
              <a:t>r</a:t>
            </a:r>
            <a:endParaRPr lang="cs-CZ" i="1" dirty="0"/>
          </a:p>
        </p:txBody>
      </p:sp>
      <p:sp>
        <p:nvSpPr>
          <p:cNvPr id="38" name="Text Box 7"/>
          <p:cNvSpPr txBox="1">
            <a:spLocks noChangeArrowheads="1"/>
          </p:cNvSpPr>
          <p:nvPr/>
        </p:nvSpPr>
        <p:spPr bwMode="auto">
          <a:xfrm>
            <a:off x="467544" y="4509120"/>
            <a:ext cx="345638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The</a:t>
            </a:r>
            <a:r>
              <a:rPr lang="cs-CZ" altLang="cs-CZ" sz="2000" dirty="0" smtClean="0"/>
              <a:t> </a:t>
            </a:r>
            <a:r>
              <a:rPr lang="cs-CZ" altLang="cs-CZ" sz="2000" dirty="0" err="1" smtClean="0"/>
              <a:t>charge</a:t>
            </a:r>
            <a:r>
              <a:rPr lang="cs-CZ" altLang="cs-CZ" sz="2000" dirty="0" smtClean="0"/>
              <a:t> </a:t>
            </a:r>
            <a:r>
              <a:rPr lang="cs-CZ" altLang="cs-CZ" sz="2000" dirty="0" err="1" smtClean="0"/>
              <a:t>surrounded</a:t>
            </a:r>
            <a:r>
              <a:rPr lang="cs-CZ" altLang="cs-CZ" sz="2000" dirty="0" smtClean="0"/>
              <a:t> by </a:t>
            </a:r>
            <a:r>
              <a:rPr lang="cs-CZ" altLang="cs-CZ" sz="2000" dirty="0" err="1" smtClean="0"/>
              <a:t>the</a:t>
            </a:r>
            <a:r>
              <a:rPr lang="cs-CZ" altLang="cs-CZ" sz="2000" dirty="0" smtClean="0"/>
              <a:t> </a:t>
            </a:r>
            <a:r>
              <a:rPr lang="cs-CZ" altLang="cs-CZ" sz="2000" dirty="0" err="1" smtClean="0"/>
              <a:t>cylinder</a:t>
            </a:r>
            <a:r>
              <a:rPr lang="cs-CZ" altLang="cs-CZ" sz="2000" dirty="0" smtClean="0"/>
              <a:t> </a:t>
            </a:r>
            <a:r>
              <a:rPr lang="cs-CZ" altLang="cs-CZ" sz="2000" dirty="0" err="1" smtClean="0"/>
              <a:t>is</a:t>
            </a:r>
            <a:r>
              <a:rPr lang="cs-CZ" altLang="cs-CZ" sz="2000" dirty="0" smtClean="0"/>
              <a:t> </a:t>
            </a:r>
            <a:r>
              <a:rPr lang="cs-CZ" altLang="cs-CZ" sz="2000" i="1" dirty="0" smtClean="0"/>
              <a:t>Q</a:t>
            </a:r>
            <a:r>
              <a:rPr lang="cs-CZ" altLang="cs-CZ" sz="2000" dirty="0" smtClean="0"/>
              <a:t>=</a:t>
            </a:r>
            <a:r>
              <a:rPr lang="el-GR" altLang="cs-CZ" sz="2000" i="1" dirty="0" smtClean="0">
                <a:latin typeface="Times New Roman" panose="02020603050405020304" pitchFamily="18" charset="0"/>
                <a:cs typeface="Times New Roman" panose="02020603050405020304" pitchFamily="18" charset="0"/>
              </a:rPr>
              <a:t>τ</a:t>
            </a:r>
            <a:r>
              <a:rPr lang="el-GR" altLang="cs-CZ" sz="2000" i="1" dirty="0" smtClean="0"/>
              <a:t>·</a:t>
            </a:r>
            <a:r>
              <a:rPr lang="cs-CZ" altLang="cs-CZ" sz="2000" i="1" dirty="0" smtClean="0"/>
              <a:t>L</a:t>
            </a:r>
            <a:endParaRPr lang="en-US" altLang="cs-CZ" sz="2000" i="1" dirty="0" smtClean="0">
              <a:solidFill>
                <a:srgbClr val="0000FF"/>
              </a:solidFill>
            </a:endParaRPr>
          </a:p>
        </p:txBody>
      </p:sp>
    </p:spTree>
    <p:extLst>
      <p:ext uri="{BB962C8B-B14F-4D97-AF65-F5344CB8AC3E}">
        <p14:creationId xmlns:p14="http://schemas.microsoft.com/office/powerpoint/2010/main" val="62996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18" grpId="0"/>
      <p:bldP spid="24" grpId="0"/>
      <p:bldP spid="31"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956683"/>
            <a:ext cx="2831598" cy="2688341"/>
          </a:xfrm>
          <a:prstGeom prst="rect">
            <a:avLst/>
          </a:prstGeom>
        </p:spPr>
      </p:pic>
      <p:sp>
        <p:nvSpPr>
          <p:cNvPr id="4" name="Rectangle 2"/>
          <p:cNvSpPr txBox="1">
            <a:spLocks noChangeArrowheads="1"/>
          </p:cNvSpPr>
          <p:nvPr/>
        </p:nvSpPr>
        <p:spPr bwMode="auto">
          <a:xfrm>
            <a:off x="685800" y="188640"/>
            <a:ext cx="7772400"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cs-CZ" altLang="cs-CZ" sz="2200" b="1" kern="0" dirty="0" err="1" smtClean="0">
                <a:solidFill>
                  <a:schemeClr val="tx1"/>
                </a:solidFill>
              </a:rPr>
              <a:t>Application</a:t>
            </a:r>
            <a:r>
              <a:rPr lang="cs-CZ" altLang="cs-CZ" sz="2200" b="1" kern="0" dirty="0" smtClean="0">
                <a:solidFill>
                  <a:schemeClr val="tx1"/>
                </a:solidFill>
              </a:rPr>
              <a:t> </a:t>
            </a:r>
            <a:r>
              <a:rPr lang="cs-CZ" altLang="cs-CZ" sz="2200" b="1" kern="0" dirty="0" err="1" smtClean="0">
                <a:solidFill>
                  <a:schemeClr val="tx1"/>
                </a:solidFill>
              </a:rPr>
              <a:t>of</a:t>
            </a:r>
            <a:r>
              <a:rPr lang="cs-CZ" altLang="cs-CZ" sz="2200" b="1" kern="0" dirty="0" smtClean="0">
                <a:solidFill>
                  <a:schemeClr val="tx1"/>
                </a:solidFill>
              </a:rPr>
              <a:t> </a:t>
            </a:r>
            <a:r>
              <a:rPr lang="en-US" altLang="cs-CZ" sz="2200" b="1" kern="0" dirty="0" smtClean="0">
                <a:solidFill>
                  <a:schemeClr val="tx1"/>
                </a:solidFill>
              </a:rPr>
              <a:t>Gauss’s law</a:t>
            </a:r>
            <a:r>
              <a:rPr lang="cs-CZ" altLang="cs-CZ" sz="2200" b="1" kern="0" dirty="0" smtClean="0">
                <a:solidFill>
                  <a:schemeClr val="tx1"/>
                </a:solidFill>
              </a:rPr>
              <a:t> – </a:t>
            </a:r>
            <a:r>
              <a:rPr lang="cs-CZ" altLang="cs-CZ" sz="2200" b="1" kern="0" dirty="0" err="1" smtClean="0">
                <a:solidFill>
                  <a:srgbClr val="0000FF"/>
                </a:solidFill>
              </a:rPr>
              <a:t>an</a:t>
            </a:r>
            <a:r>
              <a:rPr lang="cs-CZ" altLang="cs-CZ" sz="2200" b="1" kern="0" dirty="0" smtClean="0">
                <a:solidFill>
                  <a:srgbClr val="0000FF"/>
                </a:solidFill>
              </a:rPr>
              <a:t> </a:t>
            </a:r>
            <a:r>
              <a:rPr lang="cs-CZ" altLang="cs-CZ" sz="2200" b="1" kern="0" dirty="0" err="1" smtClean="0">
                <a:solidFill>
                  <a:srgbClr val="0000FF"/>
                </a:solidFill>
              </a:rPr>
              <a:t>infinite</a:t>
            </a:r>
            <a:r>
              <a:rPr lang="cs-CZ" altLang="cs-CZ" sz="2200" b="1" kern="0" dirty="0" smtClean="0">
                <a:solidFill>
                  <a:srgbClr val="0000FF"/>
                </a:solidFill>
              </a:rPr>
              <a:t> </a:t>
            </a:r>
            <a:r>
              <a:rPr lang="cs-CZ" altLang="cs-CZ" sz="2200" b="1" kern="0" dirty="0" err="1" smtClean="0">
                <a:solidFill>
                  <a:srgbClr val="0000FF"/>
                </a:solidFill>
              </a:rPr>
              <a:t>charged</a:t>
            </a:r>
            <a:r>
              <a:rPr lang="cs-CZ" altLang="cs-CZ" sz="2200" b="1" kern="0" dirty="0" smtClean="0">
                <a:solidFill>
                  <a:srgbClr val="0000FF"/>
                </a:solidFill>
              </a:rPr>
              <a:t> plane</a:t>
            </a:r>
            <a:endParaRPr lang="en-US" altLang="cs-CZ" sz="2200" kern="0" dirty="0" smtClean="0">
              <a:solidFill>
                <a:srgbClr val="0000FF"/>
              </a:solidFill>
            </a:endParaRPr>
          </a:p>
        </p:txBody>
      </p:sp>
      <mc:AlternateContent xmlns:mc="http://schemas.openxmlformats.org/markup-compatibility/2006" xmlns:a14="http://schemas.microsoft.com/office/drawing/2010/main">
        <mc:Choice Requires="a14">
          <p:sp>
            <p:nvSpPr>
              <p:cNvPr id="10" name="Text Box 7"/>
              <p:cNvSpPr txBox="1">
                <a:spLocks noChangeArrowheads="1"/>
              </p:cNvSpPr>
              <p:nvPr/>
            </p:nvSpPr>
            <p:spPr bwMode="auto">
              <a:xfrm>
                <a:off x="467544" y="764704"/>
                <a:ext cx="4824536" cy="228613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smtClean="0"/>
                  <a:t>Now </a:t>
                </a:r>
                <a:r>
                  <a:rPr lang="cs-CZ" altLang="cs-CZ" sz="2000" dirty="0" err="1" smtClean="0"/>
                  <a:t>we</a:t>
                </a:r>
                <a:r>
                  <a:rPr lang="cs-CZ" altLang="cs-CZ" sz="2000" dirty="0" smtClean="0"/>
                  <a:t> </a:t>
                </a:r>
                <a:r>
                  <a:rPr lang="cs-CZ" altLang="cs-CZ" sz="2000" dirty="0" err="1" smtClean="0"/>
                  <a:t>have</a:t>
                </a:r>
                <a:r>
                  <a:rPr lang="cs-CZ" altLang="cs-CZ" sz="2000" dirty="0" smtClean="0"/>
                  <a:t> a </a:t>
                </a:r>
                <a:r>
                  <a:rPr lang="cs-CZ" altLang="cs-CZ" sz="2000" dirty="0" err="1" smtClean="0"/>
                  <a:t>charged</a:t>
                </a:r>
                <a:r>
                  <a:rPr lang="cs-CZ" altLang="cs-CZ" sz="2000" dirty="0" smtClean="0"/>
                  <a:t> plane </a:t>
                </a:r>
                <a:r>
                  <a:rPr lang="cs-CZ" altLang="cs-CZ" sz="2000" dirty="0" err="1" smtClean="0"/>
                  <a:t>of</a:t>
                </a:r>
                <a:r>
                  <a:rPr lang="cs-CZ" altLang="cs-CZ" sz="2000" dirty="0" smtClean="0"/>
                  <a:t> </a:t>
                </a:r>
                <a:r>
                  <a:rPr lang="cs-CZ" altLang="cs-CZ" sz="2000" dirty="0" err="1" smtClean="0"/>
                  <a:t>surface</a:t>
                </a:r>
                <a:r>
                  <a:rPr lang="cs-CZ" altLang="cs-CZ" sz="2000" dirty="0" smtClean="0"/>
                  <a:t> </a:t>
                </a:r>
                <a:r>
                  <a:rPr lang="cs-CZ" altLang="cs-CZ" sz="2000" dirty="0" err="1" smtClean="0"/>
                  <a:t>charge</a:t>
                </a:r>
                <a:r>
                  <a:rPr lang="cs-CZ" altLang="cs-CZ" sz="2000" dirty="0" smtClean="0"/>
                  <a:t> </a:t>
                </a:r>
                <a:r>
                  <a:rPr lang="cs-CZ" altLang="cs-CZ" sz="2000" dirty="0" err="1" smtClean="0"/>
                  <a:t>density</a:t>
                </a:r>
                <a:r>
                  <a:rPr lang="cs-CZ" altLang="cs-CZ" sz="2000" dirty="0" smtClean="0"/>
                  <a:t> </a:t>
                </a:r>
                <a:r>
                  <a:rPr lang="el-GR" altLang="cs-CZ" sz="2000" dirty="0" smtClean="0">
                    <a:solidFill>
                      <a:srgbClr val="0000FF"/>
                    </a:solidFill>
                  </a:rPr>
                  <a:t>σ</a:t>
                </a:r>
                <a:r>
                  <a:rPr lang="cs-CZ" altLang="cs-CZ" sz="2000" dirty="0" smtClean="0"/>
                  <a:t>. </a:t>
                </a:r>
                <a:r>
                  <a:rPr lang="cs-CZ" altLang="cs-CZ" sz="2000" dirty="0" err="1" smtClean="0"/>
                  <a:t>The</a:t>
                </a:r>
                <a:r>
                  <a:rPr lang="cs-CZ" altLang="cs-CZ" sz="2000" dirty="0" smtClean="0"/>
                  <a:t> </a:t>
                </a:r>
                <a:r>
                  <a:rPr lang="cs-CZ" altLang="cs-CZ" sz="2000" dirty="0" err="1" smtClean="0"/>
                  <a:t>Gaussian</a:t>
                </a:r>
                <a:r>
                  <a:rPr lang="cs-CZ" altLang="cs-CZ" sz="2000" dirty="0" smtClean="0"/>
                  <a:t> </a:t>
                </a:r>
                <a:r>
                  <a:rPr lang="cs-CZ" altLang="cs-CZ" sz="2000" dirty="0" err="1" smtClean="0"/>
                  <a:t>surface</a:t>
                </a:r>
                <a:r>
                  <a:rPr lang="cs-CZ" altLang="cs-CZ" sz="2000" dirty="0" smtClean="0"/>
                  <a:t> </a:t>
                </a:r>
                <a:r>
                  <a:rPr lang="cs-CZ" altLang="cs-CZ" sz="2000" dirty="0" err="1" smtClean="0"/>
                  <a:t>is</a:t>
                </a:r>
                <a:r>
                  <a:rPr lang="cs-CZ" altLang="cs-CZ" sz="2000" dirty="0" smtClean="0"/>
                  <a:t> a </a:t>
                </a:r>
                <a:r>
                  <a:rPr lang="cs-CZ" altLang="cs-CZ" sz="2000" dirty="0" err="1" smtClean="0"/>
                  <a:t>cylinder</a:t>
                </a:r>
                <a:r>
                  <a:rPr lang="cs-CZ" altLang="cs-CZ" sz="2000" dirty="0" smtClean="0"/>
                  <a:t> </a:t>
                </a:r>
                <a:r>
                  <a:rPr lang="cs-CZ" altLang="cs-CZ" sz="2000" dirty="0" err="1" smtClean="0"/>
                  <a:t>perpendicular</a:t>
                </a:r>
                <a:r>
                  <a:rPr lang="cs-CZ" altLang="cs-CZ" sz="2000" dirty="0" smtClean="0"/>
                  <a:t> to </a:t>
                </a:r>
                <a:r>
                  <a:rPr lang="cs-CZ" altLang="cs-CZ" sz="2000" dirty="0" err="1" smtClean="0"/>
                  <a:t>the</a:t>
                </a:r>
                <a:r>
                  <a:rPr lang="cs-CZ" altLang="cs-CZ" sz="2000" dirty="0" smtClean="0"/>
                  <a:t> plane. </a:t>
                </a:r>
                <a:r>
                  <a:rPr lang="en-US" altLang="cs-CZ" sz="2000" dirty="0"/>
                  <a:t>The electric flux through the cylinder </a:t>
                </a:r>
                <a:r>
                  <a:rPr lang="cs-CZ" altLang="cs-CZ" sz="2000" dirty="0" err="1" smtClean="0"/>
                  <a:t>wall</a:t>
                </a:r>
                <a:r>
                  <a:rPr lang="cs-CZ" altLang="cs-CZ" sz="2000" dirty="0" smtClean="0"/>
                  <a:t> i</a:t>
                </a:r>
                <a:r>
                  <a:rPr lang="en-US" altLang="cs-CZ" sz="2000" dirty="0" smtClean="0"/>
                  <a:t>s </a:t>
                </a:r>
                <a:r>
                  <a:rPr lang="en-US" altLang="cs-CZ" sz="2000" dirty="0"/>
                  <a:t>zero </a:t>
                </a:r>
                <a:r>
                  <a:rPr lang="cs-CZ" altLang="cs-CZ" sz="2000" dirty="0" err="1" smtClean="0"/>
                  <a:t>this</a:t>
                </a:r>
                <a:r>
                  <a:rPr lang="cs-CZ" altLang="cs-CZ" sz="2000" dirty="0" smtClean="0"/>
                  <a:t> </a:t>
                </a:r>
                <a:r>
                  <a:rPr lang="en-US" altLang="cs-CZ" sz="2000" dirty="0" smtClean="0"/>
                  <a:t>because </a:t>
                </a:r>
                <a:r>
                  <a:rPr lang="cs-CZ" altLang="cs-CZ" sz="2000" dirty="0" err="1" smtClean="0"/>
                  <a:t>of</a:t>
                </a:r>
                <a:r>
                  <a:rPr lang="cs-CZ" altLang="cs-CZ" sz="2000" dirty="0" smtClean="0"/>
                  <a:t> </a:t>
                </a:r>
                <a:r>
                  <a:rPr lang="cs-CZ" altLang="cs-CZ" sz="2000" dirty="0" err="1" smtClean="0"/>
                  <a:t>the</a:t>
                </a:r>
                <a:r>
                  <a:rPr lang="en-US" altLang="cs-CZ" sz="2000" dirty="0" smtClean="0"/>
                  <a:t> </a:t>
                </a:r>
                <a:r>
                  <a:rPr lang="en-US" altLang="cs-CZ" sz="2000" dirty="0"/>
                  <a:t>right angle between </a:t>
                </a:r>
                <a14:m>
                  <m:oMath xmlns:m="http://schemas.openxmlformats.org/officeDocument/2006/math">
                    <m:acc>
                      <m:accPr>
                        <m:chr m:val="⃗"/>
                        <m:ctrlPr>
                          <a:rPr lang="en-US" altLang="cs-CZ" sz="2000" i="1" smtClean="0">
                            <a:latin typeface="Cambria Math"/>
                          </a:rPr>
                        </m:ctrlPr>
                      </m:accPr>
                      <m:e>
                        <m:r>
                          <a:rPr lang="cs-CZ" altLang="cs-CZ" sz="2000" b="0" i="1" smtClean="0">
                            <a:latin typeface="Cambria Math"/>
                          </a:rPr>
                          <m:t>𝐸</m:t>
                        </m:r>
                      </m:e>
                    </m:acc>
                  </m:oMath>
                </a14:m>
                <a:r>
                  <a:rPr lang="en-US" altLang="cs-CZ" sz="2000" dirty="0"/>
                  <a:t> </a:t>
                </a:r>
                <a:r>
                  <a:rPr lang="en-US" altLang="cs-CZ" sz="2000" dirty="0" smtClean="0"/>
                  <a:t>and d</a:t>
                </a:r>
                <a14:m>
                  <m:oMath xmlns:m="http://schemas.openxmlformats.org/officeDocument/2006/math">
                    <m:acc>
                      <m:accPr>
                        <m:chr m:val="⃗"/>
                        <m:ctrlPr>
                          <a:rPr lang="en-US" altLang="cs-CZ" sz="2000" i="1" smtClean="0">
                            <a:latin typeface="Cambria Math"/>
                          </a:rPr>
                        </m:ctrlPr>
                      </m:accPr>
                      <m:e>
                        <m:r>
                          <a:rPr lang="cs-CZ" altLang="cs-CZ" sz="2000" b="0" i="1" smtClean="0">
                            <a:latin typeface="Cambria Math"/>
                          </a:rPr>
                          <m:t>𝑆</m:t>
                        </m:r>
                      </m:e>
                    </m:acc>
                  </m:oMath>
                </a14:m>
                <a:r>
                  <a:rPr lang="cs-CZ" altLang="cs-CZ" sz="2000" dirty="0" smtClean="0"/>
                  <a:t>. </a:t>
                </a:r>
                <a:r>
                  <a:rPr lang="cs-CZ" altLang="cs-CZ" sz="2000" dirty="0" err="1" smtClean="0"/>
                  <a:t>The</a:t>
                </a:r>
                <a:r>
                  <a:rPr lang="cs-CZ" altLang="cs-CZ" sz="2000" dirty="0" smtClean="0"/>
                  <a:t> flux </a:t>
                </a:r>
                <a:r>
                  <a:rPr lang="cs-CZ" altLang="cs-CZ" sz="2000" dirty="0" err="1" smtClean="0"/>
                  <a:t>passes</a:t>
                </a:r>
                <a:r>
                  <a:rPr lang="cs-CZ" altLang="cs-CZ" sz="2000" dirty="0" smtClean="0"/>
                  <a:t> </a:t>
                </a:r>
                <a:r>
                  <a:rPr lang="cs-CZ" altLang="cs-CZ" sz="2000" dirty="0" err="1" smtClean="0"/>
                  <a:t>only</a:t>
                </a:r>
                <a:r>
                  <a:rPr lang="cs-CZ" altLang="cs-CZ" sz="2000" dirty="0" smtClean="0"/>
                  <a:t> </a:t>
                </a:r>
                <a:r>
                  <a:rPr lang="cs-CZ" altLang="cs-CZ" sz="2000" dirty="0" err="1" smtClean="0"/>
                  <a:t>through</a:t>
                </a:r>
                <a:r>
                  <a:rPr lang="cs-CZ" altLang="cs-CZ" sz="2000" dirty="0" smtClean="0"/>
                  <a:t> </a:t>
                </a:r>
                <a:r>
                  <a:rPr lang="cs-CZ" altLang="cs-CZ" sz="2000" dirty="0" err="1" smtClean="0"/>
                  <a:t>both</a:t>
                </a:r>
                <a:r>
                  <a:rPr lang="cs-CZ" altLang="cs-CZ" sz="2000" dirty="0" smtClean="0"/>
                  <a:t> </a:t>
                </a:r>
                <a:r>
                  <a:rPr lang="cs-CZ" altLang="cs-CZ" sz="2000" dirty="0" err="1" smtClean="0"/>
                  <a:t>cylinder</a:t>
                </a:r>
                <a:r>
                  <a:rPr lang="cs-CZ" altLang="cs-CZ" sz="2000" dirty="0" smtClean="0"/>
                  <a:t> </a:t>
                </a:r>
                <a:r>
                  <a:rPr lang="cs-CZ" altLang="cs-CZ" sz="2000" dirty="0" err="1" smtClean="0"/>
                  <a:t>caps</a:t>
                </a:r>
                <a:r>
                  <a:rPr lang="cs-CZ" altLang="cs-CZ" sz="2000" dirty="0" smtClean="0"/>
                  <a:t> </a:t>
                </a:r>
                <a:r>
                  <a:rPr lang="cs-CZ" altLang="cs-CZ" sz="2000" dirty="0" err="1" smtClean="0"/>
                  <a:t>of</a:t>
                </a:r>
                <a:r>
                  <a:rPr lang="cs-CZ" altLang="cs-CZ" sz="2000" dirty="0" smtClean="0"/>
                  <a:t> area </a:t>
                </a:r>
                <a:r>
                  <a:rPr lang="cs-CZ" altLang="cs-CZ" sz="2000" i="1" dirty="0" smtClean="0">
                    <a:solidFill>
                      <a:srgbClr val="0000FF"/>
                    </a:solidFill>
                  </a:rPr>
                  <a:t>S</a:t>
                </a:r>
                <a:r>
                  <a:rPr lang="cs-CZ" altLang="cs-CZ" sz="2000" dirty="0" smtClean="0"/>
                  <a:t>. </a:t>
                </a:r>
                <a:endParaRPr lang="en-US" altLang="cs-CZ" sz="2000" dirty="0" smtClean="0"/>
              </a:p>
            </p:txBody>
          </p:sp>
        </mc:Choice>
        <mc:Fallback xmlns="">
          <p:sp>
            <p:nvSpPr>
              <p:cNvPr id="10" name="Text Box 7"/>
              <p:cNvSpPr txBox="1">
                <a:spLocks noRot="1" noChangeAspect="1" noMove="1" noResize="1" noEditPoints="1" noAdjustHandles="1" noChangeArrowheads="1" noChangeShapeType="1" noTextEdit="1"/>
              </p:cNvSpPr>
              <p:nvPr/>
            </p:nvSpPr>
            <p:spPr bwMode="auto">
              <a:xfrm>
                <a:off x="467544" y="764704"/>
                <a:ext cx="4824536" cy="2286139"/>
              </a:xfrm>
              <a:prstGeom prst="rect">
                <a:avLst/>
              </a:prstGeom>
              <a:blipFill rotWithShape="1">
                <a:blip r:embed="rId4"/>
                <a:stretch>
                  <a:fillRect l="-1391" t="-1067" r="-1264" b="-4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graphicFrame>
        <p:nvGraphicFramePr>
          <p:cNvPr id="2" name="Objekt 1"/>
          <p:cNvGraphicFramePr>
            <a:graphicFrameLocks noChangeAspect="1"/>
          </p:cNvGraphicFramePr>
          <p:nvPr>
            <p:extLst>
              <p:ext uri="{D42A27DB-BD31-4B8C-83A1-F6EECF244321}">
                <p14:modId xmlns:p14="http://schemas.microsoft.com/office/powerpoint/2010/main" val="2178161379"/>
              </p:ext>
            </p:extLst>
          </p:nvPr>
        </p:nvGraphicFramePr>
        <p:xfrm>
          <a:off x="683568" y="3213100"/>
          <a:ext cx="4511675" cy="842963"/>
        </p:xfrm>
        <a:graphic>
          <a:graphicData uri="http://schemas.openxmlformats.org/presentationml/2006/ole">
            <mc:AlternateContent xmlns:mc="http://schemas.openxmlformats.org/markup-compatibility/2006">
              <mc:Choice xmlns:v="urn:schemas-microsoft-com:vml" Requires="v">
                <p:oleObj spid="_x0000_s42420" name="Equation" r:id="rId5" imgW="2387520" imgH="444240" progId="Equation.DSMT4">
                  <p:embed/>
                </p:oleObj>
              </mc:Choice>
              <mc:Fallback>
                <p:oleObj name="Equation" r:id="rId5" imgW="2387520" imgH="444240" progId="Equation.DSMT4">
                  <p:embed/>
                  <p:pic>
                    <p:nvPicPr>
                      <p:cNvPr id="0" name=""/>
                      <p:cNvPicPr>
                        <a:picLocks noChangeAspect="1" noChangeArrowheads="1"/>
                      </p:cNvPicPr>
                      <p:nvPr/>
                    </p:nvPicPr>
                    <p:blipFill>
                      <a:blip r:embed="rId6"/>
                      <a:srcRect/>
                      <a:stretch>
                        <a:fillRect/>
                      </a:stretch>
                    </p:blipFill>
                    <p:spPr bwMode="auto">
                      <a:xfrm>
                        <a:off x="683568" y="3213100"/>
                        <a:ext cx="4511675"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kt 11"/>
          <p:cNvGraphicFramePr>
            <a:graphicFrameLocks noChangeAspect="1"/>
          </p:cNvGraphicFramePr>
          <p:nvPr>
            <p:extLst>
              <p:ext uri="{D42A27DB-BD31-4B8C-83A1-F6EECF244321}">
                <p14:modId xmlns:p14="http://schemas.microsoft.com/office/powerpoint/2010/main" val="748997247"/>
              </p:ext>
            </p:extLst>
          </p:nvPr>
        </p:nvGraphicFramePr>
        <p:xfrm>
          <a:off x="4427984" y="4293096"/>
          <a:ext cx="1031875" cy="817563"/>
        </p:xfrm>
        <a:graphic>
          <a:graphicData uri="http://schemas.openxmlformats.org/presentationml/2006/ole">
            <mc:AlternateContent xmlns:mc="http://schemas.openxmlformats.org/markup-compatibility/2006">
              <mc:Choice xmlns:v="urn:schemas-microsoft-com:vml" Requires="v">
                <p:oleObj spid="_x0000_s42421" name="Equation" r:id="rId7" imgW="545760" imgH="431640" progId="Equation.DSMT4">
                  <p:embed/>
                </p:oleObj>
              </mc:Choice>
              <mc:Fallback>
                <p:oleObj name="Equation" r:id="rId7" imgW="545760" imgH="431640" progId="Equation.DSMT4">
                  <p:embed/>
                  <p:pic>
                    <p:nvPicPr>
                      <p:cNvPr id="0" name=""/>
                      <p:cNvPicPr>
                        <a:picLocks noChangeAspect="1" noChangeArrowheads="1"/>
                      </p:cNvPicPr>
                      <p:nvPr/>
                    </p:nvPicPr>
                    <p:blipFill>
                      <a:blip r:embed="rId8"/>
                      <a:srcRect/>
                      <a:stretch>
                        <a:fillRect/>
                      </a:stretch>
                    </p:blipFill>
                    <p:spPr bwMode="auto">
                      <a:xfrm>
                        <a:off x="4427984" y="4293096"/>
                        <a:ext cx="1031875" cy="817563"/>
                      </a:xfrm>
                      <a:prstGeom prst="rect">
                        <a:avLst/>
                      </a:prstGeom>
                      <a:solidFill>
                        <a:srgbClr val="FFFF99"/>
                      </a:solidFill>
                      <a:ln w="15875">
                        <a:solidFill>
                          <a:schemeClr val="tx1"/>
                        </a:solidFill>
                      </a:ln>
                      <a:extLst/>
                    </p:spPr>
                  </p:pic>
                </p:oleObj>
              </mc:Fallback>
            </mc:AlternateContent>
          </a:graphicData>
        </a:graphic>
      </p:graphicFrame>
      <p:sp>
        <p:nvSpPr>
          <p:cNvPr id="24" name="Text Box 7"/>
          <p:cNvSpPr txBox="1">
            <a:spLocks noChangeArrowheads="1"/>
          </p:cNvSpPr>
          <p:nvPr/>
        </p:nvSpPr>
        <p:spPr bwMode="auto">
          <a:xfrm>
            <a:off x="467544" y="4469050"/>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The</a:t>
            </a:r>
            <a:r>
              <a:rPr lang="cs-CZ" altLang="cs-CZ" sz="2000" dirty="0" smtClean="0"/>
              <a:t> </a:t>
            </a:r>
            <a:r>
              <a:rPr lang="cs-CZ" altLang="cs-CZ" sz="2000" dirty="0" err="1" smtClean="0"/>
              <a:t>electric</a:t>
            </a:r>
            <a:r>
              <a:rPr lang="cs-CZ" altLang="cs-CZ" sz="2000" dirty="0" smtClean="0"/>
              <a:t> </a:t>
            </a:r>
            <a:r>
              <a:rPr lang="cs-CZ" altLang="cs-CZ" sz="2000" dirty="0" err="1" smtClean="0"/>
              <a:t>field</a:t>
            </a:r>
            <a:r>
              <a:rPr lang="cs-CZ" altLang="cs-CZ" sz="2000" dirty="0" smtClean="0"/>
              <a:t> </a:t>
            </a:r>
            <a:r>
              <a:rPr lang="cs-CZ" altLang="cs-CZ" sz="2000" dirty="0" err="1" smtClean="0"/>
              <a:t>is</a:t>
            </a:r>
            <a:r>
              <a:rPr lang="cs-CZ" altLang="cs-CZ" sz="2000" dirty="0" smtClean="0"/>
              <a:t> </a:t>
            </a:r>
            <a:r>
              <a:rPr lang="cs-CZ" altLang="cs-CZ" sz="2000" dirty="0" err="1" smtClean="0"/>
              <a:t>given</a:t>
            </a:r>
            <a:r>
              <a:rPr lang="cs-CZ" altLang="cs-CZ" sz="2000" dirty="0" smtClean="0"/>
              <a:t> by</a:t>
            </a:r>
            <a:endParaRPr lang="en-US" altLang="cs-CZ" sz="2000" dirty="0" smtClean="0">
              <a:solidFill>
                <a:srgbClr val="0000FF"/>
              </a:solidFill>
            </a:endParaRPr>
          </a:p>
        </p:txBody>
      </p:sp>
      <p:sp>
        <p:nvSpPr>
          <p:cNvPr id="38" name="Text Box 7"/>
          <p:cNvSpPr txBox="1">
            <a:spLocks noChangeArrowheads="1"/>
          </p:cNvSpPr>
          <p:nvPr/>
        </p:nvSpPr>
        <p:spPr bwMode="auto">
          <a:xfrm>
            <a:off x="467544" y="5385410"/>
            <a:ext cx="799065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We</a:t>
            </a:r>
            <a:r>
              <a:rPr lang="cs-CZ" altLang="cs-CZ" sz="2000" dirty="0" smtClean="0"/>
              <a:t> </a:t>
            </a:r>
            <a:r>
              <a:rPr lang="cs-CZ" altLang="cs-CZ" sz="2000" dirty="0" err="1" smtClean="0"/>
              <a:t>can</a:t>
            </a:r>
            <a:r>
              <a:rPr lang="cs-CZ" altLang="cs-CZ" sz="2000" dirty="0" smtClean="0"/>
              <a:t> </a:t>
            </a:r>
            <a:r>
              <a:rPr lang="cs-CZ" altLang="cs-CZ" sz="2000" dirty="0" err="1" smtClean="0"/>
              <a:t>note</a:t>
            </a:r>
            <a:r>
              <a:rPr lang="cs-CZ" altLang="cs-CZ" sz="2000" dirty="0" smtClean="0"/>
              <a:t> </a:t>
            </a:r>
            <a:r>
              <a:rPr lang="cs-CZ" altLang="cs-CZ" sz="2000" dirty="0" err="1" smtClean="0"/>
              <a:t>that</a:t>
            </a:r>
            <a:r>
              <a:rPr lang="cs-CZ" altLang="cs-CZ" sz="2000" dirty="0" smtClean="0"/>
              <a:t> </a:t>
            </a:r>
            <a:r>
              <a:rPr lang="cs-CZ" altLang="cs-CZ" sz="2000" dirty="0" err="1" smtClean="0"/>
              <a:t>the</a:t>
            </a:r>
            <a:r>
              <a:rPr lang="cs-CZ" altLang="cs-CZ" sz="2000" dirty="0" smtClean="0"/>
              <a:t> </a:t>
            </a:r>
            <a:r>
              <a:rPr lang="cs-CZ" altLang="cs-CZ" sz="2000" dirty="0" err="1" smtClean="0"/>
              <a:t>electric</a:t>
            </a:r>
            <a:r>
              <a:rPr lang="cs-CZ" altLang="cs-CZ" sz="2000" dirty="0" smtClean="0"/>
              <a:t> </a:t>
            </a:r>
            <a:r>
              <a:rPr lang="cs-CZ" altLang="cs-CZ" sz="2000" dirty="0" err="1" smtClean="0"/>
              <a:t>field</a:t>
            </a:r>
            <a:r>
              <a:rPr lang="cs-CZ" altLang="cs-CZ" sz="2000" dirty="0" smtClean="0"/>
              <a:t> </a:t>
            </a:r>
            <a:r>
              <a:rPr lang="cs-CZ" altLang="cs-CZ" sz="2000" dirty="0" err="1" smtClean="0"/>
              <a:t>around</a:t>
            </a:r>
            <a:r>
              <a:rPr lang="cs-CZ" altLang="cs-CZ" sz="2000" dirty="0" smtClean="0"/>
              <a:t> </a:t>
            </a:r>
            <a:r>
              <a:rPr lang="cs-CZ" altLang="cs-CZ" sz="2000" dirty="0" err="1" smtClean="0"/>
              <a:t>an</a:t>
            </a:r>
            <a:r>
              <a:rPr lang="cs-CZ" altLang="cs-CZ" sz="2000" dirty="0" smtClean="0"/>
              <a:t> </a:t>
            </a:r>
            <a:r>
              <a:rPr lang="cs-CZ" altLang="cs-CZ" sz="2000" dirty="0" err="1" smtClean="0"/>
              <a:t>infinite</a:t>
            </a:r>
            <a:r>
              <a:rPr lang="cs-CZ" altLang="cs-CZ" sz="2000" dirty="0" smtClean="0"/>
              <a:t> </a:t>
            </a:r>
            <a:r>
              <a:rPr lang="cs-CZ" altLang="cs-CZ" sz="2000" dirty="0" err="1" smtClean="0"/>
              <a:t>charged</a:t>
            </a:r>
            <a:r>
              <a:rPr lang="cs-CZ" altLang="cs-CZ" sz="2000" dirty="0" smtClean="0"/>
              <a:t> plane </a:t>
            </a:r>
            <a:r>
              <a:rPr lang="cs-CZ" altLang="cs-CZ" sz="2000" dirty="0" err="1" smtClean="0"/>
              <a:t>is</a:t>
            </a:r>
            <a:r>
              <a:rPr lang="cs-CZ" altLang="cs-CZ" sz="2000" dirty="0" smtClean="0"/>
              <a:t> </a:t>
            </a:r>
            <a:r>
              <a:rPr lang="cs-CZ" altLang="cs-CZ" sz="2000" dirty="0" err="1" smtClean="0"/>
              <a:t>constant</a:t>
            </a:r>
            <a:r>
              <a:rPr lang="cs-CZ" altLang="cs-CZ" sz="2000" dirty="0" smtClean="0"/>
              <a:t> and </a:t>
            </a:r>
            <a:r>
              <a:rPr lang="cs-CZ" altLang="cs-CZ" sz="2000" dirty="0" err="1" smtClean="0">
                <a:solidFill>
                  <a:srgbClr val="0000FF"/>
                </a:solidFill>
              </a:rPr>
              <a:t>does</a:t>
            </a:r>
            <a:r>
              <a:rPr lang="cs-CZ" altLang="cs-CZ" sz="2000" dirty="0" smtClean="0">
                <a:solidFill>
                  <a:srgbClr val="0000FF"/>
                </a:solidFill>
              </a:rPr>
              <a:t> </a:t>
            </a:r>
            <a:r>
              <a:rPr lang="en-US" altLang="cs-CZ" sz="2000" dirty="0" smtClean="0">
                <a:solidFill>
                  <a:srgbClr val="0000FF"/>
                </a:solidFill>
              </a:rPr>
              <a:t>not</a:t>
            </a:r>
            <a:r>
              <a:rPr lang="cs-CZ" altLang="cs-CZ" sz="2000" dirty="0" smtClean="0">
                <a:solidFill>
                  <a:srgbClr val="0000FF"/>
                </a:solidFill>
              </a:rPr>
              <a:t> </a:t>
            </a:r>
            <a:r>
              <a:rPr lang="cs-CZ" altLang="cs-CZ" sz="2000" dirty="0" err="1" smtClean="0"/>
              <a:t>depend</a:t>
            </a:r>
            <a:r>
              <a:rPr lang="cs-CZ" altLang="cs-CZ" sz="2000" dirty="0" smtClean="0"/>
              <a:t> on </a:t>
            </a:r>
            <a:r>
              <a:rPr lang="cs-CZ" altLang="cs-CZ" sz="2000" dirty="0" err="1" smtClean="0"/>
              <a:t>the</a:t>
            </a:r>
            <a:r>
              <a:rPr lang="cs-CZ" altLang="cs-CZ" sz="2000" dirty="0" smtClean="0"/>
              <a:t> distance </a:t>
            </a:r>
            <a:r>
              <a:rPr lang="cs-CZ" altLang="cs-CZ" sz="2000" dirty="0" err="1" smtClean="0"/>
              <a:t>from</a:t>
            </a:r>
            <a:r>
              <a:rPr lang="cs-CZ" altLang="cs-CZ" sz="2000" dirty="0" smtClean="0"/>
              <a:t> </a:t>
            </a:r>
            <a:r>
              <a:rPr lang="cs-CZ" altLang="cs-CZ" sz="2000" dirty="0" err="1" smtClean="0"/>
              <a:t>the</a:t>
            </a:r>
            <a:r>
              <a:rPr lang="cs-CZ" altLang="cs-CZ" sz="2000" dirty="0" smtClean="0"/>
              <a:t> plane. </a:t>
            </a:r>
            <a:r>
              <a:rPr lang="cs-CZ" altLang="cs-CZ" sz="2000" dirty="0" err="1"/>
              <a:t>The</a:t>
            </a:r>
            <a:r>
              <a:rPr lang="cs-CZ" altLang="cs-CZ" sz="2000" dirty="0"/>
              <a:t> </a:t>
            </a:r>
            <a:r>
              <a:rPr lang="cs-CZ" altLang="cs-CZ" sz="2000" dirty="0" err="1"/>
              <a:t>electric</a:t>
            </a:r>
            <a:r>
              <a:rPr lang="cs-CZ" altLang="cs-CZ" sz="2000" dirty="0"/>
              <a:t> </a:t>
            </a:r>
            <a:r>
              <a:rPr lang="cs-CZ" altLang="cs-CZ" sz="2000" dirty="0" err="1"/>
              <a:t>field</a:t>
            </a:r>
            <a:r>
              <a:rPr lang="cs-CZ" altLang="cs-CZ" sz="2000" dirty="0"/>
              <a:t> </a:t>
            </a:r>
            <a:r>
              <a:rPr lang="cs-CZ" altLang="cs-CZ" sz="2000" dirty="0" err="1"/>
              <a:t>is</a:t>
            </a:r>
            <a:r>
              <a:rPr lang="cs-CZ" altLang="cs-CZ" sz="2000" dirty="0"/>
              <a:t> </a:t>
            </a:r>
            <a:r>
              <a:rPr lang="cs-CZ" altLang="cs-CZ" sz="2000" dirty="0" err="1">
                <a:solidFill>
                  <a:srgbClr val="0000FF"/>
                </a:solidFill>
              </a:rPr>
              <a:t>homogeneous</a:t>
            </a:r>
            <a:r>
              <a:rPr lang="cs-CZ" altLang="cs-CZ" sz="2000" dirty="0"/>
              <a:t>. </a:t>
            </a:r>
            <a:endParaRPr lang="en-US" altLang="cs-CZ" sz="2000" i="1" dirty="0">
              <a:solidFill>
                <a:srgbClr val="0000FF"/>
              </a:solidFill>
            </a:endParaRPr>
          </a:p>
        </p:txBody>
      </p:sp>
      <mc:AlternateContent xmlns:mc="http://schemas.openxmlformats.org/markup-compatibility/2006" xmlns:a14="http://schemas.microsoft.com/office/drawing/2010/main">
        <mc:Choice Requires="a14">
          <p:sp>
            <p:nvSpPr>
              <p:cNvPr id="23" name="TextovéPole 22"/>
              <p:cNvSpPr txBox="1"/>
              <p:nvPr/>
            </p:nvSpPr>
            <p:spPr>
              <a:xfrm>
                <a:off x="6919044" y="635246"/>
                <a:ext cx="402097"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cs-CZ" b="0" i="1" smtClean="0">
                              <a:latin typeface="Cambria Math"/>
                            </a:rPr>
                            <m:t>𝐸</m:t>
                          </m:r>
                        </m:e>
                      </m:acc>
                    </m:oMath>
                  </m:oMathPara>
                </a14:m>
                <a:endParaRPr lang="cs-CZ" i="1" dirty="0"/>
              </a:p>
            </p:txBody>
          </p:sp>
        </mc:Choice>
        <mc:Fallback xmlns="">
          <p:sp>
            <p:nvSpPr>
              <p:cNvPr id="23" name="TextovéPole 22"/>
              <p:cNvSpPr txBox="1">
                <a:spLocks noRot="1" noChangeAspect="1" noMove="1" noResize="1" noEditPoints="1" noAdjustHandles="1" noChangeArrowheads="1" noChangeShapeType="1" noTextEdit="1"/>
              </p:cNvSpPr>
              <p:nvPr/>
            </p:nvSpPr>
            <p:spPr>
              <a:xfrm>
                <a:off x="6919044" y="635246"/>
                <a:ext cx="402097" cy="402931"/>
              </a:xfrm>
              <a:prstGeom prst="rect">
                <a:avLst/>
              </a:prstGeom>
              <a:blipFill rotWithShape="1">
                <a:blip r:embed="rId9"/>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5" name="TextovéPole 24"/>
              <p:cNvSpPr txBox="1"/>
              <p:nvPr/>
            </p:nvSpPr>
            <p:spPr>
              <a:xfrm>
                <a:off x="7740351" y="2790936"/>
                <a:ext cx="402097"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cs-CZ" b="0" i="1" smtClean="0">
                              <a:latin typeface="Cambria Math"/>
                            </a:rPr>
                            <m:t>𝐸</m:t>
                          </m:r>
                        </m:e>
                      </m:acc>
                    </m:oMath>
                  </m:oMathPara>
                </a14:m>
                <a:endParaRPr lang="cs-CZ" i="1" dirty="0"/>
              </a:p>
            </p:txBody>
          </p:sp>
        </mc:Choice>
        <mc:Fallback xmlns="">
          <p:sp>
            <p:nvSpPr>
              <p:cNvPr id="25" name="TextovéPole 24"/>
              <p:cNvSpPr txBox="1">
                <a:spLocks noRot="1" noChangeAspect="1" noMove="1" noResize="1" noEditPoints="1" noAdjustHandles="1" noChangeArrowheads="1" noChangeShapeType="1" noTextEdit="1"/>
              </p:cNvSpPr>
              <p:nvPr/>
            </p:nvSpPr>
            <p:spPr>
              <a:xfrm>
                <a:off x="7740351" y="2790936"/>
                <a:ext cx="402097" cy="402931"/>
              </a:xfrm>
              <a:prstGeom prst="rect">
                <a:avLst/>
              </a:prstGeom>
              <a:blipFill rotWithShape="1">
                <a:blip r:embed="rId10"/>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29" name="TextovéPole 28"/>
              <p:cNvSpPr txBox="1"/>
              <p:nvPr/>
            </p:nvSpPr>
            <p:spPr>
              <a:xfrm>
                <a:off x="7740352" y="1814679"/>
                <a:ext cx="402097"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cs-CZ" b="0" i="1" smtClean="0">
                              <a:latin typeface="Cambria Math"/>
                            </a:rPr>
                            <m:t>𝐸</m:t>
                          </m:r>
                        </m:e>
                      </m:acc>
                    </m:oMath>
                  </m:oMathPara>
                </a14:m>
                <a:endParaRPr lang="cs-CZ" i="1" dirty="0"/>
              </a:p>
            </p:txBody>
          </p:sp>
        </mc:Choice>
        <mc:Fallback xmlns="">
          <p:sp>
            <p:nvSpPr>
              <p:cNvPr id="29" name="TextovéPole 28"/>
              <p:cNvSpPr txBox="1">
                <a:spLocks noRot="1" noChangeAspect="1" noMove="1" noResize="1" noEditPoints="1" noAdjustHandles="1" noChangeArrowheads="1" noChangeShapeType="1" noTextEdit="1"/>
              </p:cNvSpPr>
              <p:nvPr/>
            </p:nvSpPr>
            <p:spPr>
              <a:xfrm>
                <a:off x="7740352" y="1814679"/>
                <a:ext cx="402097" cy="402931"/>
              </a:xfrm>
              <a:prstGeom prst="rect">
                <a:avLst/>
              </a:prstGeom>
              <a:blipFill rotWithShape="1">
                <a:blip r:embed="rId11"/>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3" name="TextovéPole 32"/>
              <p:cNvSpPr txBox="1"/>
              <p:nvPr/>
            </p:nvSpPr>
            <p:spPr>
              <a:xfrm>
                <a:off x="5804601" y="1700808"/>
                <a:ext cx="402097"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cs-CZ" b="0" i="1" smtClean="0">
                              <a:latin typeface="Cambria Math"/>
                            </a:rPr>
                            <m:t>𝐸</m:t>
                          </m:r>
                        </m:e>
                      </m:acc>
                    </m:oMath>
                  </m:oMathPara>
                </a14:m>
                <a:endParaRPr lang="cs-CZ" i="1" dirty="0"/>
              </a:p>
            </p:txBody>
          </p:sp>
        </mc:Choice>
        <mc:Fallback xmlns="">
          <p:sp>
            <p:nvSpPr>
              <p:cNvPr id="33" name="TextovéPole 32"/>
              <p:cNvSpPr txBox="1">
                <a:spLocks noRot="1" noChangeAspect="1" noMove="1" noResize="1" noEditPoints="1" noAdjustHandles="1" noChangeArrowheads="1" noChangeShapeType="1" noTextEdit="1"/>
              </p:cNvSpPr>
              <p:nvPr/>
            </p:nvSpPr>
            <p:spPr>
              <a:xfrm>
                <a:off x="5804601" y="1700808"/>
                <a:ext cx="402097" cy="402931"/>
              </a:xfrm>
              <a:prstGeom prst="rect">
                <a:avLst/>
              </a:prstGeom>
              <a:blipFill rotWithShape="1">
                <a:blip r:embed="rId1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5" name="TextovéPole 34"/>
              <p:cNvSpPr txBox="1"/>
              <p:nvPr/>
            </p:nvSpPr>
            <p:spPr>
              <a:xfrm>
                <a:off x="5777485" y="2773377"/>
                <a:ext cx="402097"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cs-CZ" b="0" i="1" smtClean="0">
                              <a:latin typeface="Cambria Math"/>
                            </a:rPr>
                            <m:t>𝐸</m:t>
                          </m:r>
                        </m:e>
                      </m:acc>
                    </m:oMath>
                  </m:oMathPara>
                </a14:m>
                <a:endParaRPr lang="cs-CZ" i="1" dirty="0"/>
              </a:p>
            </p:txBody>
          </p:sp>
        </mc:Choice>
        <mc:Fallback xmlns="">
          <p:sp>
            <p:nvSpPr>
              <p:cNvPr id="35" name="TextovéPole 34"/>
              <p:cNvSpPr txBox="1">
                <a:spLocks noRot="1" noChangeAspect="1" noMove="1" noResize="1" noEditPoints="1" noAdjustHandles="1" noChangeArrowheads="1" noChangeShapeType="1" noTextEdit="1"/>
              </p:cNvSpPr>
              <p:nvPr/>
            </p:nvSpPr>
            <p:spPr>
              <a:xfrm>
                <a:off x="5777485" y="2773377"/>
                <a:ext cx="402097" cy="402931"/>
              </a:xfrm>
              <a:prstGeom prst="rect">
                <a:avLst/>
              </a:prstGeom>
              <a:blipFill rotWithShape="1">
                <a:blip r:embed="rId1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0" name="TextovéPole 39"/>
              <p:cNvSpPr txBox="1"/>
              <p:nvPr/>
            </p:nvSpPr>
            <p:spPr>
              <a:xfrm>
                <a:off x="7050223" y="3443558"/>
                <a:ext cx="402097"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cs-CZ" b="0" i="1" smtClean="0">
                              <a:latin typeface="Cambria Math"/>
                            </a:rPr>
                            <m:t>𝐸</m:t>
                          </m:r>
                        </m:e>
                      </m:acc>
                    </m:oMath>
                  </m:oMathPara>
                </a14:m>
                <a:endParaRPr lang="cs-CZ" i="1" dirty="0"/>
              </a:p>
            </p:txBody>
          </p:sp>
        </mc:Choice>
        <mc:Fallback xmlns="">
          <p:sp>
            <p:nvSpPr>
              <p:cNvPr id="40" name="TextovéPole 39"/>
              <p:cNvSpPr txBox="1">
                <a:spLocks noRot="1" noChangeAspect="1" noMove="1" noResize="1" noEditPoints="1" noAdjustHandles="1" noChangeArrowheads="1" noChangeShapeType="1" noTextEdit="1"/>
              </p:cNvSpPr>
              <p:nvPr/>
            </p:nvSpPr>
            <p:spPr>
              <a:xfrm>
                <a:off x="7050223" y="3443558"/>
                <a:ext cx="402097" cy="402931"/>
              </a:xfrm>
              <a:prstGeom prst="rect">
                <a:avLst/>
              </a:prstGeom>
              <a:blipFill rotWithShape="1">
                <a:blip r:embed="rId1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1" name="TextovéPole 40"/>
              <p:cNvSpPr txBox="1"/>
              <p:nvPr/>
            </p:nvSpPr>
            <p:spPr>
              <a:xfrm>
                <a:off x="6576818" y="620688"/>
                <a:ext cx="515462" cy="4047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𝑑</m:t>
                      </m:r>
                      <m:acc>
                        <m:accPr>
                          <m:chr m:val="⃗"/>
                          <m:ctrlPr>
                            <a:rPr lang="cs-CZ" i="1" smtClean="0">
                              <a:latin typeface="Cambria Math"/>
                            </a:rPr>
                          </m:ctrlPr>
                        </m:accPr>
                        <m:e>
                          <m:r>
                            <a:rPr lang="cs-CZ" b="0" i="1" smtClean="0">
                              <a:latin typeface="Cambria Math"/>
                            </a:rPr>
                            <m:t>𝑆</m:t>
                          </m:r>
                        </m:e>
                      </m:acc>
                    </m:oMath>
                  </m:oMathPara>
                </a14:m>
                <a:endParaRPr lang="cs-CZ" i="1" dirty="0"/>
              </a:p>
            </p:txBody>
          </p:sp>
        </mc:Choice>
        <mc:Fallback xmlns="">
          <p:sp>
            <p:nvSpPr>
              <p:cNvPr id="41" name="TextovéPole 40"/>
              <p:cNvSpPr txBox="1">
                <a:spLocks noRot="1" noChangeAspect="1" noMove="1" noResize="1" noEditPoints="1" noAdjustHandles="1" noChangeArrowheads="1" noChangeShapeType="1" noTextEdit="1"/>
              </p:cNvSpPr>
              <p:nvPr/>
            </p:nvSpPr>
            <p:spPr>
              <a:xfrm>
                <a:off x="6576818" y="620688"/>
                <a:ext cx="515462" cy="404791"/>
              </a:xfrm>
              <a:prstGeom prst="rect">
                <a:avLst/>
              </a:prstGeom>
              <a:blipFill rotWithShape="1">
                <a:blip r:embed="rId15"/>
                <a:stretch>
                  <a:fillRect t="-21212" r="-4881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2" name="TextovéPole 41"/>
              <p:cNvSpPr txBox="1"/>
              <p:nvPr/>
            </p:nvSpPr>
            <p:spPr>
              <a:xfrm>
                <a:off x="6072762" y="1196752"/>
                <a:ext cx="515462" cy="4047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𝑑</m:t>
                      </m:r>
                      <m:acc>
                        <m:accPr>
                          <m:chr m:val="⃗"/>
                          <m:ctrlPr>
                            <a:rPr lang="cs-CZ" i="1" smtClean="0">
                              <a:latin typeface="Cambria Math"/>
                            </a:rPr>
                          </m:ctrlPr>
                        </m:accPr>
                        <m:e>
                          <m:r>
                            <a:rPr lang="cs-CZ" b="0" i="1" smtClean="0">
                              <a:latin typeface="Cambria Math"/>
                            </a:rPr>
                            <m:t>𝑆</m:t>
                          </m:r>
                        </m:e>
                      </m:acc>
                    </m:oMath>
                  </m:oMathPara>
                </a14:m>
                <a:endParaRPr lang="cs-CZ" i="1" dirty="0"/>
              </a:p>
            </p:txBody>
          </p:sp>
        </mc:Choice>
        <mc:Fallback xmlns="">
          <p:sp>
            <p:nvSpPr>
              <p:cNvPr id="42" name="TextovéPole 41"/>
              <p:cNvSpPr txBox="1">
                <a:spLocks noRot="1" noChangeAspect="1" noMove="1" noResize="1" noEditPoints="1" noAdjustHandles="1" noChangeArrowheads="1" noChangeShapeType="1" noTextEdit="1"/>
              </p:cNvSpPr>
              <p:nvPr/>
            </p:nvSpPr>
            <p:spPr>
              <a:xfrm>
                <a:off x="6072762" y="1196752"/>
                <a:ext cx="515462" cy="404791"/>
              </a:xfrm>
              <a:prstGeom prst="rect">
                <a:avLst/>
              </a:prstGeom>
              <a:blipFill rotWithShape="1">
                <a:blip r:embed="rId16"/>
                <a:stretch>
                  <a:fillRect t="-20896" r="-48235"/>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3" name="TextovéPole 42"/>
              <p:cNvSpPr txBox="1"/>
              <p:nvPr/>
            </p:nvSpPr>
            <p:spPr>
              <a:xfrm>
                <a:off x="7426663" y="1196752"/>
                <a:ext cx="515462" cy="4047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𝑑</m:t>
                      </m:r>
                      <m:acc>
                        <m:accPr>
                          <m:chr m:val="⃗"/>
                          <m:ctrlPr>
                            <a:rPr lang="cs-CZ" i="1" smtClean="0">
                              <a:latin typeface="Cambria Math"/>
                            </a:rPr>
                          </m:ctrlPr>
                        </m:accPr>
                        <m:e>
                          <m:r>
                            <a:rPr lang="cs-CZ" b="0" i="1" smtClean="0">
                              <a:latin typeface="Cambria Math"/>
                            </a:rPr>
                            <m:t>𝑆</m:t>
                          </m:r>
                        </m:e>
                      </m:acc>
                    </m:oMath>
                  </m:oMathPara>
                </a14:m>
                <a:endParaRPr lang="cs-CZ" i="1" dirty="0"/>
              </a:p>
            </p:txBody>
          </p:sp>
        </mc:Choice>
        <mc:Fallback xmlns="">
          <p:sp>
            <p:nvSpPr>
              <p:cNvPr id="43" name="TextovéPole 42"/>
              <p:cNvSpPr txBox="1">
                <a:spLocks noRot="1" noChangeAspect="1" noMove="1" noResize="1" noEditPoints="1" noAdjustHandles="1" noChangeArrowheads="1" noChangeShapeType="1" noTextEdit="1"/>
              </p:cNvSpPr>
              <p:nvPr/>
            </p:nvSpPr>
            <p:spPr>
              <a:xfrm>
                <a:off x="7426663" y="1196752"/>
                <a:ext cx="515462" cy="404791"/>
              </a:xfrm>
              <a:prstGeom prst="rect">
                <a:avLst/>
              </a:prstGeom>
              <a:blipFill rotWithShape="1">
                <a:blip r:embed="rId17"/>
                <a:stretch>
                  <a:fillRect t="-20896" r="-48235"/>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4" name="TextovéPole 43"/>
              <p:cNvSpPr txBox="1"/>
              <p:nvPr/>
            </p:nvSpPr>
            <p:spPr>
              <a:xfrm>
                <a:off x="6471487" y="3437322"/>
                <a:ext cx="515462" cy="4047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𝑑</m:t>
                      </m:r>
                      <m:acc>
                        <m:accPr>
                          <m:chr m:val="⃗"/>
                          <m:ctrlPr>
                            <a:rPr lang="cs-CZ" i="1" smtClean="0">
                              <a:latin typeface="Cambria Math"/>
                            </a:rPr>
                          </m:ctrlPr>
                        </m:accPr>
                        <m:e>
                          <m:r>
                            <a:rPr lang="cs-CZ" b="0" i="1" smtClean="0">
                              <a:latin typeface="Cambria Math"/>
                            </a:rPr>
                            <m:t>𝑆</m:t>
                          </m:r>
                        </m:e>
                      </m:acc>
                    </m:oMath>
                  </m:oMathPara>
                </a14:m>
                <a:endParaRPr lang="cs-CZ" i="1" dirty="0"/>
              </a:p>
            </p:txBody>
          </p:sp>
        </mc:Choice>
        <mc:Fallback xmlns="">
          <p:sp>
            <p:nvSpPr>
              <p:cNvPr id="44" name="TextovéPole 43"/>
              <p:cNvSpPr txBox="1">
                <a:spLocks noRot="1" noChangeAspect="1" noMove="1" noResize="1" noEditPoints="1" noAdjustHandles="1" noChangeArrowheads="1" noChangeShapeType="1" noTextEdit="1"/>
              </p:cNvSpPr>
              <p:nvPr/>
            </p:nvSpPr>
            <p:spPr>
              <a:xfrm>
                <a:off x="6471487" y="3437322"/>
                <a:ext cx="515462" cy="404791"/>
              </a:xfrm>
              <a:prstGeom prst="rect">
                <a:avLst/>
              </a:prstGeom>
              <a:blipFill rotWithShape="1">
                <a:blip r:embed="rId18"/>
                <a:stretch>
                  <a:fillRect t="-21212" r="-48810"/>
                </a:stretch>
              </a:blipFill>
            </p:spPr>
            <p:txBody>
              <a:bodyPr/>
              <a:lstStyle/>
              <a:p>
                <a:r>
                  <a:rPr lang="cs-CZ">
                    <a:noFill/>
                  </a:rPr>
                  <a:t> </a:t>
                </a:r>
              </a:p>
            </p:txBody>
          </p:sp>
        </mc:Fallback>
      </mc:AlternateContent>
      <p:sp>
        <p:nvSpPr>
          <p:cNvPr id="8" name="TextovéPole 7"/>
          <p:cNvSpPr txBox="1"/>
          <p:nvPr/>
        </p:nvSpPr>
        <p:spPr>
          <a:xfrm>
            <a:off x="6880946" y="2116187"/>
            <a:ext cx="338554" cy="369332"/>
          </a:xfrm>
          <a:prstGeom prst="rect">
            <a:avLst/>
          </a:prstGeom>
          <a:noFill/>
        </p:spPr>
        <p:txBody>
          <a:bodyPr wrap="none" rtlCol="0">
            <a:spAutoFit/>
          </a:bodyPr>
          <a:lstStyle/>
          <a:p>
            <a:r>
              <a:rPr lang="cs-CZ" i="1" dirty="0" smtClean="0"/>
              <a:t>S</a:t>
            </a:r>
            <a:endParaRPr lang="cs-CZ" i="1" dirty="0"/>
          </a:p>
        </p:txBody>
      </p:sp>
      <p:sp>
        <p:nvSpPr>
          <p:cNvPr id="45" name="TextovéPole 44"/>
          <p:cNvSpPr txBox="1"/>
          <p:nvPr/>
        </p:nvSpPr>
        <p:spPr>
          <a:xfrm>
            <a:off x="7065400" y="1214481"/>
            <a:ext cx="338554" cy="369332"/>
          </a:xfrm>
          <a:prstGeom prst="rect">
            <a:avLst/>
          </a:prstGeom>
          <a:noFill/>
        </p:spPr>
        <p:txBody>
          <a:bodyPr wrap="none" rtlCol="0">
            <a:spAutoFit/>
          </a:bodyPr>
          <a:lstStyle/>
          <a:p>
            <a:r>
              <a:rPr lang="cs-CZ" i="1" dirty="0" smtClean="0"/>
              <a:t>S</a:t>
            </a:r>
            <a:endParaRPr lang="cs-CZ" i="1" dirty="0"/>
          </a:p>
        </p:txBody>
      </p:sp>
    </p:spTree>
    <p:extLst>
      <p:ext uri="{BB962C8B-B14F-4D97-AF65-F5344CB8AC3E}">
        <p14:creationId xmlns:p14="http://schemas.microsoft.com/office/powerpoint/2010/main" val="224728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188640"/>
            <a:ext cx="7772400"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cs-CZ" altLang="cs-CZ" sz="2200" b="1" kern="0" dirty="0" err="1" smtClean="0">
                <a:solidFill>
                  <a:schemeClr val="tx1"/>
                </a:solidFill>
              </a:rPr>
              <a:t>Application</a:t>
            </a:r>
            <a:r>
              <a:rPr lang="cs-CZ" altLang="cs-CZ" sz="2200" b="1" kern="0" dirty="0" smtClean="0">
                <a:solidFill>
                  <a:schemeClr val="tx1"/>
                </a:solidFill>
              </a:rPr>
              <a:t> </a:t>
            </a:r>
            <a:r>
              <a:rPr lang="cs-CZ" altLang="cs-CZ" sz="2200" b="1" kern="0" dirty="0" err="1" smtClean="0">
                <a:solidFill>
                  <a:schemeClr val="tx1"/>
                </a:solidFill>
              </a:rPr>
              <a:t>of</a:t>
            </a:r>
            <a:r>
              <a:rPr lang="cs-CZ" altLang="cs-CZ" sz="2200" b="1" kern="0" dirty="0" smtClean="0">
                <a:solidFill>
                  <a:schemeClr val="tx1"/>
                </a:solidFill>
              </a:rPr>
              <a:t> </a:t>
            </a:r>
            <a:r>
              <a:rPr lang="en-US" altLang="cs-CZ" sz="2200" b="1" kern="0" dirty="0" smtClean="0">
                <a:solidFill>
                  <a:schemeClr val="tx1"/>
                </a:solidFill>
              </a:rPr>
              <a:t>Gauss’s law</a:t>
            </a:r>
            <a:r>
              <a:rPr lang="cs-CZ" altLang="cs-CZ" sz="2200" b="1" kern="0" dirty="0" smtClean="0">
                <a:solidFill>
                  <a:schemeClr val="tx1"/>
                </a:solidFill>
              </a:rPr>
              <a:t> – </a:t>
            </a:r>
            <a:r>
              <a:rPr lang="cs-CZ" altLang="cs-CZ" sz="2200" b="1" kern="0" dirty="0" err="1" smtClean="0">
                <a:solidFill>
                  <a:srgbClr val="0000FF"/>
                </a:solidFill>
              </a:rPr>
              <a:t>two</a:t>
            </a:r>
            <a:r>
              <a:rPr lang="cs-CZ" altLang="cs-CZ" sz="2200" b="1" kern="0" dirty="0" smtClean="0">
                <a:solidFill>
                  <a:srgbClr val="0000FF"/>
                </a:solidFill>
              </a:rPr>
              <a:t> </a:t>
            </a:r>
            <a:r>
              <a:rPr lang="cs-CZ" altLang="cs-CZ" sz="2200" b="1" kern="0" dirty="0" err="1" smtClean="0">
                <a:solidFill>
                  <a:srgbClr val="0000FF"/>
                </a:solidFill>
              </a:rPr>
              <a:t>parallel</a:t>
            </a:r>
            <a:r>
              <a:rPr lang="cs-CZ" altLang="cs-CZ" sz="2200" b="1" kern="0" dirty="0" smtClean="0">
                <a:solidFill>
                  <a:srgbClr val="0000FF"/>
                </a:solidFill>
              </a:rPr>
              <a:t> </a:t>
            </a:r>
            <a:r>
              <a:rPr lang="cs-CZ" altLang="cs-CZ" sz="2200" b="1" kern="0" dirty="0" err="1" smtClean="0">
                <a:solidFill>
                  <a:srgbClr val="0000FF"/>
                </a:solidFill>
              </a:rPr>
              <a:t>charged</a:t>
            </a:r>
            <a:r>
              <a:rPr lang="cs-CZ" altLang="cs-CZ" sz="2200" b="1" kern="0" dirty="0" smtClean="0">
                <a:solidFill>
                  <a:srgbClr val="0000FF"/>
                </a:solidFill>
              </a:rPr>
              <a:t> </a:t>
            </a:r>
            <a:r>
              <a:rPr lang="cs-CZ" altLang="cs-CZ" sz="2200" b="1" kern="0" dirty="0" err="1" smtClean="0">
                <a:solidFill>
                  <a:srgbClr val="0000FF"/>
                </a:solidFill>
              </a:rPr>
              <a:t>planes</a:t>
            </a:r>
            <a:endParaRPr lang="en-US" altLang="cs-CZ" sz="2200" kern="0" dirty="0" smtClean="0">
              <a:solidFill>
                <a:srgbClr val="0000FF"/>
              </a:solidFill>
            </a:endParaRPr>
          </a:p>
        </p:txBody>
      </p:sp>
      <p:sp>
        <p:nvSpPr>
          <p:cNvPr id="10" name="Text Box 7"/>
          <p:cNvSpPr txBox="1">
            <a:spLocks noChangeArrowheads="1"/>
          </p:cNvSpPr>
          <p:nvPr/>
        </p:nvSpPr>
        <p:spPr bwMode="auto">
          <a:xfrm>
            <a:off x="467544" y="764704"/>
            <a:ext cx="4824536" cy="269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This</a:t>
            </a:r>
            <a:r>
              <a:rPr lang="cs-CZ" altLang="cs-CZ" sz="2000" dirty="0" smtClean="0"/>
              <a:t> </a:t>
            </a:r>
            <a:r>
              <a:rPr lang="cs-CZ" altLang="cs-CZ" sz="2000" dirty="0" err="1" smtClean="0"/>
              <a:t>is</a:t>
            </a:r>
            <a:r>
              <a:rPr lang="cs-CZ" altLang="cs-CZ" sz="2000" dirty="0" smtClean="0"/>
              <a:t> </a:t>
            </a:r>
            <a:r>
              <a:rPr lang="cs-CZ" altLang="cs-CZ" sz="2000" dirty="0" err="1" smtClean="0"/>
              <a:t>the</a:t>
            </a:r>
            <a:r>
              <a:rPr lang="cs-CZ" altLang="cs-CZ" sz="2000" dirty="0" smtClean="0"/>
              <a:t> case </a:t>
            </a:r>
            <a:r>
              <a:rPr lang="cs-CZ" altLang="cs-CZ" sz="2000" dirty="0" err="1" smtClean="0"/>
              <a:t>of</a:t>
            </a:r>
            <a:r>
              <a:rPr lang="cs-CZ" altLang="cs-CZ" sz="2000" dirty="0" smtClean="0"/>
              <a:t> </a:t>
            </a:r>
            <a:r>
              <a:rPr lang="cs-CZ" altLang="cs-CZ" sz="2000" dirty="0" err="1" smtClean="0"/>
              <a:t>two</a:t>
            </a:r>
            <a:r>
              <a:rPr lang="cs-CZ" altLang="cs-CZ" sz="2000" dirty="0" smtClean="0"/>
              <a:t> </a:t>
            </a:r>
            <a:r>
              <a:rPr lang="cs-CZ" altLang="cs-CZ" sz="2000" dirty="0" err="1" smtClean="0"/>
              <a:t>parallel</a:t>
            </a:r>
            <a:r>
              <a:rPr lang="cs-CZ" altLang="cs-CZ" sz="2000" dirty="0" smtClean="0"/>
              <a:t> </a:t>
            </a:r>
            <a:r>
              <a:rPr lang="cs-CZ" altLang="cs-CZ" sz="2000" dirty="0" err="1" smtClean="0"/>
              <a:t>charged</a:t>
            </a:r>
            <a:r>
              <a:rPr lang="cs-CZ" altLang="cs-CZ" sz="2000" dirty="0" smtClean="0"/>
              <a:t> </a:t>
            </a:r>
            <a:r>
              <a:rPr lang="cs-CZ" altLang="cs-CZ" sz="2000" dirty="0" err="1" smtClean="0"/>
              <a:t>infinite</a:t>
            </a:r>
            <a:r>
              <a:rPr lang="cs-CZ" altLang="cs-CZ" sz="2000" dirty="0" smtClean="0"/>
              <a:t> </a:t>
            </a:r>
            <a:r>
              <a:rPr lang="cs-CZ" altLang="cs-CZ" sz="2000" dirty="0" err="1" smtClean="0"/>
              <a:t>planes</a:t>
            </a:r>
            <a:r>
              <a:rPr lang="cs-CZ" altLang="cs-CZ" sz="2000" dirty="0" smtClean="0"/>
              <a:t> </a:t>
            </a:r>
            <a:r>
              <a:rPr lang="cs-CZ" altLang="cs-CZ" sz="2000" dirty="0" err="1" smtClean="0"/>
              <a:t>of</a:t>
            </a:r>
            <a:r>
              <a:rPr lang="cs-CZ" altLang="cs-CZ" sz="2000" dirty="0" smtClean="0"/>
              <a:t> </a:t>
            </a:r>
            <a:r>
              <a:rPr lang="cs-CZ" altLang="cs-CZ" sz="2000" dirty="0" err="1" smtClean="0"/>
              <a:t>the</a:t>
            </a:r>
            <a:r>
              <a:rPr lang="cs-CZ" altLang="cs-CZ" sz="2000" dirty="0" smtClean="0"/>
              <a:t> </a:t>
            </a:r>
            <a:r>
              <a:rPr lang="cs-CZ" altLang="cs-CZ" sz="2000" dirty="0" err="1" smtClean="0"/>
              <a:t>same</a:t>
            </a:r>
            <a:r>
              <a:rPr lang="cs-CZ" altLang="cs-CZ" sz="2000" dirty="0" smtClean="0"/>
              <a:t> </a:t>
            </a:r>
            <a:r>
              <a:rPr lang="cs-CZ" altLang="cs-CZ" sz="2000" dirty="0" err="1" smtClean="0"/>
              <a:t>charge</a:t>
            </a:r>
            <a:r>
              <a:rPr lang="cs-CZ" altLang="cs-CZ" sz="2000" dirty="0" smtClean="0"/>
              <a:t> </a:t>
            </a:r>
            <a:r>
              <a:rPr lang="cs-CZ" altLang="cs-CZ" sz="2000" dirty="0" err="1" smtClean="0"/>
              <a:t>density</a:t>
            </a:r>
            <a:r>
              <a:rPr lang="cs-CZ" altLang="cs-CZ" sz="2000" dirty="0" smtClean="0"/>
              <a:t> </a:t>
            </a:r>
            <a:r>
              <a:rPr lang="el-GR" altLang="cs-CZ" sz="2000" dirty="0" smtClean="0">
                <a:solidFill>
                  <a:srgbClr val="0000FF"/>
                </a:solidFill>
              </a:rPr>
              <a:t>σ</a:t>
            </a:r>
            <a:r>
              <a:rPr lang="cs-CZ" altLang="cs-CZ" sz="2000" dirty="0" smtClean="0"/>
              <a:t> and </a:t>
            </a:r>
            <a:r>
              <a:rPr lang="cs-CZ" altLang="cs-CZ" sz="2000" dirty="0" err="1" smtClean="0"/>
              <a:t>different</a:t>
            </a:r>
            <a:r>
              <a:rPr lang="cs-CZ" altLang="cs-CZ" sz="2000" dirty="0" smtClean="0"/>
              <a:t> </a:t>
            </a:r>
            <a:r>
              <a:rPr lang="cs-CZ" altLang="cs-CZ" sz="2000" dirty="0" err="1" smtClean="0"/>
              <a:t>charge</a:t>
            </a:r>
            <a:r>
              <a:rPr lang="cs-CZ" altLang="cs-CZ" sz="2000" dirty="0" smtClean="0"/>
              <a:t> </a:t>
            </a:r>
            <a:r>
              <a:rPr lang="cs-CZ" altLang="cs-CZ" sz="2000" dirty="0" err="1" smtClean="0"/>
              <a:t>signs</a:t>
            </a:r>
            <a:r>
              <a:rPr lang="cs-CZ" altLang="cs-CZ" sz="2000" dirty="0" smtClean="0"/>
              <a:t>. </a:t>
            </a:r>
          </a:p>
          <a:p>
            <a:pPr algn="just" eaLnBrk="1" hangingPunct="1">
              <a:spcAft>
                <a:spcPts val="600"/>
              </a:spcAft>
            </a:pPr>
            <a:r>
              <a:rPr lang="cs-CZ" altLang="cs-CZ" sz="2000" dirty="0" err="1" smtClean="0"/>
              <a:t>We</a:t>
            </a:r>
            <a:r>
              <a:rPr lang="cs-CZ" altLang="cs-CZ" sz="2000" dirty="0" smtClean="0"/>
              <a:t> </a:t>
            </a:r>
            <a:r>
              <a:rPr lang="cs-CZ" altLang="cs-CZ" sz="2000" dirty="0" err="1" smtClean="0"/>
              <a:t>can</a:t>
            </a:r>
            <a:r>
              <a:rPr lang="cs-CZ" altLang="cs-CZ" sz="2000" dirty="0" smtClean="0"/>
              <a:t> </a:t>
            </a:r>
            <a:r>
              <a:rPr lang="cs-CZ" altLang="cs-CZ" sz="2000" dirty="0" err="1" smtClean="0"/>
              <a:t>see</a:t>
            </a:r>
            <a:r>
              <a:rPr lang="cs-CZ" altLang="cs-CZ" sz="2000" dirty="0" smtClean="0"/>
              <a:t> </a:t>
            </a:r>
            <a:r>
              <a:rPr lang="cs-CZ" altLang="cs-CZ" sz="2000" dirty="0" err="1" smtClean="0"/>
              <a:t>that</a:t>
            </a:r>
            <a:r>
              <a:rPr lang="cs-CZ" altLang="cs-CZ" sz="2000" dirty="0" smtClean="0"/>
              <a:t> </a:t>
            </a:r>
            <a:r>
              <a:rPr lang="cs-CZ" altLang="cs-CZ" sz="2000" dirty="0" err="1" smtClean="0"/>
              <a:t>the</a:t>
            </a:r>
            <a:r>
              <a:rPr lang="cs-CZ" altLang="cs-CZ" sz="2000" dirty="0" smtClean="0"/>
              <a:t> </a:t>
            </a:r>
            <a:r>
              <a:rPr lang="cs-CZ" altLang="cs-CZ" sz="2000" dirty="0" err="1" smtClean="0"/>
              <a:t>force</a:t>
            </a:r>
            <a:r>
              <a:rPr lang="cs-CZ" altLang="cs-CZ" sz="2000" dirty="0" smtClean="0"/>
              <a:t> lines to </a:t>
            </a:r>
            <a:r>
              <a:rPr lang="cs-CZ" altLang="cs-CZ" sz="2000" dirty="0" err="1" smtClean="0"/>
              <a:t>the</a:t>
            </a:r>
            <a:r>
              <a:rPr lang="cs-CZ" altLang="cs-CZ" sz="2000" dirty="0" smtClean="0"/>
              <a:t> </a:t>
            </a:r>
            <a:r>
              <a:rPr lang="cs-CZ" altLang="cs-CZ" sz="2000" dirty="0" err="1" smtClean="0"/>
              <a:t>left</a:t>
            </a:r>
            <a:r>
              <a:rPr lang="cs-CZ" altLang="cs-CZ" sz="2000" dirty="0" smtClean="0"/>
              <a:t> </a:t>
            </a:r>
            <a:r>
              <a:rPr lang="cs-CZ" altLang="cs-CZ" sz="2000" dirty="0" err="1" smtClean="0"/>
              <a:t>from</a:t>
            </a:r>
            <a:r>
              <a:rPr lang="cs-CZ" altLang="cs-CZ" sz="2000" dirty="0" smtClean="0"/>
              <a:t> positive plane and to </a:t>
            </a:r>
            <a:r>
              <a:rPr lang="cs-CZ" altLang="cs-CZ" sz="2000" dirty="0" err="1" smtClean="0"/>
              <a:t>the</a:t>
            </a:r>
            <a:r>
              <a:rPr lang="cs-CZ" altLang="cs-CZ" sz="2000" dirty="0" smtClean="0"/>
              <a:t> </a:t>
            </a:r>
            <a:r>
              <a:rPr lang="cs-CZ" altLang="cs-CZ" sz="2000" dirty="0" err="1" smtClean="0"/>
              <a:t>right</a:t>
            </a:r>
            <a:r>
              <a:rPr lang="cs-CZ" altLang="cs-CZ" sz="2000" dirty="0" smtClean="0"/>
              <a:t> </a:t>
            </a:r>
            <a:r>
              <a:rPr lang="cs-CZ" altLang="cs-CZ" sz="2000" dirty="0" err="1" smtClean="0"/>
              <a:t>from</a:t>
            </a:r>
            <a:r>
              <a:rPr lang="cs-CZ" altLang="cs-CZ" sz="2000" dirty="0" smtClean="0"/>
              <a:t> negative plane </a:t>
            </a:r>
            <a:r>
              <a:rPr lang="cs-CZ" altLang="cs-CZ" sz="2000" dirty="0" err="1" smtClean="0"/>
              <a:t>compensate</a:t>
            </a:r>
            <a:r>
              <a:rPr lang="cs-CZ" altLang="cs-CZ" sz="2000" dirty="0" smtClean="0"/>
              <a:t> </a:t>
            </a:r>
            <a:r>
              <a:rPr lang="cs-CZ" altLang="cs-CZ" sz="2000" dirty="0" err="1" smtClean="0"/>
              <a:t>each</a:t>
            </a:r>
            <a:r>
              <a:rPr lang="cs-CZ" altLang="cs-CZ" sz="2000" dirty="0" smtClean="0"/>
              <a:t> </a:t>
            </a:r>
            <a:r>
              <a:rPr lang="cs-CZ" altLang="cs-CZ" sz="2000" dirty="0" err="1" smtClean="0"/>
              <a:t>other</a:t>
            </a:r>
            <a:r>
              <a:rPr lang="cs-CZ" altLang="cs-CZ" sz="2000" dirty="0" smtClean="0"/>
              <a:t> so </a:t>
            </a:r>
            <a:r>
              <a:rPr lang="cs-CZ" altLang="cs-CZ" sz="2000" dirty="0" err="1" smtClean="0"/>
              <a:t>the</a:t>
            </a:r>
            <a:r>
              <a:rPr lang="cs-CZ" altLang="cs-CZ" sz="2000" dirty="0" smtClean="0"/>
              <a:t> </a:t>
            </a:r>
            <a:r>
              <a:rPr lang="cs-CZ" altLang="cs-CZ" sz="2000" dirty="0" err="1" smtClean="0">
                <a:solidFill>
                  <a:srgbClr val="0000FF"/>
                </a:solidFill>
              </a:rPr>
              <a:t>electric</a:t>
            </a:r>
            <a:r>
              <a:rPr lang="cs-CZ" altLang="cs-CZ" sz="2000" dirty="0" smtClean="0">
                <a:solidFill>
                  <a:srgbClr val="0000FF"/>
                </a:solidFill>
              </a:rPr>
              <a:t> </a:t>
            </a:r>
            <a:r>
              <a:rPr lang="cs-CZ" altLang="cs-CZ" sz="2000" dirty="0" err="1" smtClean="0">
                <a:solidFill>
                  <a:srgbClr val="0000FF"/>
                </a:solidFill>
              </a:rPr>
              <a:t>field</a:t>
            </a:r>
            <a:r>
              <a:rPr lang="cs-CZ" altLang="cs-CZ" sz="2000" dirty="0" smtClean="0">
                <a:solidFill>
                  <a:srgbClr val="0000FF"/>
                </a:solidFill>
              </a:rPr>
              <a:t> </a:t>
            </a:r>
            <a:r>
              <a:rPr lang="cs-CZ" altLang="cs-CZ" sz="2000" dirty="0" err="1" smtClean="0">
                <a:solidFill>
                  <a:srgbClr val="0000FF"/>
                </a:solidFill>
              </a:rPr>
              <a:t>outside</a:t>
            </a:r>
            <a:r>
              <a:rPr lang="cs-CZ" altLang="cs-CZ" sz="2000" dirty="0" smtClean="0">
                <a:solidFill>
                  <a:srgbClr val="0000FF"/>
                </a:solidFill>
              </a:rPr>
              <a:t> </a:t>
            </a:r>
            <a:r>
              <a:rPr lang="cs-CZ" altLang="cs-CZ" sz="2000" dirty="0" err="1" smtClean="0">
                <a:solidFill>
                  <a:srgbClr val="0000FF"/>
                </a:solidFill>
              </a:rPr>
              <a:t>the</a:t>
            </a:r>
            <a:r>
              <a:rPr lang="cs-CZ" altLang="cs-CZ" sz="2000" dirty="0" smtClean="0">
                <a:solidFill>
                  <a:srgbClr val="0000FF"/>
                </a:solidFill>
              </a:rPr>
              <a:t> </a:t>
            </a:r>
            <a:r>
              <a:rPr lang="cs-CZ" altLang="cs-CZ" sz="2000" dirty="0" err="1" smtClean="0">
                <a:solidFill>
                  <a:srgbClr val="0000FF"/>
                </a:solidFill>
              </a:rPr>
              <a:t>planes</a:t>
            </a:r>
            <a:r>
              <a:rPr lang="cs-CZ" altLang="cs-CZ" sz="2000" dirty="0" smtClean="0">
                <a:solidFill>
                  <a:srgbClr val="0000FF"/>
                </a:solidFill>
              </a:rPr>
              <a:t> </a:t>
            </a:r>
            <a:r>
              <a:rPr lang="cs-CZ" altLang="cs-CZ" sz="2000" dirty="0" err="1" smtClean="0">
                <a:solidFill>
                  <a:srgbClr val="0000FF"/>
                </a:solidFill>
              </a:rPr>
              <a:t>must</a:t>
            </a:r>
            <a:r>
              <a:rPr lang="cs-CZ" altLang="cs-CZ" sz="2000" dirty="0" smtClean="0">
                <a:solidFill>
                  <a:srgbClr val="0000FF"/>
                </a:solidFill>
              </a:rPr>
              <a:t> </a:t>
            </a:r>
            <a:r>
              <a:rPr lang="cs-CZ" altLang="cs-CZ" sz="2000" dirty="0" err="1" smtClean="0">
                <a:solidFill>
                  <a:srgbClr val="0000FF"/>
                </a:solidFill>
              </a:rPr>
              <a:t>be</a:t>
            </a:r>
            <a:r>
              <a:rPr lang="cs-CZ" altLang="cs-CZ" sz="2000" dirty="0" smtClean="0">
                <a:solidFill>
                  <a:srgbClr val="0000FF"/>
                </a:solidFill>
              </a:rPr>
              <a:t> </a:t>
            </a:r>
            <a:r>
              <a:rPr lang="cs-CZ" altLang="cs-CZ" sz="2000" dirty="0" err="1" smtClean="0">
                <a:solidFill>
                  <a:srgbClr val="0000FF"/>
                </a:solidFill>
              </a:rPr>
              <a:t>zero</a:t>
            </a:r>
            <a:r>
              <a:rPr lang="cs-CZ" altLang="cs-CZ" sz="2000" dirty="0" smtClean="0"/>
              <a:t>. </a:t>
            </a:r>
          </a:p>
        </p:txBody>
      </p:sp>
      <p:graphicFrame>
        <p:nvGraphicFramePr>
          <p:cNvPr id="12" name="Objekt 11"/>
          <p:cNvGraphicFramePr>
            <a:graphicFrameLocks noChangeAspect="1"/>
          </p:cNvGraphicFramePr>
          <p:nvPr>
            <p:extLst>
              <p:ext uri="{D42A27DB-BD31-4B8C-83A1-F6EECF244321}">
                <p14:modId xmlns:p14="http://schemas.microsoft.com/office/powerpoint/2010/main" val="991793269"/>
              </p:ext>
            </p:extLst>
          </p:nvPr>
        </p:nvGraphicFramePr>
        <p:xfrm>
          <a:off x="2233613" y="4843463"/>
          <a:ext cx="1103312" cy="817562"/>
        </p:xfrm>
        <a:graphic>
          <a:graphicData uri="http://schemas.openxmlformats.org/presentationml/2006/ole">
            <mc:AlternateContent xmlns:mc="http://schemas.openxmlformats.org/markup-compatibility/2006">
              <mc:Choice xmlns:v="urn:schemas-microsoft-com:vml" Requires="v">
                <p:oleObj spid="_x0000_s43427" name="Equation" r:id="rId3" imgW="583920" imgH="431640" progId="Equation.DSMT4">
                  <p:embed/>
                </p:oleObj>
              </mc:Choice>
              <mc:Fallback>
                <p:oleObj name="Equation" r:id="rId3" imgW="583920" imgH="431640" progId="Equation.DSMT4">
                  <p:embed/>
                  <p:pic>
                    <p:nvPicPr>
                      <p:cNvPr id="0" name=""/>
                      <p:cNvPicPr>
                        <a:picLocks noChangeAspect="1" noChangeArrowheads="1"/>
                      </p:cNvPicPr>
                      <p:nvPr/>
                    </p:nvPicPr>
                    <p:blipFill>
                      <a:blip r:embed="rId4"/>
                      <a:srcRect/>
                      <a:stretch>
                        <a:fillRect/>
                      </a:stretch>
                    </p:blipFill>
                    <p:spPr bwMode="auto">
                      <a:xfrm>
                        <a:off x="2233613" y="4843463"/>
                        <a:ext cx="1103312" cy="817562"/>
                      </a:xfrm>
                      <a:prstGeom prst="rect">
                        <a:avLst/>
                      </a:prstGeom>
                      <a:noFill/>
                      <a:ln w="15875">
                        <a:noFill/>
                      </a:ln>
                      <a:extLst/>
                    </p:spPr>
                  </p:pic>
                </p:oleObj>
              </mc:Fallback>
            </mc:AlternateContent>
          </a:graphicData>
        </a:graphic>
      </p:graphicFrame>
      <p:sp>
        <p:nvSpPr>
          <p:cNvPr id="24" name="Text Box 7"/>
          <p:cNvSpPr txBox="1">
            <a:spLocks noChangeArrowheads="1"/>
          </p:cNvSpPr>
          <p:nvPr/>
        </p:nvSpPr>
        <p:spPr bwMode="auto">
          <a:xfrm>
            <a:off x="467544" y="3532946"/>
            <a:ext cx="799065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We</a:t>
            </a:r>
            <a:r>
              <a:rPr lang="cs-CZ" altLang="cs-CZ" sz="2000" dirty="0" smtClean="0"/>
              <a:t> </a:t>
            </a:r>
            <a:r>
              <a:rPr lang="cs-CZ" altLang="cs-CZ" sz="2000" dirty="0" err="1" smtClean="0"/>
              <a:t>can</a:t>
            </a:r>
            <a:r>
              <a:rPr lang="cs-CZ" altLang="cs-CZ" sz="2000" dirty="0" smtClean="0"/>
              <a:t> </a:t>
            </a:r>
            <a:r>
              <a:rPr lang="cs-CZ" altLang="cs-CZ" sz="2000" dirty="0" err="1" smtClean="0"/>
              <a:t>also</a:t>
            </a:r>
            <a:r>
              <a:rPr lang="cs-CZ" altLang="cs-CZ" sz="2000" dirty="0" smtClean="0"/>
              <a:t> </a:t>
            </a:r>
            <a:r>
              <a:rPr lang="cs-CZ" altLang="cs-CZ" sz="2000" dirty="0" err="1" smtClean="0"/>
              <a:t>see</a:t>
            </a:r>
            <a:r>
              <a:rPr lang="cs-CZ" altLang="cs-CZ" sz="2000" dirty="0" smtClean="0"/>
              <a:t> </a:t>
            </a:r>
            <a:r>
              <a:rPr lang="cs-CZ" altLang="cs-CZ" sz="2000" dirty="0" err="1" smtClean="0"/>
              <a:t>that</a:t>
            </a:r>
            <a:r>
              <a:rPr lang="cs-CZ" altLang="cs-CZ" sz="2000" dirty="0" smtClean="0"/>
              <a:t> </a:t>
            </a:r>
            <a:r>
              <a:rPr lang="cs-CZ" altLang="cs-CZ" sz="2000" dirty="0" err="1" smtClean="0"/>
              <a:t>the</a:t>
            </a:r>
            <a:r>
              <a:rPr lang="cs-CZ" altLang="cs-CZ" sz="2000" dirty="0" smtClean="0"/>
              <a:t> </a:t>
            </a:r>
            <a:r>
              <a:rPr lang="cs-CZ" altLang="cs-CZ" sz="2000" dirty="0" err="1" smtClean="0"/>
              <a:t>density</a:t>
            </a:r>
            <a:r>
              <a:rPr lang="cs-CZ" altLang="cs-CZ" sz="2000" dirty="0" smtClean="0"/>
              <a:t> </a:t>
            </a:r>
            <a:r>
              <a:rPr lang="cs-CZ" altLang="cs-CZ" sz="2000" dirty="0" err="1" smtClean="0"/>
              <a:t>of</a:t>
            </a:r>
            <a:r>
              <a:rPr lang="cs-CZ" altLang="cs-CZ" sz="2000" dirty="0" smtClean="0"/>
              <a:t> </a:t>
            </a:r>
            <a:r>
              <a:rPr lang="cs-CZ" altLang="cs-CZ" sz="2000" dirty="0" err="1" smtClean="0"/>
              <a:t>force</a:t>
            </a:r>
            <a:r>
              <a:rPr lang="cs-CZ" altLang="cs-CZ" sz="2000" dirty="0" smtClean="0"/>
              <a:t> lines </a:t>
            </a:r>
            <a:r>
              <a:rPr lang="cs-CZ" altLang="cs-CZ" sz="2000" dirty="0" err="1" smtClean="0"/>
              <a:t>between</a:t>
            </a:r>
            <a:r>
              <a:rPr lang="cs-CZ" altLang="cs-CZ" sz="2000" dirty="0" smtClean="0"/>
              <a:t> </a:t>
            </a:r>
            <a:r>
              <a:rPr lang="cs-CZ" altLang="cs-CZ" sz="2000" dirty="0" err="1" smtClean="0"/>
              <a:t>planes</a:t>
            </a:r>
            <a:r>
              <a:rPr lang="cs-CZ" altLang="cs-CZ" sz="2000" dirty="0" smtClean="0"/>
              <a:t> </a:t>
            </a:r>
            <a:r>
              <a:rPr lang="cs-CZ" altLang="cs-CZ" sz="2000" dirty="0" err="1" smtClean="0"/>
              <a:t>is</a:t>
            </a:r>
            <a:r>
              <a:rPr lang="cs-CZ" altLang="cs-CZ" sz="2000" dirty="0" smtClean="0"/>
              <a:t> </a:t>
            </a:r>
            <a:r>
              <a:rPr lang="cs-CZ" altLang="cs-CZ" sz="2000" dirty="0" err="1" smtClean="0"/>
              <a:t>doubled</a:t>
            </a:r>
            <a:r>
              <a:rPr lang="cs-CZ" altLang="cs-CZ" sz="2000" dirty="0" smtClean="0"/>
              <a:t> </a:t>
            </a:r>
            <a:r>
              <a:rPr lang="cs-CZ" altLang="cs-CZ" sz="2000" dirty="0" err="1" smtClean="0"/>
              <a:t>compared</a:t>
            </a:r>
            <a:r>
              <a:rPr lang="cs-CZ" altLang="cs-CZ" sz="2000" dirty="0" smtClean="0"/>
              <a:t> to </a:t>
            </a:r>
            <a:r>
              <a:rPr lang="cs-CZ" altLang="cs-CZ" sz="2000" dirty="0" err="1" smtClean="0"/>
              <a:t>the</a:t>
            </a:r>
            <a:r>
              <a:rPr lang="cs-CZ" altLang="cs-CZ" sz="2000" dirty="0" smtClean="0"/>
              <a:t> single plane. </a:t>
            </a:r>
            <a:r>
              <a:rPr lang="cs-CZ" altLang="cs-CZ" sz="2000" dirty="0" err="1" smtClean="0"/>
              <a:t>This</a:t>
            </a:r>
            <a:r>
              <a:rPr lang="cs-CZ" altLang="cs-CZ" sz="2000" dirty="0" smtClean="0"/>
              <a:t> </a:t>
            </a:r>
            <a:r>
              <a:rPr lang="cs-CZ" altLang="cs-CZ" sz="2000" dirty="0" err="1" smtClean="0"/>
              <a:t>means</a:t>
            </a:r>
            <a:r>
              <a:rPr lang="cs-CZ" altLang="cs-CZ" sz="2000" dirty="0" smtClean="0"/>
              <a:t> </a:t>
            </a:r>
            <a:r>
              <a:rPr lang="cs-CZ" altLang="cs-CZ" sz="2000" dirty="0" err="1" smtClean="0"/>
              <a:t>that</a:t>
            </a:r>
            <a:r>
              <a:rPr lang="cs-CZ" altLang="cs-CZ" sz="2000" dirty="0" smtClean="0"/>
              <a:t> </a:t>
            </a:r>
            <a:r>
              <a:rPr lang="cs-CZ" altLang="cs-CZ" sz="2000" dirty="0" err="1" smtClean="0"/>
              <a:t>if</a:t>
            </a:r>
            <a:r>
              <a:rPr lang="cs-CZ" altLang="cs-CZ" sz="2000" dirty="0" smtClean="0"/>
              <a:t> </a:t>
            </a:r>
            <a:r>
              <a:rPr lang="cs-CZ" altLang="cs-CZ" sz="2000" dirty="0" err="1" smtClean="0"/>
              <a:t>the</a:t>
            </a:r>
            <a:r>
              <a:rPr lang="cs-CZ" altLang="cs-CZ" sz="2000" dirty="0" smtClean="0"/>
              <a:t> </a:t>
            </a:r>
            <a:r>
              <a:rPr lang="cs-CZ" altLang="cs-CZ" sz="2000" dirty="0" err="1" smtClean="0"/>
              <a:t>electric</a:t>
            </a:r>
            <a:r>
              <a:rPr lang="cs-CZ" altLang="cs-CZ" sz="2000" dirty="0" smtClean="0"/>
              <a:t> </a:t>
            </a:r>
            <a:r>
              <a:rPr lang="cs-CZ" altLang="cs-CZ" sz="2000" dirty="0" err="1" smtClean="0"/>
              <a:t>field</a:t>
            </a:r>
            <a:r>
              <a:rPr lang="cs-CZ" altLang="cs-CZ" sz="2000" dirty="0" smtClean="0"/>
              <a:t> </a:t>
            </a:r>
            <a:r>
              <a:rPr lang="cs-CZ" altLang="cs-CZ" sz="2000" dirty="0" err="1" smtClean="0"/>
              <a:t>caused</a:t>
            </a:r>
            <a:r>
              <a:rPr lang="cs-CZ" altLang="cs-CZ" sz="2000" dirty="0" smtClean="0"/>
              <a:t> by a single plane </a:t>
            </a:r>
            <a:r>
              <a:rPr lang="cs-CZ" altLang="cs-CZ" sz="2000" dirty="0" err="1" smtClean="0"/>
              <a:t>is</a:t>
            </a:r>
            <a:r>
              <a:rPr lang="cs-CZ" altLang="cs-CZ" sz="2000" dirty="0" smtClean="0"/>
              <a:t> </a:t>
            </a:r>
            <a:r>
              <a:rPr lang="cs-CZ" altLang="cs-CZ" sz="2000" i="1" dirty="0" smtClean="0"/>
              <a:t>E</a:t>
            </a:r>
            <a:r>
              <a:rPr lang="cs-CZ" altLang="cs-CZ" sz="2000" baseline="-25000" dirty="0" smtClean="0"/>
              <a:t>s</a:t>
            </a:r>
            <a:r>
              <a:rPr lang="cs-CZ" altLang="cs-CZ" sz="2000" dirty="0" smtClean="0"/>
              <a:t> </a:t>
            </a:r>
            <a:r>
              <a:rPr lang="cs-CZ" altLang="cs-CZ" sz="2000" dirty="0" err="1" smtClean="0"/>
              <a:t>then</a:t>
            </a:r>
            <a:r>
              <a:rPr lang="cs-CZ" altLang="cs-CZ" sz="2000" dirty="0" smtClean="0"/>
              <a:t> </a:t>
            </a:r>
            <a:r>
              <a:rPr lang="cs-CZ" altLang="cs-CZ" sz="2000" dirty="0" err="1" smtClean="0"/>
              <a:t>the</a:t>
            </a:r>
            <a:r>
              <a:rPr lang="cs-CZ" altLang="cs-CZ" sz="2000" dirty="0" smtClean="0"/>
              <a:t> </a:t>
            </a:r>
            <a:r>
              <a:rPr lang="cs-CZ" altLang="cs-CZ" sz="2000" dirty="0" err="1" smtClean="0"/>
              <a:t>electric</a:t>
            </a:r>
            <a:r>
              <a:rPr lang="cs-CZ" altLang="cs-CZ" sz="2000" dirty="0" smtClean="0"/>
              <a:t> </a:t>
            </a:r>
            <a:r>
              <a:rPr lang="cs-CZ" altLang="cs-CZ" sz="2000" dirty="0" err="1" smtClean="0"/>
              <a:t>field</a:t>
            </a:r>
            <a:r>
              <a:rPr lang="cs-CZ" altLang="cs-CZ" sz="2000" dirty="0" smtClean="0"/>
              <a:t> </a:t>
            </a:r>
            <a:r>
              <a:rPr lang="cs-CZ" altLang="cs-CZ" sz="2000" i="1" dirty="0" smtClean="0">
                <a:solidFill>
                  <a:srgbClr val="0000FF"/>
                </a:solidFill>
              </a:rPr>
              <a:t>E</a:t>
            </a:r>
            <a:r>
              <a:rPr lang="cs-CZ" altLang="cs-CZ" sz="2000" dirty="0" smtClean="0"/>
              <a:t> </a:t>
            </a:r>
            <a:r>
              <a:rPr lang="cs-CZ" altLang="cs-CZ" sz="2000" dirty="0" err="1" smtClean="0"/>
              <a:t>between</a:t>
            </a:r>
            <a:r>
              <a:rPr lang="cs-CZ" altLang="cs-CZ" sz="2000" dirty="0" smtClean="0"/>
              <a:t> </a:t>
            </a:r>
            <a:r>
              <a:rPr lang="cs-CZ" altLang="cs-CZ" sz="2000" dirty="0" err="1" smtClean="0"/>
              <a:t>planes</a:t>
            </a:r>
            <a:r>
              <a:rPr lang="cs-CZ" altLang="cs-CZ" sz="2000" dirty="0" smtClean="0"/>
              <a:t> </a:t>
            </a:r>
            <a:r>
              <a:rPr lang="cs-CZ" altLang="cs-CZ" sz="2000" dirty="0" err="1" smtClean="0"/>
              <a:t>must</a:t>
            </a:r>
            <a:r>
              <a:rPr lang="cs-CZ" altLang="cs-CZ" sz="2000" dirty="0" smtClean="0"/>
              <a:t> </a:t>
            </a:r>
            <a:r>
              <a:rPr lang="cs-CZ" altLang="cs-CZ" sz="2000" dirty="0" err="1" smtClean="0"/>
              <a:t>be</a:t>
            </a:r>
            <a:r>
              <a:rPr lang="cs-CZ" altLang="cs-CZ" sz="2000" dirty="0" smtClean="0"/>
              <a:t> 2</a:t>
            </a:r>
            <a:r>
              <a:rPr lang="cs-CZ" altLang="cs-CZ" sz="2000" i="1" dirty="0" smtClean="0"/>
              <a:t>E</a:t>
            </a:r>
            <a:r>
              <a:rPr lang="cs-CZ" altLang="cs-CZ" sz="2000" baseline="-25000" dirty="0" smtClean="0"/>
              <a:t>s</a:t>
            </a:r>
            <a:r>
              <a:rPr lang="cs-CZ" altLang="cs-CZ" sz="2000" dirty="0" smtClean="0"/>
              <a:t>. </a:t>
            </a:r>
            <a:endParaRPr lang="en-US" altLang="cs-CZ" sz="2000" dirty="0" smtClean="0">
              <a:solidFill>
                <a:srgbClr val="0000FF"/>
              </a:solidFill>
            </a:endParaRPr>
          </a:p>
        </p:txBody>
      </p:sp>
      <p:sp>
        <p:nvSpPr>
          <p:cNvPr id="38" name="Text Box 7"/>
          <p:cNvSpPr txBox="1">
            <a:spLocks noChangeArrowheads="1"/>
          </p:cNvSpPr>
          <p:nvPr/>
        </p:nvSpPr>
        <p:spPr bwMode="auto">
          <a:xfrm>
            <a:off x="467544" y="5805264"/>
            <a:ext cx="799065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The</a:t>
            </a:r>
            <a:r>
              <a:rPr lang="cs-CZ" altLang="cs-CZ" sz="2000" dirty="0" smtClean="0"/>
              <a:t> </a:t>
            </a:r>
            <a:r>
              <a:rPr lang="cs-CZ" altLang="cs-CZ" sz="2000" dirty="0" err="1" smtClean="0"/>
              <a:t>electric</a:t>
            </a:r>
            <a:r>
              <a:rPr lang="cs-CZ" altLang="cs-CZ" sz="2000" dirty="0" smtClean="0"/>
              <a:t> </a:t>
            </a:r>
            <a:r>
              <a:rPr lang="cs-CZ" altLang="cs-CZ" sz="2000" dirty="0" err="1" smtClean="0"/>
              <a:t>field</a:t>
            </a:r>
            <a:r>
              <a:rPr lang="cs-CZ" altLang="cs-CZ" sz="2000" dirty="0" smtClean="0"/>
              <a:t> </a:t>
            </a:r>
            <a:r>
              <a:rPr lang="cs-CZ" altLang="cs-CZ" sz="2000" dirty="0" err="1" smtClean="0"/>
              <a:t>between</a:t>
            </a:r>
            <a:r>
              <a:rPr lang="cs-CZ" altLang="cs-CZ" sz="2000" dirty="0" smtClean="0"/>
              <a:t> </a:t>
            </a:r>
            <a:r>
              <a:rPr lang="cs-CZ" altLang="cs-CZ" sz="2000" dirty="0" err="1" smtClean="0"/>
              <a:t>infinite</a:t>
            </a:r>
            <a:r>
              <a:rPr lang="cs-CZ" altLang="cs-CZ" sz="2000" dirty="0" smtClean="0"/>
              <a:t> </a:t>
            </a:r>
            <a:r>
              <a:rPr lang="cs-CZ" altLang="cs-CZ" sz="2000" dirty="0" err="1" smtClean="0"/>
              <a:t>parallel</a:t>
            </a:r>
            <a:r>
              <a:rPr lang="cs-CZ" altLang="cs-CZ" sz="2000" dirty="0" smtClean="0"/>
              <a:t> </a:t>
            </a:r>
            <a:r>
              <a:rPr lang="cs-CZ" altLang="cs-CZ" sz="2000" dirty="0" err="1" smtClean="0"/>
              <a:t>planes</a:t>
            </a:r>
            <a:r>
              <a:rPr lang="cs-CZ" altLang="cs-CZ" sz="2000" dirty="0" smtClean="0"/>
              <a:t> </a:t>
            </a:r>
            <a:r>
              <a:rPr lang="cs-CZ" altLang="cs-CZ" sz="2000" dirty="0" err="1" smtClean="0"/>
              <a:t>is</a:t>
            </a:r>
            <a:r>
              <a:rPr lang="cs-CZ" altLang="cs-CZ" sz="2000" dirty="0" smtClean="0"/>
              <a:t> </a:t>
            </a:r>
            <a:r>
              <a:rPr lang="cs-CZ" altLang="cs-CZ" sz="2000" dirty="0" err="1" smtClean="0"/>
              <a:t>also</a:t>
            </a:r>
            <a:r>
              <a:rPr lang="cs-CZ" altLang="cs-CZ" sz="2000" dirty="0" smtClean="0"/>
              <a:t> </a:t>
            </a:r>
            <a:r>
              <a:rPr lang="cs-CZ" altLang="cs-CZ" sz="2000" dirty="0" err="1" smtClean="0"/>
              <a:t>constant</a:t>
            </a:r>
            <a:r>
              <a:rPr lang="cs-CZ" altLang="cs-CZ" sz="2000" dirty="0" smtClean="0"/>
              <a:t> and </a:t>
            </a:r>
            <a:r>
              <a:rPr lang="cs-CZ" altLang="cs-CZ" sz="2000" dirty="0" err="1" smtClean="0"/>
              <a:t>does</a:t>
            </a:r>
            <a:r>
              <a:rPr lang="cs-CZ" altLang="cs-CZ" sz="2000" dirty="0" smtClean="0"/>
              <a:t> not </a:t>
            </a:r>
            <a:r>
              <a:rPr lang="cs-CZ" altLang="cs-CZ" sz="2000" dirty="0" err="1" smtClean="0"/>
              <a:t>depend</a:t>
            </a:r>
            <a:r>
              <a:rPr lang="cs-CZ" altLang="cs-CZ" sz="2000" dirty="0" smtClean="0"/>
              <a:t> on </a:t>
            </a:r>
            <a:r>
              <a:rPr lang="cs-CZ" altLang="cs-CZ" sz="2000" dirty="0" err="1" smtClean="0"/>
              <a:t>the</a:t>
            </a:r>
            <a:r>
              <a:rPr lang="cs-CZ" altLang="cs-CZ" sz="2000" dirty="0" smtClean="0"/>
              <a:t> </a:t>
            </a:r>
            <a:r>
              <a:rPr lang="cs-CZ" altLang="cs-CZ" sz="2000" dirty="0" err="1" smtClean="0"/>
              <a:t>position</a:t>
            </a:r>
            <a:r>
              <a:rPr lang="cs-CZ" altLang="cs-CZ" sz="2000" dirty="0" smtClean="0"/>
              <a:t> </a:t>
            </a:r>
            <a:r>
              <a:rPr lang="cs-CZ" altLang="cs-CZ" sz="2000" dirty="0" err="1" smtClean="0"/>
              <a:t>between</a:t>
            </a:r>
            <a:r>
              <a:rPr lang="cs-CZ" altLang="cs-CZ" sz="2000" dirty="0" smtClean="0"/>
              <a:t> </a:t>
            </a:r>
            <a:r>
              <a:rPr lang="cs-CZ" altLang="cs-CZ" sz="2000" dirty="0" err="1" smtClean="0"/>
              <a:t>planes</a:t>
            </a:r>
            <a:r>
              <a:rPr lang="cs-CZ" altLang="cs-CZ" sz="2000" dirty="0" smtClean="0"/>
              <a:t>. </a:t>
            </a:r>
            <a:endParaRPr lang="en-US" altLang="cs-CZ" sz="2000" i="1" dirty="0" smtClean="0">
              <a:solidFill>
                <a:srgbClr val="0000FF"/>
              </a:solidFill>
            </a:endParaRPr>
          </a:p>
        </p:txBody>
      </p:sp>
      <mc:AlternateContent xmlns:mc="http://schemas.openxmlformats.org/markup-compatibility/2006" xmlns:a14="http://schemas.microsoft.com/office/drawing/2010/main">
        <mc:Choice Requires="a14">
          <p:sp>
            <p:nvSpPr>
              <p:cNvPr id="40" name="TextovéPole 39"/>
              <p:cNvSpPr txBox="1"/>
              <p:nvPr/>
            </p:nvSpPr>
            <p:spPr>
              <a:xfrm>
                <a:off x="7914319" y="908720"/>
                <a:ext cx="427746" cy="402931"/>
              </a:xfrm>
              <a:prstGeom prst="rect">
                <a:avLst/>
              </a:prstGeom>
              <a:noFill/>
            </p:spPr>
            <p:txBody>
              <a:bodyPr wrap="none" rtlCol="0">
                <a:spAutoFit/>
              </a:bodyPr>
              <a:lstStyle/>
              <a:p>
                <a14:m>
                  <m:oMath xmlns:m="http://schemas.openxmlformats.org/officeDocument/2006/math">
                    <m:acc>
                      <m:accPr>
                        <m:chr m:val="⃗"/>
                        <m:ctrlPr>
                          <a:rPr lang="cs-CZ" i="1" smtClean="0">
                            <a:latin typeface="Cambria Math"/>
                          </a:rPr>
                        </m:ctrlPr>
                      </m:accPr>
                      <m:e>
                        <m:r>
                          <a:rPr lang="cs-CZ" b="0" i="1" smtClean="0">
                            <a:latin typeface="Cambria Math"/>
                          </a:rPr>
                          <m:t>𝐸</m:t>
                        </m:r>
                      </m:e>
                    </m:acc>
                  </m:oMath>
                </a14:m>
                <a:r>
                  <a:rPr lang="cs-CZ" i="1" baseline="-25000" dirty="0" smtClean="0"/>
                  <a:t>+</a:t>
                </a:r>
                <a:endParaRPr lang="cs-CZ" i="1" baseline="-25000" dirty="0"/>
              </a:p>
            </p:txBody>
          </p:sp>
        </mc:Choice>
        <mc:Fallback xmlns="">
          <p:sp>
            <p:nvSpPr>
              <p:cNvPr id="40" name="TextovéPole 39"/>
              <p:cNvSpPr txBox="1">
                <a:spLocks noRot="1" noChangeAspect="1" noMove="1" noResize="1" noEditPoints="1" noAdjustHandles="1" noChangeArrowheads="1" noChangeShapeType="1" noTextEdit="1"/>
              </p:cNvSpPr>
              <p:nvPr/>
            </p:nvSpPr>
            <p:spPr>
              <a:xfrm>
                <a:off x="7914319" y="908720"/>
                <a:ext cx="427746" cy="402931"/>
              </a:xfrm>
              <a:prstGeom prst="rect">
                <a:avLst/>
              </a:prstGeom>
              <a:blipFill rotWithShape="1">
                <a:blip r:embed="rId5"/>
                <a:stretch>
                  <a:fillRect r="-1429" b="-18182"/>
                </a:stretch>
              </a:blipFill>
            </p:spPr>
            <p:txBody>
              <a:bodyPr/>
              <a:lstStyle/>
              <a:p>
                <a:r>
                  <a:rPr lang="cs-CZ">
                    <a:noFill/>
                  </a:rPr>
                  <a:t> </a:t>
                </a:r>
              </a:p>
            </p:txBody>
          </p:sp>
        </mc:Fallback>
      </mc:AlternateContent>
      <p:pic>
        <p:nvPicPr>
          <p:cNvPr id="3" name="Obrázek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85174" y="980728"/>
            <a:ext cx="2143210" cy="2376263"/>
          </a:xfrm>
          <a:prstGeom prst="rect">
            <a:avLst/>
          </a:prstGeom>
        </p:spPr>
      </p:pic>
      <mc:AlternateContent xmlns:mc="http://schemas.openxmlformats.org/markup-compatibility/2006" xmlns:a14="http://schemas.microsoft.com/office/drawing/2010/main">
        <mc:Choice Requires="a14">
          <p:sp>
            <p:nvSpPr>
              <p:cNvPr id="22" name="TextovéPole 21"/>
              <p:cNvSpPr txBox="1"/>
              <p:nvPr/>
            </p:nvSpPr>
            <p:spPr>
              <a:xfrm>
                <a:off x="7956376" y="1729925"/>
                <a:ext cx="389274" cy="402931"/>
              </a:xfrm>
              <a:prstGeom prst="rect">
                <a:avLst/>
              </a:prstGeom>
              <a:noFill/>
            </p:spPr>
            <p:txBody>
              <a:bodyPr wrap="none" rtlCol="0">
                <a:spAutoFit/>
              </a:bodyPr>
              <a:lstStyle/>
              <a:p>
                <a14:m>
                  <m:oMath xmlns:m="http://schemas.openxmlformats.org/officeDocument/2006/math">
                    <m:acc>
                      <m:accPr>
                        <m:chr m:val="⃗"/>
                        <m:ctrlPr>
                          <a:rPr lang="cs-CZ" i="1" smtClean="0">
                            <a:latin typeface="Cambria Math"/>
                          </a:rPr>
                        </m:ctrlPr>
                      </m:accPr>
                      <m:e>
                        <m:r>
                          <a:rPr lang="cs-CZ" b="0" i="1" smtClean="0">
                            <a:latin typeface="Cambria Math"/>
                          </a:rPr>
                          <m:t>𝐸</m:t>
                        </m:r>
                      </m:e>
                    </m:acc>
                  </m:oMath>
                </a14:m>
                <a:r>
                  <a:rPr lang="cs-CZ" i="1" baseline="-25000" dirty="0" smtClean="0"/>
                  <a:t>-</a:t>
                </a:r>
                <a:endParaRPr lang="cs-CZ" i="1" baseline="-25000" dirty="0"/>
              </a:p>
            </p:txBody>
          </p:sp>
        </mc:Choice>
        <mc:Fallback xmlns="">
          <p:sp>
            <p:nvSpPr>
              <p:cNvPr id="22" name="TextovéPole 21"/>
              <p:cNvSpPr txBox="1">
                <a:spLocks noRot="1" noChangeAspect="1" noMove="1" noResize="1" noEditPoints="1" noAdjustHandles="1" noChangeArrowheads="1" noChangeShapeType="1" noTextEdit="1"/>
              </p:cNvSpPr>
              <p:nvPr/>
            </p:nvSpPr>
            <p:spPr>
              <a:xfrm>
                <a:off x="7956376" y="1729925"/>
                <a:ext cx="389274" cy="402931"/>
              </a:xfrm>
              <a:prstGeom prst="rect">
                <a:avLst/>
              </a:prstGeom>
              <a:blipFill rotWithShape="1">
                <a:blip r:embed="rId7"/>
                <a:stretch>
                  <a:fillRect b="-18182"/>
                </a:stretch>
              </a:blipFill>
            </p:spPr>
            <p:txBody>
              <a:bodyPr/>
              <a:lstStyle/>
              <a:p>
                <a:r>
                  <a:rPr lang="cs-CZ">
                    <a:noFill/>
                  </a:rPr>
                  <a:t> </a:t>
                </a:r>
              </a:p>
            </p:txBody>
          </p:sp>
        </mc:Fallback>
      </mc:AlternateContent>
      <p:sp>
        <p:nvSpPr>
          <p:cNvPr id="5" name="TextovéPole 4"/>
          <p:cNvSpPr txBox="1"/>
          <p:nvPr/>
        </p:nvSpPr>
        <p:spPr>
          <a:xfrm>
            <a:off x="6156176" y="633425"/>
            <a:ext cx="461986" cy="369332"/>
          </a:xfrm>
          <a:prstGeom prst="rect">
            <a:avLst/>
          </a:prstGeom>
          <a:noFill/>
        </p:spPr>
        <p:txBody>
          <a:bodyPr wrap="none" rtlCol="0">
            <a:spAutoFit/>
          </a:bodyPr>
          <a:lstStyle/>
          <a:p>
            <a:r>
              <a:rPr lang="cs-CZ" dirty="0" smtClean="0"/>
              <a:t>+</a:t>
            </a:r>
            <a:r>
              <a:rPr lang="el-GR" dirty="0" smtClean="0"/>
              <a:t>σ</a:t>
            </a:r>
            <a:endParaRPr lang="cs-CZ" dirty="0"/>
          </a:p>
        </p:txBody>
      </p:sp>
      <p:sp>
        <p:nvSpPr>
          <p:cNvPr id="26" name="TextovéPole 25"/>
          <p:cNvSpPr txBox="1"/>
          <p:nvPr/>
        </p:nvSpPr>
        <p:spPr>
          <a:xfrm>
            <a:off x="7308304" y="548680"/>
            <a:ext cx="445956" cy="461665"/>
          </a:xfrm>
          <a:prstGeom prst="rect">
            <a:avLst/>
          </a:prstGeom>
          <a:noFill/>
        </p:spPr>
        <p:txBody>
          <a:bodyPr wrap="none" rtlCol="0">
            <a:spAutoFit/>
          </a:bodyPr>
          <a:lstStyle/>
          <a:p>
            <a:r>
              <a:rPr lang="cs-CZ" sz="2400" dirty="0" smtClean="0"/>
              <a:t>-</a:t>
            </a:r>
            <a:r>
              <a:rPr lang="el-GR" dirty="0" smtClean="0"/>
              <a:t>σ</a:t>
            </a:r>
            <a:endParaRPr lang="cs-CZ" dirty="0"/>
          </a:p>
        </p:txBody>
      </p:sp>
      <p:graphicFrame>
        <p:nvGraphicFramePr>
          <p:cNvPr id="27" name="Objekt 26"/>
          <p:cNvGraphicFramePr>
            <a:graphicFrameLocks noChangeAspect="1"/>
          </p:cNvGraphicFramePr>
          <p:nvPr>
            <p:extLst>
              <p:ext uri="{D42A27DB-BD31-4B8C-83A1-F6EECF244321}">
                <p14:modId xmlns:p14="http://schemas.microsoft.com/office/powerpoint/2010/main" val="3750722139"/>
              </p:ext>
            </p:extLst>
          </p:nvPr>
        </p:nvGraphicFramePr>
        <p:xfrm>
          <a:off x="4451350" y="4843463"/>
          <a:ext cx="863600" cy="817562"/>
        </p:xfrm>
        <a:graphic>
          <a:graphicData uri="http://schemas.openxmlformats.org/presentationml/2006/ole">
            <mc:AlternateContent xmlns:mc="http://schemas.openxmlformats.org/markup-compatibility/2006">
              <mc:Choice xmlns:v="urn:schemas-microsoft-com:vml" Requires="v">
                <p:oleObj spid="_x0000_s43428" name="Equation" r:id="rId8" imgW="457200" imgH="431640" progId="Equation.DSMT4">
                  <p:embed/>
                </p:oleObj>
              </mc:Choice>
              <mc:Fallback>
                <p:oleObj name="Equation" r:id="rId8" imgW="457200" imgH="431640" progId="Equation.DSMT4">
                  <p:embed/>
                  <p:pic>
                    <p:nvPicPr>
                      <p:cNvPr id="0" name=""/>
                      <p:cNvPicPr>
                        <a:picLocks noChangeAspect="1" noChangeArrowheads="1"/>
                      </p:cNvPicPr>
                      <p:nvPr/>
                    </p:nvPicPr>
                    <p:blipFill>
                      <a:blip r:embed="rId9"/>
                      <a:srcRect/>
                      <a:stretch>
                        <a:fillRect/>
                      </a:stretch>
                    </p:blipFill>
                    <p:spPr bwMode="auto">
                      <a:xfrm>
                        <a:off x="4451350" y="4843463"/>
                        <a:ext cx="863600" cy="817562"/>
                      </a:xfrm>
                      <a:prstGeom prst="rect">
                        <a:avLst/>
                      </a:prstGeom>
                      <a:solidFill>
                        <a:srgbClr val="FFFF99"/>
                      </a:solidFill>
                      <a:ln w="15875">
                        <a:solidFill>
                          <a:schemeClr val="tx1"/>
                        </a:solidFill>
                      </a:ln>
                      <a:extLst/>
                    </p:spPr>
                  </p:pic>
                </p:oleObj>
              </mc:Fallback>
            </mc:AlternateContent>
          </a:graphicData>
        </a:graphic>
      </p:graphicFrame>
    </p:spTree>
    <p:extLst>
      <p:ext uri="{BB962C8B-B14F-4D97-AF65-F5344CB8AC3E}">
        <p14:creationId xmlns:p14="http://schemas.microsoft.com/office/powerpoint/2010/main" val="398879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24" grpId="0"/>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188640"/>
            <a:ext cx="7772400"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cs-CZ" altLang="cs-CZ" sz="2200" b="1" kern="0" dirty="0" smtClean="0">
                <a:solidFill>
                  <a:srgbClr val="FF0000"/>
                </a:solidFill>
              </a:rPr>
              <a:t>Electric </a:t>
            </a:r>
            <a:r>
              <a:rPr lang="cs-CZ" altLang="cs-CZ" sz="2200" b="1" kern="0" dirty="0" err="1" smtClean="0">
                <a:solidFill>
                  <a:srgbClr val="FF0000"/>
                </a:solidFill>
              </a:rPr>
              <a:t>Field</a:t>
            </a:r>
            <a:r>
              <a:rPr lang="cs-CZ" altLang="cs-CZ" sz="2200" b="1" kern="0" dirty="0" smtClean="0">
                <a:solidFill>
                  <a:srgbClr val="FF0000"/>
                </a:solidFill>
              </a:rPr>
              <a:t> and </a:t>
            </a:r>
            <a:r>
              <a:rPr lang="cs-CZ" altLang="cs-CZ" sz="2200" b="1" kern="0" dirty="0" err="1" smtClean="0">
                <a:solidFill>
                  <a:srgbClr val="FF0000"/>
                </a:solidFill>
              </a:rPr>
              <a:t>Conductors</a:t>
            </a:r>
            <a:endParaRPr lang="en-US" altLang="cs-CZ" sz="2200" kern="0" dirty="0" smtClean="0">
              <a:solidFill>
                <a:srgbClr val="FF0000"/>
              </a:solidFill>
            </a:endParaRPr>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8184" y="1124744"/>
            <a:ext cx="1941580" cy="1941580"/>
          </a:xfrm>
          <a:prstGeom prst="rect">
            <a:avLst/>
          </a:prstGeom>
        </p:spPr>
      </p:pic>
      <mc:AlternateContent xmlns:mc="http://schemas.openxmlformats.org/markup-compatibility/2006" xmlns:a14="http://schemas.microsoft.com/office/drawing/2010/main">
        <mc:Choice Requires="a14">
          <p:sp>
            <p:nvSpPr>
              <p:cNvPr id="6" name="TextovéPole 5"/>
              <p:cNvSpPr txBox="1"/>
              <p:nvPr/>
            </p:nvSpPr>
            <p:spPr>
              <a:xfrm>
                <a:off x="6997925" y="753874"/>
                <a:ext cx="402097"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cs-CZ" b="0" i="1" smtClean="0">
                              <a:latin typeface="Cambria Math"/>
                            </a:rPr>
                            <m:t>𝐸</m:t>
                          </m:r>
                        </m:e>
                      </m:acc>
                    </m:oMath>
                  </m:oMathPara>
                </a14:m>
                <a:endParaRPr lang="cs-CZ" i="1" dirty="0"/>
              </a:p>
            </p:txBody>
          </p:sp>
        </mc:Choice>
        <mc:Fallback xmlns="">
          <p:sp>
            <p:nvSpPr>
              <p:cNvPr id="6" name="TextovéPole 5"/>
              <p:cNvSpPr txBox="1">
                <a:spLocks noRot="1" noChangeAspect="1" noMove="1" noResize="1" noEditPoints="1" noAdjustHandles="1" noChangeArrowheads="1" noChangeShapeType="1" noTextEdit="1"/>
              </p:cNvSpPr>
              <p:nvPr/>
            </p:nvSpPr>
            <p:spPr>
              <a:xfrm>
                <a:off x="6997925" y="753874"/>
                <a:ext cx="402097" cy="402931"/>
              </a:xfrm>
              <a:prstGeom prst="rect">
                <a:avLst/>
              </a:prstGeom>
              <a:blipFill rotWithShape="1">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 name="TextovéPole 6"/>
              <p:cNvSpPr txBox="1"/>
              <p:nvPr/>
            </p:nvSpPr>
            <p:spPr>
              <a:xfrm>
                <a:off x="8058335" y="1873941"/>
                <a:ext cx="402097"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cs-CZ" b="0" i="1" smtClean="0">
                              <a:latin typeface="Cambria Math"/>
                            </a:rPr>
                            <m:t>𝐸</m:t>
                          </m:r>
                        </m:e>
                      </m:acc>
                    </m:oMath>
                  </m:oMathPara>
                </a14:m>
                <a:endParaRPr lang="cs-CZ" i="1"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8058335" y="1873941"/>
                <a:ext cx="402097" cy="402931"/>
              </a:xfrm>
              <a:prstGeom prst="rect">
                <a:avLst/>
              </a:prstGeom>
              <a:blipFill rotWithShape="1">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8" name="TextovéPole 7"/>
              <p:cNvSpPr txBox="1"/>
              <p:nvPr/>
            </p:nvSpPr>
            <p:spPr>
              <a:xfrm>
                <a:off x="5898095" y="1879652"/>
                <a:ext cx="402097"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cs-CZ" b="0" i="1" smtClean="0">
                              <a:latin typeface="Cambria Math"/>
                            </a:rPr>
                            <m:t>𝐸</m:t>
                          </m:r>
                        </m:e>
                      </m:acc>
                    </m:oMath>
                  </m:oMathPara>
                </a14:m>
                <a:endParaRPr lang="cs-CZ" i="1" dirty="0"/>
              </a:p>
            </p:txBody>
          </p:sp>
        </mc:Choice>
        <mc:Fallback xmlns="">
          <p:sp>
            <p:nvSpPr>
              <p:cNvPr id="8" name="TextovéPole 7"/>
              <p:cNvSpPr txBox="1">
                <a:spLocks noRot="1" noChangeAspect="1" noMove="1" noResize="1" noEditPoints="1" noAdjustHandles="1" noChangeArrowheads="1" noChangeShapeType="1" noTextEdit="1"/>
              </p:cNvSpPr>
              <p:nvPr/>
            </p:nvSpPr>
            <p:spPr>
              <a:xfrm>
                <a:off x="5898095" y="1879652"/>
                <a:ext cx="402097" cy="402931"/>
              </a:xfrm>
              <a:prstGeom prst="rect">
                <a:avLst/>
              </a:prstGeom>
              <a:blipFill rotWithShape="1">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9" name="TextovéPole 8"/>
              <p:cNvSpPr txBox="1"/>
              <p:nvPr/>
            </p:nvSpPr>
            <p:spPr>
              <a:xfrm>
                <a:off x="6978215" y="2996952"/>
                <a:ext cx="402097"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cs-CZ" b="0" i="1" smtClean="0">
                              <a:latin typeface="Cambria Math"/>
                            </a:rPr>
                            <m:t>𝐸</m:t>
                          </m:r>
                        </m:e>
                      </m:acc>
                    </m:oMath>
                  </m:oMathPara>
                </a14:m>
                <a:endParaRPr lang="cs-CZ" i="1" dirty="0"/>
              </a:p>
            </p:txBody>
          </p:sp>
        </mc:Choice>
        <mc:Fallback xmlns="">
          <p:sp>
            <p:nvSpPr>
              <p:cNvPr id="9" name="TextovéPole 8"/>
              <p:cNvSpPr txBox="1">
                <a:spLocks noRot="1" noChangeAspect="1" noMove="1" noResize="1" noEditPoints="1" noAdjustHandles="1" noChangeArrowheads="1" noChangeShapeType="1" noTextEdit="1"/>
              </p:cNvSpPr>
              <p:nvPr/>
            </p:nvSpPr>
            <p:spPr>
              <a:xfrm>
                <a:off x="6978215" y="2996952"/>
                <a:ext cx="402097" cy="402931"/>
              </a:xfrm>
              <a:prstGeom prst="rect">
                <a:avLst/>
              </a:prstGeom>
              <a:blipFill rotWithShape="1">
                <a:blip r:embed="rId6"/>
                <a:stretch>
                  <a:fillRect/>
                </a:stretch>
              </a:blipFill>
            </p:spPr>
            <p:txBody>
              <a:bodyPr/>
              <a:lstStyle/>
              <a:p>
                <a:r>
                  <a:rPr lang="cs-CZ">
                    <a:noFill/>
                  </a:rPr>
                  <a:t> </a:t>
                </a:r>
              </a:p>
            </p:txBody>
          </p:sp>
        </mc:Fallback>
      </mc:AlternateContent>
      <p:sp>
        <p:nvSpPr>
          <p:cNvPr id="10" name="Text Box 7"/>
          <p:cNvSpPr txBox="1">
            <a:spLocks noChangeArrowheads="1"/>
          </p:cNvSpPr>
          <p:nvPr/>
        </p:nvSpPr>
        <p:spPr bwMode="auto">
          <a:xfrm>
            <a:off x="467544" y="841936"/>
            <a:ext cx="532859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smtClean="0"/>
              <a:t>1. </a:t>
            </a:r>
            <a:r>
              <a:rPr lang="en-US" altLang="cs-CZ" sz="2000" b="1" dirty="0" smtClean="0">
                <a:solidFill>
                  <a:srgbClr val="0000FF"/>
                </a:solidFill>
              </a:rPr>
              <a:t>The </a:t>
            </a:r>
            <a:r>
              <a:rPr lang="en-US" altLang="cs-CZ" sz="2000" b="1" dirty="0">
                <a:solidFill>
                  <a:srgbClr val="0000FF"/>
                </a:solidFill>
              </a:rPr>
              <a:t>net electric charge of a conductor resides entirely on its surface</a:t>
            </a:r>
            <a:r>
              <a:rPr lang="en-US" altLang="cs-CZ" sz="2000" dirty="0"/>
              <a:t>. </a:t>
            </a:r>
            <a:r>
              <a:rPr lang="en-US" altLang="cs-CZ" sz="2000" dirty="0" smtClean="0"/>
              <a:t>The </a:t>
            </a:r>
            <a:r>
              <a:rPr lang="en-US" altLang="cs-CZ" sz="2000" dirty="0"/>
              <a:t>mutual repulsion of like charges from Coulomb's Law demands that the charges be as far apart as possible, hence on the surface of the conductor</a:t>
            </a:r>
            <a:r>
              <a:rPr lang="en-US" altLang="cs-CZ" sz="2000" dirty="0" smtClean="0"/>
              <a:t>.</a:t>
            </a:r>
            <a:endParaRPr lang="cs-CZ" altLang="cs-CZ" sz="2000" dirty="0" smtClean="0"/>
          </a:p>
        </p:txBody>
      </p:sp>
      <p:sp>
        <p:nvSpPr>
          <p:cNvPr id="11" name="Text Box 7"/>
          <p:cNvSpPr txBox="1">
            <a:spLocks noChangeArrowheads="1"/>
          </p:cNvSpPr>
          <p:nvPr/>
        </p:nvSpPr>
        <p:spPr bwMode="auto">
          <a:xfrm>
            <a:off x="467544" y="2852936"/>
            <a:ext cx="532859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smtClean="0"/>
              <a:t>2. </a:t>
            </a:r>
            <a:r>
              <a:rPr lang="en-US" altLang="cs-CZ" sz="2000" b="1" dirty="0">
                <a:solidFill>
                  <a:srgbClr val="0000FF"/>
                </a:solidFill>
              </a:rPr>
              <a:t>The electric field inside the conductor is zero</a:t>
            </a:r>
            <a:r>
              <a:rPr lang="en-US" altLang="cs-CZ" sz="2000" dirty="0"/>
              <a:t>.</a:t>
            </a:r>
            <a:r>
              <a:rPr lang="en-US" altLang="cs-CZ" sz="2000" b="1" dirty="0"/>
              <a:t> </a:t>
            </a:r>
            <a:r>
              <a:rPr lang="en-US" altLang="cs-CZ" sz="2000" dirty="0" smtClean="0"/>
              <a:t>Any </a:t>
            </a:r>
            <a:r>
              <a:rPr lang="en-US" altLang="cs-CZ" sz="2000" dirty="0"/>
              <a:t>net electric field in the conductor would cause charge to move since it is abundant and mobile. This </a:t>
            </a:r>
            <a:r>
              <a:rPr lang="en-US" altLang="cs-CZ" sz="2000" dirty="0" smtClean="0"/>
              <a:t>would violate </a:t>
            </a:r>
            <a:r>
              <a:rPr lang="en-US" altLang="cs-CZ" sz="2000" dirty="0"/>
              <a:t>the condition of equilibrium: net force = 0</a:t>
            </a:r>
            <a:r>
              <a:rPr lang="en-US" altLang="cs-CZ" sz="2000" dirty="0" smtClean="0"/>
              <a:t>.</a:t>
            </a:r>
            <a:endParaRPr lang="cs-CZ" altLang="cs-CZ" sz="2000" dirty="0" smtClean="0"/>
          </a:p>
        </p:txBody>
      </p:sp>
      <p:sp>
        <p:nvSpPr>
          <p:cNvPr id="12" name="Text Box 7"/>
          <p:cNvSpPr txBox="1">
            <a:spLocks noChangeArrowheads="1"/>
          </p:cNvSpPr>
          <p:nvPr/>
        </p:nvSpPr>
        <p:spPr bwMode="auto">
          <a:xfrm>
            <a:off x="467544" y="4606096"/>
            <a:ext cx="813690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smtClean="0"/>
              <a:t>3. </a:t>
            </a:r>
            <a:r>
              <a:rPr lang="en-US" altLang="cs-CZ" sz="2000" b="1" dirty="0" smtClean="0">
                <a:solidFill>
                  <a:srgbClr val="0000FF"/>
                </a:solidFill>
              </a:rPr>
              <a:t>The </a:t>
            </a:r>
            <a:r>
              <a:rPr lang="en-US" altLang="cs-CZ" sz="2000" b="1" dirty="0">
                <a:solidFill>
                  <a:srgbClr val="0000FF"/>
                </a:solidFill>
              </a:rPr>
              <a:t>external electric field at the surface of the conductor is perpendicular to that surface</a:t>
            </a:r>
            <a:r>
              <a:rPr lang="en-US" altLang="cs-CZ" sz="2000" dirty="0"/>
              <a:t>. </a:t>
            </a:r>
            <a:r>
              <a:rPr lang="en-US" altLang="cs-CZ" sz="2000" dirty="0" smtClean="0"/>
              <a:t>If </a:t>
            </a:r>
            <a:r>
              <a:rPr lang="en-US" altLang="cs-CZ" sz="2000" dirty="0"/>
              <a:t>there were a field component parallel to the surface, it would cause mobile charge to move along the surface, in violation of the assumption of equilibrium</a:t>
            </a:r>
            <a:r>
              <a:rPr lang="en-US" altLang="cs-CZ" sz="2000" dirty="0" smtClean="0"/>
              <a:t>.</a:t>
            </a:r>
            <a:endParaRPr lang="cs-CZ" altLang="cs-CZ" sz="2000" dirty="0" smtClean="0"/>
          </a:p>
        </p:txBody>
      </p:sp>
    </p:spTree>
    <p:extLst>
      <p:ext uri="{BB962C8B-B14F-4D97-AF65-F5344CB8AC3E}">
        <p14:creationId xmlns:p14="http://schemas.microsoft.com/office/powerpoint/2010/main" val="167444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4744" y="980728"/>
            <a:ext cx="3410303" cy="2302947"/>
          </a:xfrm>
          <a:prstGeom prst="rect">
            <a:avLst/>
          </a:prstGeom>
        </p:spPr>
      </p:pic>
      <p:sp>
        <p:nvSpPr>
          <p:cNvPr id="6" name="Rectangle 2"/>
          <p:cNvSpPr txBox="1">
            <a:spLocks noChangeArrowheads="1"/>
          </p:cNvSpPr>
          <p:nvPr/>
        </p:nvSpPr>
        <p:spPr bwMode="auto">
          <a:xfrm>
            <a:off x="685800" y="188640"/>
            <a:ext cx="7772400"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cs-CZ" altLang="cs-CZ" sz="2200" b="1" kern="0" dirty="0" smtClean="0">
                <a:solidFill>
                  <a:srgbClr val="FF0000"/>
                </a:solidFill>
              </a:rPr>
              <a:t>Electric </a:t>
            </a:r>
            <a:r>
              <a:rPr lang="cs-CZ" altLang="cs-CZ" sz="2200" b="1" kern="0" dirty="0" err="1" smtClean="0">
                <a:solidFill>
                  <a:srgbClr val="FF0000"/>
                </a:solidFill>
              </a:rPr>
              <a:t>Field</a:t>
            </a:r>
            <a:r>
              <a:rPr lang="cs-CZ" altLang="cs-CZ" sz="2200" b="1" kern="0" dirty="0" smtClean="0">
                <a:solidFill>
                  <a:srgbClr val="FF0000"/>
                </a:solidFill>
              </a:rPr>
              <a:t> </a:t>
            </a:r>
            <a:r>
              <a:rPr lang="cs-CZ" altLang="cs-CZ" sz="2200" b="1" kern="0" dirty="0" err="1" smtClean="0">
                <a:solidFill>
                  <a:srgbClr val="FF0000"/>
                </a:solidFill>
              </a:rPr>
              <a:t>Around</a:t>
            </a:r>
            <a:r>
              <a:rPr lang="cs-CZ" altLang="cs-CZ" sz="2200" b="1" kern="0" dirty="0" smtClean="0">
                <a:solidFill>
                  <a:srgbClr val="FF0000"/>
                </a:solidFill>
              </a:rPr>
              <a:t> a </a:t>
            </a:r>
            <a:r>
              <a:rPr lang="cs-CZ" altLang="cs-CZ" sz="2200" b="1" kern="0" dirty="0" err="1" smtClean="0">
                <a:solidFill>
                  <a:srgbClr val="FF0000"/>
                </a:solidFill>
              </a:rPr>
              <a:t>Conductor</a:t>
            </a:r>
            <a:endParaRPr lang="en-US" altLang="cs-CZ" sz="2200" kern="0" dirty="0" smtClean="0">
              <a:solidFill>
                <a:srgbClr val="FF0000"/>
              </a:solidFill>
            </a:endParaRPr>
          </a:p>
        </p:txBody>
      </p:sp>
      <p:cxnSp>
        <p:nvCxnSpPr>
          <p:cNvPr id="7" name="Přímá spojnice se šipkou 6"/>
          <p:cNvCxnSpPr/>
          <p:nvPr/>
        </p:nvCxnSpPr>
        <p:spPr bwMode="auto">
          <a:xfrm flipV="1">
            <a:off x="7422244" y="1369794"/>
            <a:ext cx="72008" cy="216024"/>
          </a:xfrm>
          <a:prstGeom prst="straightConnector1">
            <a:avLst/>
          </a:prstGeom>
          <a:noFill/>
          <a:ln w="15875" cap="flat" cmpd="sng" algn="ctr">
            <a:solidFill>
              <a:schemeClr val="tx1"/>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9" name="TextovéPole 8"/>
              <p:cNvSpPr txBox="1"/>
              <p:nvPr/>
            </p:nvSpPr>
            <p:spPr>
              <a:xfrm>
                <a:off x="7380312" y="1268760"/>
                <a:ext cx="515462" cy="40479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b="0" i="1" smtClean="0">
                          <a:latin typeface="Cambria Math"/>
                        </a:rPr>
                        <m:t>𝑑</m:t>
                      </m:r>
                      <m:acc>
                        <m:accPr>
                          <m:chr m:val="⃗"/>
                          <m:ctrlPr>
                            <a:rPr lang="cs-CZ" i="1" smtClean="0">
                              <a:latin typeface="Cambria Math"/>
                            </a:rPr>
                          </m:ctrlPr>
                        </m:accPr>
                        <m:e>
                          <m:r>
                            <a:rPr lang="cs-CZ" b="0" i="1" smtClean="0">
                              <a:latin typeface="Cambria Math"/>
                            </a:rPr>
                            <m:t>𝑆</m:t>
                          </m:r>
                        </m:e>
                      </m:acc>
                    </m:oMath>
                  </m:oMathPara>
                </a14:m>
                <a:endParaRPr lang="cs-CZ" i="1" dirty="0"/>
              </a:p>
            </p:txBody>
          </p:sp>
        </mc:Choice>
        <mc:Fallback xmlns="">
          <p:sp>
            <p:nvSpPr>
              <p:cNvPr id="9" name="TextovéPole 8"/>
              <p:cNvSpPr txBox="1">
                <a:spLocks noRot="1" noChangeAspect="1" noMove="1" noResize="1" noEditPoints="1" noAdjustHandles="1" noChangeArrowheads="1" noChangeShapeType="1" noTextEdit="1"/>
              </p:cNvSpPr>
              <p:nvPr/>
            </p:nvSpPr>
            <p:spPr>
              <a:xfrm>
                <a:off x="7380312" y="1268760"/>
                <a:ext cx="515462" cy="404791"/>
              </a:xfrm>
              <a:prstGeom prst="rect">
                <a:avLst/>
              </a:prstGeom>
              <a:blipFill rotWithShape="1">
                <a:blip r:embed="rId4"/>
                <a:stretch>
                  <a:fillRect t="-20896" r="-48810"/>
                </a:stretch>
              </a:blipFill>
            </p:spPr>
            <p:txBody>
              <a:bodyPr/>
              <a:lstStyle/>
              <a:p>
                <a:r>
                  <a:rPr lang="cs-CZ">
                    <a:noFill/>
                  </a:rPr>
                  <a:t> </a:t>
                </a:r>
              </a:p>
            </p:txBody>
          </p:sp>
        </mc:Fallback>
      </mc:AlternateContent>
      <p:sp>
        <p:nvSpPr>
          <p:cNvPr id="10" name="Text Box 7"/>
          <p:cNvSpPr txBox="1">
            <a:spLocks noChangeArrowheads="1"/>
          </p:cNvSpPr>
          <p:nvPr/>
        </p:nvSpPr>
        <p:spPr bwMode="auto">
          <a:xfrm>
            <a:off x="467544" y="841936"/>
            <a:ext cx="4536504" cy="269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Our</a:t>
            </a:r>
            <a:r>
              <a:rPr lang="cs-CZ" altLang="cs-CZ" sz="2000" dirty="0" smtClean="0"/>
              <a:t> </a:t>
            </a:r>
            <a:r>
              <a:rPr lang="cs-CZ" altLang="cs-CZ" sz="2000" dirty="0" err="1" smtClean="0"/>
              <a:t>Gaussian</a:t>
            </a:r>
            <a:r>
              <a:rPr lang="cs-CZ" altLang="cs-CZ" sz="2000" dirty="0" smtClean="0"/>
              <a:t> </a:t>
            </a:r>
            <a:r>
              <a:rPr lang="cs-CZ" altLang="cs-CZ" sz="2000" dirty="0" err="1" smtClean="0"/>
              <a:t>surface</a:t>
            </a:r>
            <a:r>
              <a:rPr lang="cs-CZ" altLang="cs-CZ" sz="2000" dirty="0" smtClean="0"/>
              <a:t> </a:t>
            </a:r>
            <a:r>
              <a:rPr lang="cs-CZ" altLang="cs-CZ" sz="2000" dirty="0" err="1" smtClean="0"/>
              <a:t>will</a:t>
            </a:r>
            <a:r>
              <a:rPr lang="cs-CZ" altLang="cs-CZ" sz="2000" dirty="0" smtClean="0"/>
              <a:t> </a:t>
            </a:r>
            <a:r>
              <a:rPr lang="cs-CZ" altLang="cs-CZ" sz="2000" dirty="0" err="1" smtClean="0"/>
              <a:t>be</a:t>
            </a:r>
            <a:r>
              <a:rPr lang="cs-CZ" altLang="cs-CZ" sz="2000" dirty="0" smtClean="0"/>
              <a:t> a </a:t>
            </a:r>
            <a:r>
              <a:rPr lang="cs-CZ" altLang="cs-CZ" sz="2000" dirty="0" err="1" smtClean="0"/>
              <a:t>small</a:t>
            </a:r>
            <a:r>
              <a:rPr lang="cs-CZ" altLang="cs-CZ" sz="2000" dirty="0" smtClean="0"/>
              <a:t> </a:t>
            </a:r>
            <a:r>
              <a:rPr lang="cs-CZ" altLang="cs-CZ" sz="2000" dirty="0" err="1" smtClean="0"/>
              <a:t>cylinder</a:t>
            </a:r>
            <a:r>
              <a:rPr lang="cs-CZ" altLang="cs-CZ" sz="2000" dirty="0" smtClean="0"/>
              <a:t> </a:t>
            </a:r>
            <a:r>
              <a:rPr lang="cs-CZ" altLang="cs-CZ" sz="2000" dirty="0" err="1" smtClean="0"/>
              <a:t>perpendicular</a:t>
            </a:r>
            <a:r>
              <a:rPr lang="cs-CZ" altLang="cs-CZ" sz="2000" dirty="0" smtClean="0"/>
              <a:t> to </a:t>
            </a:r>
            <a:r>
              <a:rPr lang="cs-CZ" altLang="cs-CZ" sz="2000" dirty="0" err="1" smtClean="0"/>
              <a:t>the</a:t>
            </a:r>
            <a:r>
              <a:rPr lang="cs-CZ" altLang="cs-CZ" sz="2000" dirty="0" smtClean="0"/>
              <a:t> </a:t>
            </a:r>
            <a:r>
              <a:rPr lang="cs-CZ" altLang="cs-CZ" sz="2000" dirty="0" err="1" smtClean="0"/>
              <a:t>surface</a:t>
            </a:r>
            <a:r>
              <a:rPr lang="cs-CZ" altLang="cs-CZ" sz="2000" dirty="0" smtClean="0"/>
              <a:t>. </a:t>
            </a:r>
            <a:r>
              <a:rPr lang="cs-CZ" altLang="cs-CZ" sz="2000" dirty="0" err="1" smtClean="0"/>
              <a:t>One</a:t>
            </a:r>
            <a:r>
              <a:rPr lang="cs-CZ" altLang="cs-CZ" sz="2000" dirty="0" smtClean="0"/>
              <a:t> cap </a:t>
            </a:r>
            <a:r>
              <a:rPr lang="cs-CZ" altLang="cs-CZ" sz="2000" dirty="0" err="1" smtClean="0"/>
              <a:t>of</a:t>
            </a:r>
            <a:r>
              <a:rPr lang="cs-CZ" altLang="cs-CZ" sz="2000" dirty="0" smtClean="0"/>
              <a:t> </a:t>
            </a:r>
            <a:r>
              <a:rPr lang="cs-CZ" altLang="cs-CZ" sz="2000" dirty="0" err="1" smtClean="0"/>
              <a:t>the</a:t>
            </a:r>
            <a:r>
              <a:rPr lang="cs-CZ" altLang="cs-CZ" sz="2000" dirty="0" smtClean="0"/>
              <a:t> </a:t>
            </a:r>
            <a:r>
              <a:rPr lang="cs-CZ" altLang="cs-CZ" sz="2000" dirty="0" err="1" smtClean="0"/>
              <a:t>cylinder</a:t>
            </a:r>
            <a:r>
              <a:rPr lang="cs-CZ" altLang="cs-CZ" sz="2000" dirty="0" smtClean="0"/>
              <a:t> </a:t>
            </a:r>
            <a:r>
              <a:rPr lang="cs-CZ" altLang="cs-CZ" sz="2000" dirty="0" err="1" smtClean="0"/>
              <a:t>will</a:t>
            </a:r>
            <a:r>
              <a:rPr lang="cs-CZ" altLang="cs-CZ" sz="2000" dirty="0" smtClean="0"/>
              <a:t> </a:t>
            </a:r>
            <a:r>
              <a:rPr lang="cs-CZ" altLang="cs-CZ" sz="2000" dirty="0" err="1" smtClean="0"/>
              <a:t>be</a:t>
            </a:r>
            <a:r>
              <a:rPr lang="cs-CZ" altLang="cs-CZ" sz="2000" dirty="0" smtClean="0"/>
              <a:t> just </a:t>
            </a:r>
            <a:r>
              <a:rPr lang="cs-CZ" altLang="cs-CZ" sz="2000" dirty="0" err="1" smtClean="0"/>
              <a:t>above</a:t>
            </a:r>
            <a:r>
              <a:rPr lang="cs-CZ" altLang="cs-CZ" sz="2000" dirty="0" smtClean="0"/>
              <a:t> </a:t>
            </a:r>
            <a:r>
              <a:rPr lang="cs-CZ" altLang="cs-CZ" sz="2000" dirty="0" err="1" smtClean="0"/>
              <a:t>the</a:t>
            </a:r>
            <a:r>
              <a:rPr lang="cs-CZ" altLang="cs-CZ" sz="2000" dirty="0" smtClean="0"/>
              <a:t> </a:t>
            </a:r>
            <a:r>
              <a:rPr lang="cs-CZ" altLang="cs-CZ" sz="2000" dirty="0" err="1" smtClean="0"/>
              <a:t>surface</a:t>
            </a:r>
            <a:r>
              <a:rPr lang="cs-CZ" altLang="cs-CZ" sz="2000" dirty="0" smtClean="0"/>
              <a:t> and </a:t>
            </a:r>
            <a:r>
              <a:rPr lang="cs-CZ" altLang="cs-CZ" sz="2000" dirty="0" err="1" smtClean="0"/>
              <a:t>the</a:t>
            </a:r>
            <a:r>
              <a:rPr lang="cs-CZ" altLang="cs-CZ" sz="2000" dirty="0" smtClean="0"/>
              <a:t> </a:t>
            </a:r>
            <a:r>
              <a:rPr lang="cs-CZ" altLang="cs-CZ" sz="2000" dirty="0" err="1" smtClean="0"/>
              <a:t>other</a:t>
            </a:r>
            <a:r>
              <a:rPr lang="cs-CZ" altLang="cs-CZ" sz="2000" dirty="0" smtClean="0"/>
              <a:t> just </a:t>
            </a:r>
            <a:r>
              <a:rPr lang="cs-CZ" altLang="cs-CZ" sz="2000" dirty="0" err="1" smtClean="0"/>
              <a:t>below</a:t>
            </a:r>
            <a:r>
              <a:rPr lang="cs-CZ" altLang="cs-CZ" sz="2000" dirty="0" smtClean="0"/>
              <a:t> </a:t>
            </a:r>
            <a:r>
              <a:rPr lang="cs-CZ" altLang="cs-CZ" sz="2000" dirty="0" err="1" smtClean="0"/>
              <a:t>the</a:t>
            </a:r>
            <a:r>
              <a:rPr lang="cs-CZ" altLang="cs-CZ" sz="2000" dirty="0" smtClean="0"/>
              <a:t> </a:t>
            </a:r>
            <a:r>
              <a:rPr lang="cs-CZ" altLang="cs-CZ" sz="2000" dirty="0" err="1" smtClean="0"/>
              <a:t>surface</a:t>
            </a:r>
            <a:r>
              <a:rPr lang="cs-CZ" altLang="cs-CZ" sz="2000" dirty="0" smtClean="0"/>
              <a:t>. </a:t>
            </a:r>
          </a:p>
          <a:p>
            <a:pPr algn="just" eaLnBrk="1" hangingPunct="1">
              <a:spcAft>
                <a:spcPts val="600"/>
              </a:spcAft>
            </a:pPr>
            <a:r>
              <a:rPr lang="cs-CZ" altLang="cs-CZ" sz="2000" dirty="0" err="1" smtClean="0"/>
              <a:t>The</a:t>
            </a:r>
            <a:r>
              <a:rPr lang="cs-CZ" altLang="cs-CZ" sz="2000" dirty="0" smtClean="0"/>
              <a:t> </a:t>
            </a:r>
            <a:r>
              <a:rPr lang="cs-CZ" altLang="cs-CZ" sz="2000" dirty="0" err="1" smtClean="0"/>
              <a:t>electric</a:t>
            </a:r>
            <a:r>
              <a:rPr lang="cs-CZ" altLang="cs-CZ" sz="2000" dirty="0" smtClean="0"/>
              <a:t> </a:t>
            </a:r>
            <a:r>
              <a:rPr lang="cs-CZ" altLang="cs-CZ" sz="2000" dirty="0" err="1" smtClean="0"/>
              <a:t>field</a:t>
            </a:r>
            <a:r>
              <a:rPr lang="cs-CZ" altLang="cs-CZ" sz="2000" dirty="0" smtClean="0"/>
              <a:t> </a:t>
            </a:r>
            <a:r>
              <a:rPr lang="cs-CZ" altLang="cs-CZ" sz="2000" dirty="0" err="1" smtClean="0"/>
              <a:t>is</a:t>
            </a:r>
            <a:r>
              <a:rPr lang="cs-CZ" altLang="cs-CZ" sz="2000" dirty="0" smtClean="0"/>
              <a:t> </a:t>
            </a:r>
            <a:r>
              <a:rPr lang="cs-CZ" altLang="cs-CZ" sz="2000" dirty="0" err="1" smtClean="0"/>
              <a:t>zero</a:t>
            </a:r>
            <a:r>
              <a:rPr lang="cs-CZ" altLang="cs-CZ" sz="2000" dirty="0" smtClean="0"/>
              <a:t> </a:t>
            </a:r>
            <a:r>
              <a:rPr lang="cs-CZ" altLang="cs-CZ" sz="2000" dirty="0" err="1" smtClean="0"/>
              <a:t>inside</a:t>
            </a:r>
            <a:r>
              <a:rPr lang="cs-CZ" altLang="cs-CZ" sz="2000" dirty="0" smtClean="0"/>
              <a:t> </a:t>
            </a:r>
            <a:r>
              <a:rPr lang="cs-CZ" altLang="cs-CZ" sz="2000" dirty="0" err="1" smtClean="0"/>
              <a:t>the</a:t>
            </a:r>
            <a:r>
              <a:rPr lang="cs-CZ" altLang="cs-CZ" sz="2000" dirty="0" smtClean="0"/>
              <a:t> </a:t>
            </a:r>
            <a:r>
              <a:rPr lang="cs-CZ" altLang="cs-CZ" sz="2000" dirty="0" err="1" smtClean="0"/>
              <a:t>conductor</a:t>
            </a:r>
            <a:r>
              <a:rPr lang="cs-CZ" altLang="cs-CZ" sz="2000" dirty="0" smtClean="0"/>
              <a:t> and </a:t>
            </a:r>
            <a:r>
              <a:rPr lang="cs-CZ" altLang="cs-CZ" sz="2000" dirty="0" err="1" smtClean="0"/>
              <a:t>is</a:t>
            </a:r>
            <a:r>
              <a:rPr lang="cs-CZ" altLang="cs-CZ" sz="2000" dirty="0" smtClean="0"/>
              <a:t> </a:t>
            </a:r>
            <a:r>
              <a:rPr lang="cs-CZ" altLang="cs-CZ" sz="2000" dirty="0" err="1" smtClean="0"/>
              <a:t>perpendicular</a:t>
            </a:r>
            <a:r>
              <a:rPr lang="cs-CZ" altLang="cs-CZ" sz="2000" dirty="0" smtClean="0"/>
              <a:t> to </a:t>
            </a:r>
            <a:r>
              <a:rPr lang="cs-CZ" altLang="cs-CZ" sz="2000" dirty="0" err="1" smtClean="0"/>
              <a:t>the</a:t>
            </a:r>
            <a:r>
              <a:rPr lang="cs-CZ" altLang="cs-CZ" sz="2000" dirty="0" smtClean="0"/>
              <a:t> </a:t>
            </a:r>
            <a:r>
              <a:rPr lang="cs-CZ" altLang="cs-CZ" sz="2000" dirty="0" err="1" smtClean="0"/>
              <a:t>surface</a:t>
            </a:r>
            <a:r>
              <a:rPr lang="cs-CZ" altLang="cs-CZ" sz="2000" dirty="0" smtClean="0"/>
              <a:t> just </a:t>
            </a:r>
            <a:r>
              <a:rPr lang="cs-CZ" altLang="cs-CZ" sz="2000" dirty="0" err="1" smtClean="0"/>
              <a:t>outside</a:t>
            </a:r>
            <a:r>
              <a:rPr lang="cs-CZ" altLang="cs-CZ" sz="2000" dirty="0" smtClean="0"/>
              <a:t> </a:t>
            </a:r>
            <a:r>
              <a:rPr lang="cs-CZ" altLang="cs-CZ" sz="2000" dirty="0" err="1" smtClean="0"/>
              <a:t>it</a:t>
            </a:r>
            <a:r>
              <a:rPr lang="cs-CZ" altLang="cs-CZ" sz="2000" dirty="0" smtClean="0"/>
              <a:t>. </a:t>
            </a:r>
          </a:p>
        </p:txBody>
      </p:sp>
      <mc:AlternateContent xmlns:mc="http://schemas.openxmlformats.org/markup-compatibility/2006" xmlns:a14="http://schemas.microsoft.com/office/drawing/2010/main">
        <mc:Choice Requires="a14">
          <p:sp>
            <p:nvSpPr>
              <p:cNvPr id="11" name="Text Box 7"/>
              <p:cNvSpPr txBox="1">
                <a:spLocks noChangeArrowheads="1"/>
              </p:cNvSpPr>
              <p:nvPr/>
            </p:nvSpPr>
            <p:spPr bwMode="auto">
              <a:xfrm>
                <a:off x="467544" y="3616275"/>
                <a:ext cx="8136904" cy="108157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smtClean="0"/>
                  <a:t>The </a:t>
                </a:r>
                <a:r>
                  <a:rPr lang="cs-CZ" altLang="cs-CZ" sz="2000" dirty="0" err="1" smtClean="0"/>
                  <a:t>electric</a:t>
                </a:r>
                <a:r>
                  <a:rPr lang="cs-CZ" altLang="cs-CZ" sz="2000" dirty="0" smtClean="0"/>
                  <a:t> flux </a:t>
                </a:r>
                <a:r>
                  <a:rPr lang="cs-CZ" altLang="cs-CZ" sz="2000" dirty="0" err="1" smtClean="0"/>
                  <a:t>passes</a:t>
                </a:r>
                <a:r>
                  <a:rPr lang="cs-CZ" altLang="cs-CZ" sz="2000" dirty="0" smtClean="0"/>
                  <a:t> ony </a:t>
                </a:r>
                <a:r>
                  <a:rPr lang="cs-CZ" altLang="cs-CZ" sz="2000" dirty="0" err="1" smtClean="0"/>
                  <a:t>through</a:t>
                </a:r>
                <a:r>
                  <a:rPr lang="cs-CZ" altLang="cs-CZ" sz="2000" dirty="0" smtClean="0"/>
                  <a:t> </a:t>
                </a:r>
                <a:r>
                  <a:rPr lang="cs-CZ" altLang="cs-CZ" sz="2000" dirty="0" err="1" smtClean="0"/>
                  <a:t>the</a:t>
                </a:r>
                <a:r>
                  <a:rPr lang="cs-CZ" altLang="cs-CZ" sz="2000" dirty="0" smtClean="0"/>
                  <a:t> </a:t>
                </a:r>
                <a:r>
                  <a:rPr lang="cs-CZ" altLang="cs-CZ" sz="2000" dirty="0" err="1" smtClean="0"/>
                  <a:t>cylinder</a:t>
                </a:r>
                <a:r>
                  <a:rPr lang="cs-CZ" altLang="cs-CZ" sz="2000" dirty="0" smtClean="0"/>
                  <a:t> cap </a:t>
                </a:r>
                <a:r>
                  <a:rPr lang="cs-CZ" altLang="cs-CZ" sz="2000" dirty="0" err="1" smtClean="0"/>
                  <a:t>outside</a:t>
                </a:r>
                <a:r>
                  <a:rPr lang="cs-CZ" altLang="cs-CZ" sz="2000" dirty="0" smtClean="0"/>
                  <a:t>. </a:t>
                </a:r>
                <a:r>
                  <a:rPr lang="cs-CZ" altLang="cs-CZ" sz="2000" dirty="0" err="1" smtClean="0"/>
                  <a:t>If</a:t>
                </a:r>
                <a:r>
                  <a:rPr lang="cs-CZ" altLang="cs-CZ" sz="2000" dirty="0" smtClean="0"/>
                  <a:t> </a:t>
                </a:r>
                <a:r>
                  <a:rPr lang="cs-CZ" altLang="cs-CZ" sz="2000" dirty="0" err="1" smtClean="0"/>
                  <a:t>we</a:t>
                </a:r>
                <a:r>
                  <a:rPr lang="cs-CZ" altLang="cs-CZ" sz="2000" dirty="0" smtClean="0"/>
                  <a:t> </a:t>
                </a:r>
                <a:r>
                  <a:rPr lang="cs-CZ" altLang="cs-CZ" sz="2000" dirty="0" err="1" smtClean="0"/>
                  <a:t>choose</a:t>
                </a:r>
                <a:r>
                  <a:rPr lang="cs-CZ" altLang="cs-CZ" sz="2000" dirty="0" smtClean="0"/>
                  <a:t> </a:t>
                </a:r>
                <a:r>
                  <a:rPr lang="cs-CZ" altLang="cs-CZ" sz="2000" dirty="0" err="1" smtClean="0"/>
                  <a:t>the</a:t>
                </a:r>
                <a:r>
                  <a:rPr lang="cs-CZ" altLang="cs-CZ" sz="2000" dirty="0" smtClean="0"/>
                  <a:t> </a:t>
                </a:r>
                <a:r>
                  <a:rPr lang="cs-CZ" altLang="cs-CZ" sz="2000" dirty="0" err="1" smtClean="0"/>
                  <a:t>cylinder</a:t>
                </a:r>
                <a:r>
                  <a:rPr lang="cs-CZ" altLang="cs-CZ" sz="2000" dirty="0" smtClean="0"/>
                  <a:t> cap area </a:t>
                </a:r>
                <a:r>
                  <a:rPr lang="cs-CZ" altLang="cs-CZ" sz="2000" i="1" dirty="0" smtClean="0">
                    <a:solidFill>
                      <a:srgbClr val="0000FF"/>
                    </a:solidFill>
                  </a:rPr>
                  <a:t>S</a:t>
                </a:r>
                <a:r>
                  <a:rPr lang="cs-CZ" altLang="cs-CZ" sz="2000" dirty="0" smtClean="0"/>
                  <a:t> </a:t>
                </a:r>
                <a:r>
                  <a:rPr lang="cs-CZ" altLang="cs-CZ" sz="2000" dirty="0" err="1" smtClean="0"/>
                  <a:t>small</a:t>
                </a:r>
                <a:r>
                  <a:rPr lang="cs-CZ" altLang="cs-CZ" sz="2000" dirty="0" smtClean="0"/>
                  <a:t> </a:t>
                </a:r>
                <a:r>
                  <a:rPr lang="cs-CZ" altLang="cs-CZ" sz="2000" dirty="0" err="1" smtClean="0"/>
                  <a:t>enough</a:t>
                </a:r>
                <a:r>
                  <a:rPr lang="cs-CZ" altLang="cs-CZ" sz="2000" dirty="0" smtClean="0"/>
                  <a:t> (</a:t>
                </a:r>
                <a:r>
                  <a:rPr lang="cs-CZ" altLang="cs-CZ" sz="2000" dirty="0" err="1" smtClean="0">
                    <a:solidFill>
                      <a:srgbClr val="0000FF"/>
                    </a:solidFill>
                  </a:rPr>
                  <a:t>d</a:t>
                </a:r>
                <a:r>
                  <a:rPr lang="cs-CZ" altLang="cs-CZ" sz="2000" i="1" dirty="0" err="1" smtClean="0">
                    <a:solidFill>
                      <a:srgbClr val="0000FF"/>
                    </a:solidFill>
                  </a:rPr>
                  <a:t>S</a:t>
                </a:r>
                <a:r>
                  <a:rPr lang="cs-CZ" altLang="cs-CZ" sz="2000" dirty="0" smtClean="0"/>
                  <a:t>), </a:t>
                </a:r>
                <a:r>
                  <a:rPr lang="cs-CZ" altLang="cs-CZ" sz="2000" dirty="0" err="1" smtClean="0"/>
                  <a:t>the</a:t>
                </a:r>
                <a:r>
                  <a:rPr lang="cs-CZ" altLang="cs-CZ" sz="2000" dirty="0" smtClean="0"/>
                  <a:t> </a:t>
                </a:r>
                <a:r>
                  <a:rPr lang="cs-CZ" altLang="cs-CZ" sz="2000" dirty="0" err="1" smtClean="0"/>
                  <a:t>electric</a:t>
                </a:r>
                <a:r>
                  <a:rPr lang="cs-CZ" altLang="cs-CZ" sz="2000" dirty="0" smtClean="0"/>
                  <a:t> </a:t>
                </a:r>
                <a:r>
                  <a:rPr lang="cs-CZ" altLang="cs-CZ" sz="2000" dirty="0" err="1" smtClean="0"/>
                  <a:t>field</a:t>
                </a:r>
                <a:r>
                  <a:rPr lang="cs-CZ" altLang="cs-CZ" sz="2000" dirty="0" smtClean="0"/>
                  <a:t> </a:t>
                </a:r>
                <a14:m>
                  <m:oMath xmlns:m="http://schemas.openxmlformats.org/officeDocument/2006/math">
                    <m:acc>
                      <m:accPr>
                        <m:chr m:val="⃗"/>
                        <m:ctrlPr>
                          <a:rPr lang="cs-CZ" altLang="cs-CZ" sz="2000" i="1" smtClean="0">
                            <a:latin typeface="Cambria Math"/>
                          </a:rPr>
                        </m:ctrlPr>
                      </m:accPr>
                      <m:e>
                        <m:r>
                          <a:rPr lang="cs-CZ" altLang="cs-CZ" sz="2000" b="0" i="1" smtClean="0">
                            <a:latin typeface="Cambria Math"/>
                          </a:rPr>
                          <m:t>𝐸</m:t>
                        </m:r>
                      </m:e>
                    </m:acc>
                    <m:r>
                      <a:rPr lang="cs-CZ" altLang="cs-CZ" sz="2000" b="0" i="1" smtClean="0">
                        <a:latin typeface="Cambria Math"/>
                      </a:rPr>
                      <m:t> </m:t>
                    </m:r>
                  </m:oMath>
                </a14:m>
                <a:r>
                  <a:rPr lang="cs-CZ" altLang="cs-CZ" sz="2000" dirty="0" err="1" smtClean="0"/>
                  <a:t>will</a:t>
                </a:r>
                <a:r>
                  <a:rPr lang="cs-CZ" altLang="cs-CZ" sz="2000" dirty="0" smtClean="0"/>
                  <a:t> </a:t>
                </a:r>
                <a:r>
                  <a:rPr lang="cs-CZ" altLang="cs-CZ" sz="2000" dirty="0" err="1" smtClean="0"/>
                  <a:t>be</a:t>
                </a:r>
                <a:r>
                  <a:rPr lang="cs-CZ" altLang="cs-CZ" sz="2000" dirty="0" smtClean="0"/>
                  <a:t> </a:t>
                </a:r>
                <a:r>
                  <a:rPr lang="cs-CZ" altLang="cs-CZ" sz="2000" dirty="0" err="1" smtClean="0"/>
                  <a:t>uniform</a:t>
                </a:r>
                <a:r>
                  <a:rPr lang="cs-CZ" altLang="cs-CZ" sz="2000" dirty="0" smtClean="0"/>
                  <a:t> </a:t>
                </a:r>
                <a:r>
                  <a:rPr lang="cs-CZ" altLang="cs-CZ" sz="2000" dirty="0" err="1" smtClean="0"/>
                  <a:t>over</a:t>
                </a:r>
                <a:r>
                  <a:rPr lang="cs-CZ" altLang="cs-CZ" sz="2000" dirty="0" smtClean="0"/>
                  <a:t> </a:t>
                </a:r>
                <a:r>
                  <a:rPr lang="cs-CZ" altLang="cs-CZ" sz="2000" dirty="0" err="1" smtClean="0"/>
                  <a:t>it</a:t>
                </a:r>
                <a:r>
                  <a:rPr lang="cs-CZ" altLang="cs-CZ" sz="2000" dirty="0" smtClean="0"/>
                  <a:t>. </a:t>
                </a:r>
              </a:p>
            </p:txBody>
          </p:sp>
        </mc:Choice>
        <mc:Fallback xmlns="">
          <p:sp>
            <p:nvSpPr>
              <p:cNvPr id="11" name="Text Box 7"/>
              <p:cNvSpPr txBox="1">
                <a:spLocks noRot="1" noChangeAspect="1" noMove="1" noResize="1" noEditPoints="1" noAdjustHandles="1" noChangeArrowheads="1" noChangeShapeType="1" noTextEdit="1"/>
              </p:cNvSpPr>
              <p:nvPr/>
            </p:nvSpPr>
            <p:spPr bwMode="auto">
              <a:xfrm>
                <a:off x="467544" y="3616275"/>
                <a:ext cx="8136904" cy="1081578"/>
              </a:xfrm>
              <a:prstGeom prst="rect">
                <a:avLst/>
              </a:prstGeom>
              <a:blipFill rotWithShape="1">
                <a:blip r:embed="rId5"/>
                <a:stretch>
                  <a:fillRect l="-825" t="-2247" r="-825" b="-674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graphicFrame>
        <p:nvGraphicFramePr>
          <p:cNvPr id="8" name="Objekt 7"/>
          <p:cNvGraphicFramePr>
            <a:graphicFrameLocks noChangeAspect="1"/>
          </p:cNvGraphicFramePr>
          <p:nvPr>
            <p:extLst>
              <p:ext uri="{D42A27DB-BD31-4B8C-83A1-F6EECF244321}">
                <p14:modId xmlns:p14="http://schemas.microsoft.com/office/powerpoint/2010/main" val="3057434295"/>
              </p:ext>
            </p:extLst>
          </p:nvPr>
        </p:nvGraphicFramePr>
        <p:xfrm>
          <a:off x="539552" y="4699670"/>
          <a:ext cx="3238500" cy="817562"/>
        </p:xfrm>
        <a:graphic>
          <a:graphicData uri="http://schemas.openxmlformats.org/presentationml/2006/ole">
            <mc:AlternateContent xmlns:mc="http://schemas.openxmlformats.org/markup-compatibility/2006">
              <mc:Choice xmlns:v="urn:schemas-microsoft-com:vml" Requires="v">
                <p:oleObj spid="_x0000_s44425" name="Equation" r:id="rId6" imgW="1714320" imgH="431640" progId="Equation.DSMT4">
                  <p:embed/>
                </p:oleObj>
              </mc:Choice>
              <mc:Fallback>
                <p:oleObj name="Equation" r:id="rId6" imgW="1714320" imgH="431640" progId="Equation.DSMT4">
                  <p:embed/>
                  <p:pic>
                    <p:nvPicPr>
                      <p:cNvPr id="0" name="Objekt 11"/>
                      <p:cNvPicPr>
                        <a:picLocks noChangeAspect="1" noChangeArrowheads="1"/>
                      </p:cNvPicPr>
                      <p:nvPr/>
                    </p:nvPicPr>
                    <p:blipFill>
                      <a:blip r:embed="rId7"/>
                      <a:srcRect/>
                      <a:stretch>
                        <a:fillRect/>
                      </a:stretch>
                    </p:blipFill>
                    <p:spPr bwMode="auto">
                      <a:xfrm>
                        <a:off x="539552" y="4699670"/>
                        <a:ext cx="3238500"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sp>
        <p:nvSpPr>
          <p:cNvPr id="13" name="Text Box 7"/>
          <p:cNvSpPr txBox="1">
            <a:spLocks noChangeArrowheads="1"/>
          </p:cNvSpPr>
          <p:nvPr/>
        </p:nvSpPr>
        <p:spPr bwMode="auto">
          <a:xfrm>
            <a:off x="4211960" y="4725700"/>
            <a:ext cx="432308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where</a:t>
            </a:r>
            <a:r>
              <a:rPr lang="cs-CZ" altLang="cs-CZ" sz="2000" dirty="0" smtClean="0"/>
              <a:t> </a:t>
            </a:r>
            <a:r>
              <a:rPr lang="el-GR" altLang="cs-CZ" sz="2000" dirty="0" smtClean="0">
                <a:solidFill>
                  <a:srgbClr val="0000FF"/>
                </a:solidFill>
              </a:rPr>
              <a:t>σ</a:t>
            </a:r>
            <a:r>
              <a:rPr lang="cs-CZ" altLang="cs-CZ" sz="2000" dirty="0" smtClean="0"/>
              <a:t> </a:t>
            </a:r>
            <a:r>
              <a:rPr lang="cs-CZ" altLang="cs-CZ" sz="2000" dirty="0" err="1" smtClean="0"/>
              <a:t>is</a:t>
            </a:r>
            <a:r>
              <a:rPr lang="cs-CZ" altLang="cs-CZ" sz="2000" dirty="0" smtClean="0"/>
              <a:t> </a:t>
            </a:r>
            <a:r>
              <a:rPr lang="cs-CZ" altLang="cs-CZ" sz="2000" dirty="0" err="1" smtClean="0"/>
              <a:t>the</a:t>
            </a:r>
            <a:r>
              <a:rPr lang="cs-CZ" altLang="cs-CZ" sz="2000" dirty="0" smtClean="0"/>
              <a:t> </a:t>
            </a:r>
            <a:r>
              <a:rPr lang="cs-CZ" altLang="cs-CZ" sz="2000" dirty="0" err="1" smtClean="0"/>
              <a:t>surface</a:t>
            </a:r>
            <a:r>
              <a:rPr lang="cs-CZ" altLang="cs-CZ" sz="2000" dirty="0" smtClean="0"/>
              <a:t> </a:t>
            </a:r>
            <a:r>
              <a:rPr lang="cs-CZ" altLang="cs-CZ" sz="2000" dirty="0" err="1" smtClean="0"/>
              <a:t>charge</a:t>
            </a:r>
            <a:r>
              <a:rPr lang="cs-CZ" altLang="cs-CZ" sz="2000" dirty="0" smtClean="0"/>
              <a:t> </a:t>
            </a:r>
            <a:r>
              <a:rPr lang="cs-CZ" altLang="cs-CZ" sz="2000" dirty="0" err="1" smtClean="0"/>
              <a:t>density</a:t>
            </a:r>
            <a:r>
              <a:rPr lang="cs-CZ" altLang="cs-CZ" sz="2000" dirty="0" smtClean="0"/>
              <a:t> </a:t>
            </a:r>
            <a:r>
              <a:rPr lang="cs-CZ" altLang="cs-CZ" sz="2000" dirty="0" err="1" smtClean="0"/>
              <a:t>at</a:t>
            </a:r>
            <a:r>
              <a:rPr lang="cs-CZ" altLang="cs-CZ" sz="2000" dirty="0" smtClean="0"/>
              <a:t> </a:t>
            </a:r>
            <a:r>
              <a:rPr lang="cs-CZ" altLang="cs-CZ" sz="2000" dirty="0" err="1" smtClean="0"/>
              <a:t>the</a:t>
            </a:r>
            <a:r>
              <a:rPr lang="cs-CZ" altLang="cs-CZ" sz="2000" dirty="0" smtClean="0"/>
              <a:t> place </a:t>
            </a:r>
            <a:r>
              <a:rPr lang="cs-CZ" altLang="cs-CZ" sz="2000" dirty="0" err="1" smtClean="0"/>
              <a:t>of</a:t>
            </a:r>
            <a:r>
              <a:rPr lang="cs-CZ" altLang="cs-CZ" sz="2000" dirty="0" smtClean="0"/>
              <a:t> </a:t>
            </a:r>
            <a:r>
              <a:rPr lang="cs-CZ" altLang="cs-CZ" sz="2000" dirty="0" err="1" smtClean="0"/>
              <a:t>cylinder</a:t>
            </a:r>
            <a:r>
              <a:rPr lang="cs-CZ" altLang="cs-CZ" sz="2000" dirty="0" smtClean="0"/>
              <a:t>. </a:t>
            </a:r>
          </a:p>
        </p:txBody>
      </p:sp>
      <p:sp>
        <p:nvSpPr>
          <p:cNvPr id="14" name="Text Box 7"/>
          <p:cNvSpPr txBox="1">
            <a:spLocks noChangeArrowheads="1"/>
          </p:cNvSpPr>
          <p:nvPr/>
        </p:nvSpPr>
        <p:spPr bwMode="auto">
          <a:xfrm>
            <a:off x="467544" y="5661248"/>
            <a:ext cx="374441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The</a:t>
            </a:r>
            <a:r>
              <a:rPr lang="cs-CZ" altLang="cs-CZ" sz="2000" dirty="0" smtClean="0"/>
              <a:t> </a:t>
            </a:r>
            <a:r>
              <a:rPr lang="cs-CZ" altLang="cs-CZ" sz="2000" dirty="0" err="1" smtClean="0"/>
              <a:t>electric</a:t>
            </a:r>
            <a:r>
              <a:rPr lang="cs-CZ" altLang="cs-CZ" sz="2000" dirty="0" smtClean="0"/>
              <a:t> </a:t>
            </a:r>
            <a:r>
              <a:rPr lang="cs-CZ" altLang="cs-CZ" sz="2000" dirty="0" err="1" smtClean="0"/>
              <a:t>field</a:t>
            </a:r>
            <a:r>
              <a:rPr lang="cs-CZ" altLang="cs-CZ" sz="2000" dirty="0" smtClean="0"/>
              <a:t> </a:t>
            </a:r>
            <a:r>
              <a:rPr lang="cs-CZ" altLang="cs-CZ" sz="2000" dirty="0" err="1" smtClean="0"/>
              <a:t>at</a:t>
            </a:r>
            <a:r>
              <a:rPr lang="cs-CZ" altLang="cs-CZ" sz="2000" dirty="0" smtClean="0"/>
              <a:t> </a:t>
            </a:r>
            <a:r>
              <a:rPr lang="cs-CZ" altLang="cs-CZ" sz="2000" dirty="0" err="1" smtClean="0"/>
              <a:t>surface</a:t>
            </a:r>
            <a:r>
              <a:rPr lang="cs-CZ" altLang="cs-CZ" sz="2000" dirty="0" smtClean="0"/>
              <a:t> </a:t>
            </a:r>
            <a:r>
              <a:rPr lang="cs-CZ" altLang="cs-CZ" sz="2000" dirty="0" err="1" smtClean="0"/>
              <a:t>of</a:t>
            </a:r>
            <a:r>
              <a:rPr lang="cs-CZ" altLang="cs-CZ" sz="2000" dirty="0" smtClean="0"/>
              <a:t> </a:t>
            </a:r>
            <a:r>
              <a:rPr lang="cs-CZ" altLang="cs-CZ" sz="2000" dirty="0" err="1" smtClean="0"/>
              <a:t>conductor</a:t>
            </a:r>
            <a:r>
              <a:rPr lang="cs-CZ" altLang="cs-CZ" sz="2000" dirty="0" smtClean="0"/>
              <a:t> </a:t>
            </a:r>
            <a:r>
              <a:rPr lang="cs-CZ" altLang="cs-CZ" sz="2000" dirty="0" err="1" smtClean="0"/>
              <a:t>is</a:t>
            </a:r>
            <a:r>
              <a:rPr lang="cs-CZ" altLang="cs-CZ" sz="2000" dirty="0" smtClean="0"/>
              <a:t> </a:t>
            </a:r>
            <a:r>
              <a:rPr lang="cs-CZ" altLang="cs-CZ" sz="2000" dirty="0" err="1" smtClean="0"/>
              <a:t>then</a:t>
            </a:r>
            <a:r>
              <a:rPr lang="cs-CZ" altLang="cs-CZ" sz="2000" dirty="0" smtClean="0"/>
              <a:t> </a:t>
            </a:r>
          </a:p>
        </p:txBody>
      </p:sp>
      <p:graphicFrame>
        <p:nvGraphicFramePr>
          <p:cNvPr id="15" name="Objekt 14"/>
          <p:cNvGraphicFramePr>
            <a:graphicFrameLocks noChangeAspect="1"/>
          </p:cNvGraphicFramePr>
          <p:nvPr>
            <p:extLst>
              <p:ext uri="{D42A27DB-BD31-4B8C-83A1-F6EECF244321}">
                <p14:modId xmlns:p14="http://schemas.microsoft.com/office/powerpoint/2010/main" val="640043747"/>
              </p:ext>
            </p:extLst>
          </p:nvPr>
        </p:nvGraphicFramePr>
        <p:xfrm>
          <a:off x="4932536" y="5627688"/>
          <a:ext cx="863600" cy="817562"/>
        </p:xfrm>
        <a:graphic>
          <a:graphicData uri="http://schemas.openxmlformats.org/presentationml/2006/ole">
            <mc:AlternateContent xmlns:mc="http://schemas.openxmlformats.org/markup-compatibility/2006">
              <mc:Choice xmlns:v="urn:schemas-microsoft-com:vml" Requires="v">
                <p:oleObj spid="_x0000_s44426" name="Equation" r:id="rId8" imgW="457200" imgH="431640" progId="Equation.DSMT4">
                  <p:embed/>
                </p:oleObj>
              </mc:Choice>
              <mc:Fallback>
                <p:oleObj name="Equation" r:id="rId8" imgW="457200" imgH="431640" progId="Equation.DSMT4">
                  <p:embed/>
                  <p:pic>
                    <p:nvPicPr>
                      <p:cNvPr id="0" name=""/>
                      <p:cNvPicPr>
                        <a:picLocks noChangeAspect="1" noChangeArrowheads="1"/>
                      </p:cNvPicPr>
                      <p:nvPr/>
                    </p:nvPicPr>
                    <p:blipFill>
                      <a:blip r:embed="rId9"/>
                      <a:srcRect/>
                      <a:stretch>
                        <a:fillRect/>
                      </a:stretch>
                    </p:blipFill>
                    <p:spPr bwMode="auto">
                      <a:xfrm>
                        <a:off x="4932536" y="5627688"/>
                        <a:ext cx="863600" cy="817562"/>
                      </a:xfrm>
                      <a:prstGeom prst="rect">
                        <a:avLst/>
                      </a:prstGeom>
                      <a:solidFill>
                        <a:srgbClr val="FFFF99"/>
                      </a:solidFill>
                      <a:ln w="15875">
                        <a:solidFill>
                          <a:schemeClr val="tx1"/>
                        </a:solidFill>
                      </a:ln>
                    </p:spPr>
                  </p:pic>
                </p:oleObj>
              </mc:Fallback>
            </mc:AlternateContent>
          </a:graphicData>
        </a:graphic>
      </p:graphicFrame>
    </p:spTree>
    <p:extLst>
      <p:ext uri="{BB962C8B-B14F-4D97-AF65-F5344CB8AC3E}">
        <p14:creationId xmlns:p14="http://schemas.microsoft.com/office/powerpoint/2010/main" val="196982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4"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i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par>
                                <p:cTn id="26" presetID="4" presetClass="entr" presetSubtype="16"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ox(in)">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1"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188640"/>
            <a:ext cx="7772400"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cs-CZ" altLang="cs-CZ" sz="2200" b="1" kern="0" dirty="0" err="1" smtClean="0">
                <a:solidFill>
                  <a:srgbClr val="FF0000"/>
                </a:solidFill>
              </a:rPr>
              <a:t>Work</a:t>
            </a:r>
            <a:r>
              <a:rPr lang="cs-CZ" altLang="cs-CZ" sz="2200" b="1" kern="0" dirty="0" smtClean="0">
                <a:solidFill>
                  <a:srgbClr val="FF0000"/>
                </a:solidFill>
              </a:rPr>
              <a:t> and </a:t>
            </a:r>
            <a:r>
              <a:rPr lang="cs-CZ" altLang="cs-CZ" sz="2200" b="1" kern="0" dirty="0" err="1" smtClean="0">
                <a:solidFill>
                  <a:srgbClr val="FF0000"/>
                </a:solidFill>
              </a:rPr>
              <a:t>Potential</a:t>
            </a:r>
            <a:r>
              <a:rPr lang="cs-CZ" altLang="cs-CZ" sz="2200" b="1" kern="0" dirty="0" smtClean="0">
                <a:solidFill>
                  <a:srgbClr val="FF0000"/>
                </a:solidFill>
              </a:rPr>
              <a:t> in </a:t>
            </a:r>
            <a:r>
              <a:rPr lang="cs-CZ" altLang="cs-CZ" sz="2200" b="1" kern="0" dirty="0" err="1" smtClean="0">
                <a:solidFill>
                  <a:srgbClr val="FF0000"/>
                </a:solidFill>
              </a:rPr>
              <a:t>an</a:t>
            </a:r>
            <a:r>
              <a:rPr lang="cs-CZ" altLang="cs-CZ" sz="2200" b="1" kern="0" dirty="0" smtClean="0">
                <a:solidFill>
                  <a:srgbClr val="FF0000"/>
                </a:solidFill>
              </a:rPr>
              <a:t> Electric </a:t>
            </a:r>
            <a:r>
              <a:rPr lang="cs-CZ" altLang="cs-CZ" sz="2200" b="1" kern="0" dirty="0" err="1" smtClean="0">
                <a:solidFill>
                  <a:srgbClr val="FF0000"/>
                </a:solidFill>
              </a:rPr>
              <a:t>Field</a:t>
            </a:r>
            <a:endParaRPr lang="en-US" altLang="cs-CZ" sz="2200" kern="0" dirty="0" smtClean="0">
              <a:solidFill>
                <a:srgbClr val="FF0000"/>
              </a:solidFill>
            </a:endParaRPr>
          </a:p>
        </p:txBody>
      </p:sp>
      <mc:AlternateContent xmlns:mc="http://schemas.openxmlformats.org/markup-compatibility/2006" xmlns:a14="http://schemas.microsoft.com/office/drawing/2010/main">
        <mc:Choice Requires="a14">
          <p:sp>
            <p:nvSpPr>
              <p:cNvPr id="5" name="Text Box 7"/>
              <p:cNvSpPr txBox="1">
                <a:spLocks noChangeArrowheads="1"/>
              </p:cNvSpPr>
              <p:nvPr/>
            </p:nvSpPr>
            <p:spPr bwMode="auto">
              <a:xfrm>
                <a:off x="467543" y="841936"/>
                <a:ext cx="4808097" cy="10904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smtClean="0"/>
                  <a:t>If </a:t>
                </a:r>
                <a:r>
                  <a:rPr lang="cs-CZ" altLang="cs-CZ" sz="2000" dirty="0" err="1" smtClean="0"/>
                  <a:t>we</a:t>
                </a:r>
                <a:r>
                  <a:rPr lang="cs-CZ" altLang="cs-CZ" sz="2000" dirty="0" smtClean="0"/>
                  <a:t> place a unit </a:t>
                </a:r>
                <a:r>
                  <a:rPr lang="cs-CZ" altLang="cs-CZ" sz="2000" dirty="0" err="1" smtClean="0"/>
                  <a:t>charge</a:t>
                </a:r>
                <a:r>
                  <a:rPr lang="cs-CZ" altLang="cs-CZ" sz="2000" dirty="0" smtClean="0"/>
                  <a:t> </a:t>
                </a:r>
                <a:r>
                  <a:rPr lang="cs-CZ" altLang="cs-CZ" sz="2000" i="1" dirty="0" smtClean="0"/>
                  <a:t>Q</a:t>
                </a:r>
                <a:r>
                  <a:rPr lang="cs-CZ" altLang="cs-CZ" sz="2000" baseline="-25000" dirty="0" smtClean="0"/>
                  <a:t>0</a:t>
                </a:r>
                <a:r>
                  <a:rPr lang="cs-CZ" altLang="cs-CZ" sz="2000" dirty="0" smtClean="0"/>
                  <a:t> </a:t>
                </a:r>
                <a:r>
                  <a:rPr lang="cs-CZ" altLang="cs-CZ" sz="2000" dirty="0" err="1" smtClean="0"/>
                  <a:t>into</a:t>
                </a:r>
                <a:r>
                  <a:rPr lang="cs-CZ" altLang="cs-CZ" sz="2000" dirty="0" smtClean="0"/>
                  <a:t> </a:t>
                </a:r>
                <a:r>
                  <a:rPr lang="cs-CZ" altLang="cs-CZ" sz="2000" dirty="0" err="1" smtClean="0"/>
                  <a:t>an</a:t>
                </a:r>
                <a:r>
                  <a:rPr lang="cs-CZ" altLang="cs-CZ" sz="2000" dirty="0" smtClean="0"/>
                  <a:t> </a:t>
                </a:r>
                <a:r>
                  <a:rPr lang="cs-CZ" altLang="cs-CZ" sz="2000" dirty="0" err="1" smtClean="0"/>
                  <a:t>electric</a:t>
                </a:r>
                <a:r>
                  <a:rPr lang="cs-CZ" altLang="cs-CZ" sz="2000" dirty="0" smtClean="0"/>
                  <a:t> </a:t>
                </a:r>
                <a:r>
                  <a:rPr lang="cs-CZ" altLang="cs-CZ" sz="2000" dirty="0" err="1" smtClean="0"/>
                  <a:t>field</a:t>
                </a:r>
                <a:r>
                  <a:rPr lang="cs-CZ" altLang="cs-CZ" sz="2000" dirty="0" smtClean="0"/>
                  <a:t> </a:t>
                </a:r>
                <a14:m>
                  <m:oMath xmlns:m="http://schemas.openxmlformats.org/officeDocument/2006/math">
                    <m:acc>
                      <m:accPr>
                        <m:chr m:val="⃗"/>
                        <m:ctrlPr>
                          <a:rPr lang="cs-CZ" altLang="cs-CZ" sz="2000" i="1" smtClean="0">
                            <a:latin typeface="Cambria Math"/>
                          </a:rPr>
                        </m:ctrlPr>
                      </m:accPr>
                      <m:e>
                        <m:r>
                          <a:rPr lang="cs-CZ" altLang="cs-CZ" sz="2000" b="0" i="1" smtClean="0">
                            <a:latin typeface="Cambria Math"/>
                          </a:rPr>
                          <m:t>𝐸</m:t>
                        </m:r>
                      </m:e>
                    </m:acc>
                  </m:oMath>
                </a14:m>
                <a:r>
                  <a:rPr lang="cs-CZ" altLang="cs-CZ" sz="2000" dirty="0" smtClean="0"/>
                  <a:t> </a:t>
                </a:r>
                <a:r>
                  <a:rPr lang="cs-CZ" altLang="cs-CZ" sz="2000" dirty="0" err="1" smtClean="0"/>
                  <a:t>around</a:t>
                </a:r>
                <a:r>
                  <a:rPr lang="cs-CZ" altLang="cs-CZ" sz="2000" dirty="0" smtClean="0"/>
                  <a:t> </a:t>
                </a:r>
                <a:r>
                  <a:rPr lang="cs-CZ" altLang="cs-CZ" sz="2000" dirty="0" err="1" smtClean="0"/>
                  <a:t>charge</a:t>
                </a:r>
                <a:r>
                  <a:rPr lang="cs-CZ" altLang="cs-CZ" sz="2000" dirty="0" smtClean="0"/>
                  <a:t> +</a:t>
                </a:r>
                <a:r>
                  <a:rPr lang="cs-CZ" altLang="cs-CZ" sz="2000" i="1" dirty="0" smtClean="0"/>
                  <a:t>Q</a:t>
                </a:r>
                <a:r>
                  <a:rPr lang="cs-CZ" altLang="cs-CZ" sz="2000" dirty="0" smtClean="0"/>
                  <a:t>, the </a:t>
                </a:r>
                <a:r>
                  <a:rPr lang="cs-CZ" altLang="cs-CZ" sz="2000" dirty="0" err="1" smtClean="0"/>
                  <a:t>force</a:t>
                </a:r>
                <a:r>
                  <a:rPr lang="cs-CZ" altLang="cs-CZ" sz="2000" dirty="0" smtClean="0"/>
                  <a:t> </a:t>
                </a:r>
                <a14:m>
                  <m:oMath xmlns:m="http://schemas.openxmlformats.org/officeDocument/2006/math">
                    <m:acc>
                      <m:accPr>
                        <m:chr m:val="⃗"/>
                        <m:ctrlPr>
                          <a:rPr lang="cs-CZ" altLang="cs-CZ" sz="2000" i="1">
                            <a:latin typeface="Cambria Math"/>
                          </a:rPr>
                        </m:ctrlPr>
                      </m:accPr>
                      <m:e>
                        <m:r>
                          <a:rPr lang="cs-CZ" altLang="cs-CZ" sz="2000" b="0" i="1" smtClean="0">
                            <a:latin typeface="Cambria Math"/>
                          </a:rPr>
                          <m:t>𝐹</m:t>
                        </m:r>
                      </m:e>
                    </m:acc>
                  </m:oMath>
                </a14:m>
                <a:r>
                  <a:rPr lang="cs-CZ" altLang="cs-CZ" sz="2000" baseline="-25000" dirty="0" smtClean="0"/>
                  <a:t>e</a:t>
                </a:r>
                <a:r>
                  <a:rPr lang="cs-CZ" altLang="cs-CZ" sz="2000" dirty="0" smtClean="0"/>
                  <a:t> </a:t>
                </a:r>
                <a:r>
                  <a:rPr lang="cs-CZ" altLang="cs-CZ" sz="2000" dirty="0" err="1" smtClean="0"/>
                  <a:t>acting</a:t>
                </a:r>
                <a:r>
                  <a:rPr lang="cs-CZ" altLang="cs-CZ" sz="2000" dirty="0" smtClean="0"/>
                  <a:t> on </a:t>
                </a:r>
                <a:r>
                  <a:rPr lang="cs-CZ" altLang="cs-CZ" sz="2000" dirty="0" err="1" smtClean="0"/>
                  <a:t>it</a:t>
                </a:r>
                <a:r>
                  <a:rPr lang="cs-CZ" altLang="cs-CZ" sz="2000" dirty="0" smtClean="0"/>
                  <a:t> </a:t>
                </a:r>
                <a:r>
                  <a:rPr lang="cs-CZ" altLang="cs-CZ" sz="2000" dirty="0" err="1" smtClean="0"/>
                  <a:t>will</a:t>
                </a:r>
                <a:r>
                  <a:rPr lang="cs-CZ" altLang="cs-CZ" sz="2000" dirty="0" smtClean="0"/>
                  <a:t> </a:t>
                </a:r>
                <a:r>
                  <a:rPr lang="cs-CZ" altLang="cs-CZ" sz="2000" dirty="0" err="1" smtClean="0"/>
                  <a:t>be</a:t>
                </a:r>
                <a:r>
                  <a:rPr lang="cs-CZ" altLang="cs-CZ" sz="2000" dirty="0" smtClean="0"/>
                  <a:t> </a:t>
                </a:r>
              </a:p>
            </p:txBody>
          </p:sp>
        </mc:Choice>
        <mc:Fallback xmlns="">
          <p:sp>
            <p:nvSpPr>
              <p:cNvPr id="5" name="Text Box 7"/>
              <p:cNvSpPr txBox="1">
                <a:spLocks noRot="1" noChangeAspect="1" noMove="1" noResize="1" noEditPoints="1" noAdjustHandles="1" noChangeArrowheads="1" noChangeShapeType="1" noTextEdit="1"/>
              </p:cNvSpPr>
              <p:nvPr/>
            </p:nvSpPr>
            <p:spPr bwMode="auto">
              <a:xfrm>
                <a:off x="467543" y="841936"/>
                <a:ext cx="4808097" cy="1090427"/>
              </a:xfrm>
              <a:prstGeom prst="rect">
                <a:avLst/>
              </a:prstGeom>
              <a:blipFill rotWithShape="1">
                <a:blip r:embed="rId3"/>
                <a:stretch>
                  <a:fillRect l="-1396" t="-2235" r="-1396" b="-949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5641" y="908720"/>
            <a:ext cx="3544831" cy="3483871"/>
          </a:xfrm>
          <a:prstGeom prst="rect">
            <a:avLst/>
          </a:prstGeom>
        </p:spPr>
      </p:pic>
      <p:graphicFrame>
        <p:nvGraphicFramePr>
          <p:cNvPr id="7" name="Objekt 6"/>
          <p:cNvGraphicFramePr>
            <a:graphicFrameLocks noChangeAspect="1"/>
          </p:cNvGraphicFramePr>
          <p:nvPr>
            <p:extLst>
              <p:ext uri="{D42A27DB-BD31-4B8C-83A1-F6EECF244321}">
                <p14:modId xmlns:p14="http://schemas.microsoft.com/office/powerpoint/2010/main" val="462764516"/>
              </p:ext>
            </p:extLst>
          </p:nvPr>
        </p:nvGraphicFramePr>
        <p:xfrm>
          <a:off x="3779912" y="1772816"/>
          <a:ext cx="1128712" cy="481012"/>
        </p:xfrm>
        <a:graphic>
          <a:graphicData uri="http://schemas.openxmlformats.org/presentationml/2006/ole">
            <mc:AlternateContent xmlns:mc="http://schemas.openxmlformats.org/markup-compatibility/2006">
              <mc:Choice xmlns:v="urn:schemas-microsoft-com:vml" Requires="v">
                <p:oleObj spid="_x0000_s46011" name="Equation" r:id="rId5" imgW="596880" imgH="253800" progId="Equation.DSMT4">
                  <p:embed/>
                </p:oleObj>
              </mc:Choice>
              <mc:Fallback>
                <p:oleObj name="Equation" r:id="rId5" imgW="596880" imgH="253800" progId="Equation.DSMT4">
                  <p:embed/>
                  <p:pic>
                    <p:nvPicPr>
                      <p:cNvPr id="0" name="Objekt 7"/>
                      <p:cNvPicPr>
                        <a:picLocks noChangeAspect="1" noChangeArrowheads="1"/>
                      </p:cNvPicPr>
                      <p:nvPr/>
                    </p:nvPicPr>
                    <p:blipFill>
                      <a:blip r:embed="rId6"/>
                      <a:srcRect/>
                      <a:stretch>
                        <a:fillRect/>
                      </a:stretch>
                    </p:blipFill>
                    <p:spPr bwMode="auto">
                      <a:xfrm>
                        <a:off x="3779912" y="1772816"/>
                        <a:ext cx="1128712" cy="481012"/>
                      </a:xfrm>
                      <a:prstGeom prst="rect">
                        <a:avLst/>
                      </a:prstGeom>
                      <a:noFill/>
                      <a:ln>
                        <a:noFill/>
                      </a:ln>
                    </p:spPr>
                  </p:pic>
                </p:oleObj>
              </mc:Fallback>
            </mc:AlternateContent>
          </a:graphicData>
        </a:graphic>
      </p:graphicFrame>
      <p:sp>
        <p:nvSpPr>
          <p:cNvPr id="8" name="Text Box 7"/>
          <p:cNvSpPr txBox="1">
            <a:spLocks noChangeArrowheads="1"/>
          </p:cNvSpPr>
          <p:nvPr/>
        </p:nvSpPr>
        <p:spPr bwMode="auto">
          <a:xfrm>
            <a:off x="467544" y="2276872"/>
            <a:ext cx="480809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The</a:t>
            </a:r>
            <a:r>
              <a:rPr lang="cs-CZ" altLang="cs-CZ" sz="2000" dirty="0" smtClean="0"/>
              <a:t> </a:t>
            </a:r>
            <a:r>
              <a:rPr lang="cs-CZ" altLang="cs-CZ" sz="2000" dirty="0" err="1" smtClean="0"/>
              <a:t>work</a:t>
            </a:r>
            <a:r>
              <a:rPr lang="cs-CZ" altLang="cs-CZ" sz="2000" dirty="0" smtClean="0"/>
              <a:t> done by </a:t>
            </a:r>
            <a:r>
              <a:rPr lang="cs-CZ" altLang="cs-CZ" sz="2000" dirty="0" err="1" smtClean="0"/>
              <a:t>this</a:t>
            </a:r>
            <a:r>
              <a:rPr lang="cs-CZ" altLang="cs-CZ" sz="2000" dirty="0" smtClean="0"/>
              <a:t> </a:t>
            </a:r>
            <a:r>
              <a:rPr lang="cs-CZ" altLang="cs-CZ" sz="2000" dirty="0" err="1" smtClean="0"/>
              <a:t>force</a:t>
            </a:r>
            <a:r>
              <a:rPr lang="cs-CZ" altLang="cs-CZ" sz="2000" dirty="0" smtClean="0"/>
              <a:t> to </a:t>
            </a:r>
            <a:r>
              <a:rPr lang="cs-CZ" altLang="cs-CZ" sz="2000" dirty="0" err="1" smtClean="0"/>
              <a:t>move</a:t>
            </a:r>
            <a:r>
              <a:rPr lang="cs-CZ" altLang="cs-CZ" sz="2000" dirty="0" smtClean="0"/>
              <a:t> </a:t>
            </a:r>
            <a:r>
              <a:rPr lang="cs-CZ" altLang="cs-CZ" sz="2000" dirty="0" err="1" smtClean="0"/>
              <a:t>the</a:t>
            </a:r>
            <a:r>
              <a:rPr lang="cs-CZ" altLang="cs-CZ" sz="2000" dirty="0" smtClean="0"/>
              <a:t> unit </a:t>
            </a:r>
            <a:r>
              <a:rPr lang="cs-CZ" altLang="cs-CZ" sz="2000" dirty="0" err="1" smtClean="0"/>
              <a:t>charge</a:t>
            </a:r>
            <a:r>
              <a:rPr lang="cs-CZ" altLang="cs-CZ" sz="2000" dirty="0" smtClean="0"/>
              <a:t> </a:t>
            </a:r>
            <a:r>
              <a:rPr lang="cs-CZ" altLang="cs-CZ" sz="2000" i="1" dirty="0" smtClean="0"/>
              <a:t>Q</a:t>
            </a:r>
            <a:r>
              <a:rPr lang="cs-CZ" altLang="cs-CZ" sz="2000" baseline="-25000" dirty="0" smtClean="0"/>
              <a:t>0</a:t>
            </a:r>
            <a:r>
              <a:rPr lang="cs-CZ" altLang="cs-CZ" sz="2000" dirty="0" smtClean="0"/>
              <a:t> </a:t>
            </a:r>
            <a:r>
              <a:rPr lang="cs-CZ" altLang="cs-CZ" sz="2000" dirty="0" err="1" smtClean="0"/>
              <a:t>from</a:t>
            </a:r>
            <a:r>
              <a:rPr lang="cs-CZ" altLang="cs-CZ" sz="2000" dirty="0" smtClean="0"/>
              <a:t> point K to L </a:t>
            </a:r>
            <a:r>
              <a:rPr lang="cs-CZ" altLang="cs-CZ" sz="2000" dirty="0" err="1" smtClean="0"/>
              <a:t>is</a:t>
            </a:r>
            <a:r>
              <a:rPr lang="cs-CZ" altLang="cs-CZ" sz="2000" dirty="0" smtClean="0"/>
              <a:t>:</a:t>
            </a:r>
          </a:p>
        </p:txBody>
      </p:sp>
      <p:graphicFrame>
        <p:nvGraphicFramePr>
          <p:cNvPr id="9" name="Objekt 8"/>
          <p:cNvGraphicFramePr>
            <a:graphicFrameLocks noChangeAspect="1"/>
          </p:cNvGraphicFramePr>
          <p:nvPr>
            <p:extLst>
              <p:ext uri="{D42A27DB-BD31-4B8C-83A1-F6EECF244321}">
                <p14:modId xmlns:p14="http://schemas.microsoft.com/office/powerpoint/2010/main" val="3909929682"/>
              </p:ext>
            </p:extLst>
          </p:nvPr>
        </p:nvGraphicFramePr>
        <p:xfrm>
          <a:off x="611560" y="2994025"/>
          <a:ext cx="3001963" cy="866775"/>
        </p:xfrm>
        <a:graphic>
          <a:graphicData uri="http://schemas.openxmlformats.org/presentationml/2006/ole">
            <mc:AlternateContent xmlns:mc="http://schemas.openxmlformats.org/markup-compatibility/2006">
              <mc:Choice xmlns:v="urn:schemas-microsoft-com:vml" Requires="v">
                <p:oleObj spid="_x0000_s46012" name="Equation" r:id="rId7" imgW="1587240" imgH="457200" progId="Equation.DSMT4">
                  <p:embed/>
                </p:oleObj>
              </mc:Choice>
              <mc:Fallback>
                <p:oleObj name="Equation" r:id="rId7" imgW="1587240" imgH="457200" progId="Equation.DSMT4">
                  <p:embed/>
                  <p:pic>
                    <p:nvPicPr>
                      <p:cNvPr id="0" name=""/>
                      <p:cNvPicPr>
                        <a:picLocks noChangeAspect="1" noChangeArrowheads="1"/>
                      </p:cNvPicPr>
                      <p:nvPr/>
                    </p:nvPicPr>
                    <p:blipFill>
                      <a:blip r:embed="rId8"/>
                      <a:srcRect/>
                      <a:stretch>
                        <a:fillRect/>
                      </a:stretch>
                    </p:blipFill>
                    <p:spPr bwMode="auto">
                      <a:xfrm>
                        <a:off x="611560" y="2994025"/>
                        <a:ext cx="3001963" cy="866775"/>
                      </a:xfrm>
                      <a:prstGeom prst="rect">
                        <a:avLst/>
                      </a:prstGeom>
                      <a:noFill/>
                      <a:ln>
                        <a:noFill/>
                      </a:ln>
                    </p:spPr>
                  </p:pic>
                </p:oleObj>
              </mc:Fallback>
            </mc:AlternateContent>
          </a:graphicData>
        </a:graphic>
      </p:graphicFrame>
      <p:sp>
        <p:nvSpPr>
          <p:cNvPr id="10" name="Text Box 7"/>
          <p:cNvSpPr txBox="1">
            <a:spLocks noChangeArrowheads="1"/>
          </p:cNvSpPr>
          <p:nvPr/>
        </p:nvSpPr>
        <p:spPr bwMode="auto">
          <a:xfrm>
            <a:off x="467544" y="3933056"/>
            <a:ext cx="51125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An</a:t>
            </a:r>
            <a:r>
              <a:rPr lang="cs-CZ" altLang="cs-CZ" sz="2000" dirty="0" smtClean="0"/>
              <a:t> </a:t>
            </a:r>
            <a:r>
              <a:rPr lang="cs-CZ" altLang="cs-CZ" sz="2000" dirty="0" err="1" smtClean="0"/>
              <a:t>electric</a:t>
            </a:r>
            <a:r>
              <a:rPr lang="cs-CZ" altLang="cs-CZ" sz="2000" dirty="0" smtClean="0"/>
              <a:t> </a:t>
            </a:r>
            <a:r>
              <a:rPr lang="cs-CZ" altLang="cs-CZ" sz="2000" dirty="0" err="1" smtClean="0"/>
              <a:t>field</a:t>
            </a:r>
            <a:r>
              <a:rPr lang="cs-CZ" altLang="cs-CZ" sz="2000" dirty="0" smtClean="0"/>
              <a:t> </a:t>
            </a:r>
            <a:r>
              <a:rPr lang="cs-CZ" altLang="cs-CZ" sz="2000" dirty="0" err="1" smtClean="0"/>
              <a:t>due</a:t>
            </a:r>
            <a:r>
              <a:rPr lang="cs-CZ" altLang="cs-CZ" sz="2000" dirty="0" smtClean="0"/>
              <a:t> to a point </a:t>
            </a:r>
            <a:r>
              <a:rPr lang="cs-CZ" altLang="cs-CZ" sz="2000" dirty="0" err="1" smtClean="0"/>
              <a:t>charge</a:t>
            </a:r>
            <a:r>
              <a:rPr lang="cs-CZ" altLang="cs-CZ" sz="2000" dirty="0" smtClean="0"/>
              <a:t> </a:t>
            </a:r>
            <a:r>
              <a:rPr lang="cs-CZ" altLang="cs-CZ" sz="2000" i="1" dirty="0" smtClean="0"/>
              <a:t>Q</a:t>
            </a:r>
            <a:r>
              <a:rPr lang="cs-CZ" altLang="cs-CZ" sz="2000" dirty="0" smtClean="0"/>
              <a:t> </a:t>
            </a:r>
            <a:r>
              <a:rPr lang="cs-CZ" altLang="cs-CZ" sz="2000" dirty="0" err="1" smtClean="0"/>
              <a:t>is</a:t>
            </a:r>
            <a:r>
              <a:rPr lang="cs-CZ" altLang="cs-CZ" sz="2000" dirty="0" smtClean="0"/>
              <a:t>:</a:t>
            </a:r>
          </a:p>
        </p:txBody>
      </p:sp>
      <p:graphicFrame>
        <p:nvGraphicFramePr>
          <p:cNvPr id="11" name="Objekt 10"/>
          <p:cNvGraphicFramePr>
            <a:graphicFrameLocks noChangeAspect="1"/>
          </p:cNvGraphicFramePr>
          <p:nvPr>
            <p:extLst>
              <p:ext uri="{D42A27DB-BD31-4B8C-83A1-F6EECF244321}">
                <p14:modId xmlns:p14="http://schemas.microsoft.com/office/powerpoint/2010/main" val="1404487908"/>
              </p:ext>
            </p:extLst>
          </p:nvPr>
        </p:nvGraphicFramePr>
        <p:xfrm>
          <a:off x="611560" y="4411637"/>
          <a:ext cx="1704975" cy="817563"/>
        </p:xfrm>
        <a:graphic>
          <a:graphicData uri="http://schemas.openxmlformats.org/presentationml/2006/ole">
            <mc:AlternateContent xmlns:mc="http://schemas.openxmlformats.org/markup-compatibility/2006">
              <mc:Choice xmlns:v="urn:schemas-microsoft-com:vml" Requires="v">
                <p:oleObj spid="_x0000_s46013" name="Equation" r:id="rId9" imgW="901440" imgH="431640" progId="Equation.DSMT4">
                  <p:embed/>
                </p:oleObj>
              </mc:Choice>
              <mc:Fallback>
                <p:oleObj name="Equation" r:id="rId9" imgW="901440" imgH="431640" progId="Equation.DSMT4">
                  <p:embed/>
                  <p:pic>
                    <p:nvPicPr>
                      <p:cNvPr id="0" name=""/>
                      <p:cNvPicPr>
                        <a:picLocks noChangeAspect="1" noChangeArrowheads="1"/>
                      </p:cNvPicPr>
                      <p:nvPr/>
                    </p:nvPicPr>
                    <p:blipFill>
                      <a:blip r:embed="rId10"/>
                      <a:srcRect/>
                      <a:stretch>
                        <a:fillRect/>
                      </a:stretch>
                    </p:blipFill>
                    <p:spPr bwMode="auto">
                      <a:xfrm>
                        <a:off x="611560" y="4411637"/>
                        <a:ext cx="1704975" cy="817563"/>
                      </a:xfrm>
                      <a:prstGeom prst="rect">
                        <a:avLst/>
                      </a:prstGeom>
                      <a:noFill/>
                      <a:ln>
                        <a:noFill/>
                      </a:ln>
                    </p:spPr>
                  </p:pic>
                </p:oleObj>
              </mc:Fallback>
            </mc:AlternateContent>
          </a:graphicData>
        </a:graphic>
      </p:graphicFrame>
      <mc:AlternateContent xmlns:mc="http://schemas.openxmlformats.org/markup-compatibility/2006" xmlns:a14="http://schemas.microsoft.com/office/drawing/2010/main">
        <mc:Choice Requires="a14">
          <p:sp>
            <p:nvSpPr>
              <p:cNvPr id="12" name="Text Box 7"/>
              <p:cNvSpPr txBox="1">
                <a:spLocks noChangeArrowheads="1"/>
              </p:cNvSpPr>
              <p:nvPr/>
            </p:nvSpPr>
            <p:spPr bwMode="auto">
              <a:xfrm>
                <a:off x="2411760" y="4581128"/>
                <a:ext cx="3240360" cy="64633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dirty="0" err="1" smtClean="0"/>
                  <a:t>where</a:t>
                </a:r>
                <a:r>
                  <a:rPr lang="cs-CZ" altLang="cs-CZ" dirty="0" smtClean="0"/>
                  <a:t> </a:t>
                </a:r>
                <a14:m>
                  <m:oMath xmlns:m="http://schemas.openxmlformats.org/officeDocument/2006/math">
                    <m:acc>
                      <m:accPr>
                        <m:chr m:val="⃗"/>
                        <m:ctrlPr>
                          <a:rPr lang="cs-CZ" altLang="cs-CZ" i="1" smtClean="0">
                            <a:latin typeface="Cambria Math"/>
                          </a:rPr>
                        </m:ctrlPr>
                      </m:accPr>
                      <m:e>
                        <m:r>
                          <a:rPr lang="cs-CZ" altLang="cs-CZ" b="0" i="1" smtClean="0">
                            <a:latin typeface="Cambria Math"/>
                          </a:rPr>
                          <m:t>𝑟</m:t>
                        </m:r>
                      </m:e>
                    </m:acc>
                  </m:oMath>
                </a14:m>
                <a:r>
                  <a:rPr lang="cs-CZ" altLang="cs-CZ" baseline="-25000" dirty="0" smtClean="0"/>
                  <a:t>0</a:t>
                </a:r>
                <a:r>
                  <a:rPr lang="cs-CZ" altLang="cs-CZ" dirty="0"/>
                  <a:t> </a:t>
                </a:r>
                <a:r>
                  <a:rPr lang="cs-CZ" altLang="cs-CZ" dirty="0" err="1" smtClean="0"/>
                  <a:t>is</a:t>
                </a:r>
                <a:r>
                  <a:rPr lang="cs-CZ" altLang="cs-CZ" dirty="0" smtClean="0"/>
                  <a:t> a unit </a:t>
                </a:r>
                <a:r>
                  <a:rPr lang="cs-CZ" altLang="cs-CZ" dirty="0" err="1" smtClean="0"/>
                  <a:t>vector</a:t>
                </a:r>
                <a:r>
                  <a:rPr lang="cs-CZ" altLang="cs-CZ" dirty="0" smtClean="0"/>
                  <a:t> </a:t>
                </a:r>
                <a:r>
                  <a:rPr lang="cs-CZ" altLang="cs-CZ" dirty="0" err="1" smtClean="0"/>
                  <a:t>pointing</a:t>
                </a:r>
                <a:r>
                  <a:rPr lang="cs-CZ" altLang="cs-CZ" dirty="0" smtClean="0"/>
                  <a:t> </a:t>
                </a:r>
                <a:r>
                  <a:rPr lang="cs-CZ" altLang="cs-CZ" dirty="0" err="1" smtClean="0"/>
                  <a:t>outward</a:t>
                </a:r>
                <a:r>
                  <a:rPr lang="cs-CZ" altLang="cs-CZ" dirty="0" smtClean="0"/>
                  <a:t> </a:t>
                </a:r>
                <a:r>
                  <a:rPr lang="cs-CZ" altLang="cs-CZ" dirty="0" err="1" smtClean="0"/>
                  <a:t>from</a:t>
                </a:r>
                <a:r>
                  <a:rPr lang="cs-CZ" altLang="cs-CZ" dirty="0" smtClean="0"/>
                  <a:t> </a:t>
                </a:r>
                <a:r>
                  <a:rPr lang="cs-CZ" altLang="cs-CZ" dirty="0" err="1" smtClean="0"/>
                  <a:t>the</a:t>
                </a:r>
                <a:r>
                  <a:rPr lang="cs-CZ" altLang="cs-CZ" dirty="0" smtClean="0"/>
                  <a:t> </a:t>
                </a:r>
                <a:r>
                  <a:rPr lang="cs-CZ" altLang="cs-CZ" i="1" dirty="0" smtClean="0"/>
                  <a:t>Q.</a:t>
                </a:r>
                <a:endParaRPr lang="cs-CZ" altLang="cs-CZ" dirty="0" smtClean="0"/>
              </a:p>
            </p:txBody>
          </p:sp>
        </mc:Choice>
        <mc:Fallback xmlns="">
          <p:sp>
            <p:nvSpPr>
              <p:cNvPr id="12" name="Text Box 7"/>
              <p:cNvSpPr txBox="1">
                <a:spLocks noRot="1" noChangeAspect="1" noMove="1" noResize="1" noEditPoints="1" noAdjustHandles="1" noChangeArrowheads="1" noChangeShapeType="1" noTextEdit="1"/>
              </p:cNvSpPr>
              <p:nvPr/>
            </p:nvSpPr>
            <p:spPr bwMode="auto">
              <a:xfrm>
                <a:off x="2411760" y="4581128"/>
                <a:ext cx="3240360" cy="646331"/>
              </a:xfrm>
              <a:prstGeom prst="rect">
                <a:avLst/>
              </a:prstGeom>
              <a:blipFill rotWithShape="1">
                <a:blip r:embed="rId11"/>
                <a:stretch>
                  <a:fillRect l="-1695" t="-12150" r="-1507" b="-1308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graphicFrame>
        <p:nvGraphicFramePr>
          <p:cNvPr id="13" name="Objekt 12"/>
          <p:cNvGraphicFramePr>
            <a:graphicFrameLocks noChangeAspect="1"/>
          </p:cNvGraphicFramePr>
          <p:nvPr>
            <p:extLst>
              <p:ext uri="{D42A27DB-BD31-4B8C-83A1-F6EECF244321}">
                <p14:modId xmlns:p14="http://schemas.microsoft.com/office/powerpoint/2010/main" val="497889200"/>
              </p:ext>
            </p:extLst>
          </p:nvPr>
        </p:nvGraphicFramePr>
        <p:xfrm>
          <a:off x="479425" y="5345113"/>
          <a:ext cx="7756525" cy="963612"/>
        </p:xfrm>
        <a:graphic>
          <a:graphicData uri="http://schemas.openxmlformats.org/presentationml/2006/ole">
            <mc:AlternateContent xmlns:mc="http://schemas.openxmlformats.org/markup-compatibility/2006">
              <mc:Choice xmlns:v="urn:schemas-microsoft-com:vml" Requires="v">
                <p:oleObj spid="_x0000_s46014" name="Equation" r:id="rId12" imgW="4101840" imgH="507960" progId="Equation.DSMT4">
                  <p:embed/>
                </p:oleObj>
              </mc:Choice>
              <mc:Fallback>
                <p:oleObj name="Equation" r:id="rId12" imgW="4101840" imgH="507960" progId="Equation.DSMT4">
                  <p:embed/>
                  <p:pic>
                    <p:nvPicPr>
                      <p:cNvPr id="0" name=""/>
                      <p:cNvPicPr>
                        <a:picLocks noChangeAspect="1" noChangeArrowheads="1"/>
                      </p:cNvPicPr>
                      <p:nvPr/>
                    </p:nvPicPr>
                    <p:blipFill>
                      <a:blip r:embed="rId13"/>
                      <a:srcRect/>
                      <a:stretch>
                        <a:fillRect/>
                      </a:stretch>
                    </p:blipFill>
                    <p:spPr bwMode="auto">
                      <a:xfrm>
                        <a:off x="479425" y="5345113"/>
                        <a:ext cx="7756525" cy="963612"/>
                      </a:xfrm>
                      <a:prstGeom prst="rect">
                        <a:avLst/>
                      </a:prstGeom>
                      <a:noFill/>
                      <a:ln>
                        <a:noFill/>
                      </a:ln>
                    </p:spPr>
                  </p:pic>
                </p:oleObj>
              </mc:Fallback>
            </mc:AlternateContent>
          </a:graphicData>
        </a:graphic>
      </p:graphicFrame>
      <p:graphicFrame>
        <p:nvGraphicFramePr>
          <p:cNvPr id="14" name="Objekt 13"/>
          <p:cNvGraphicFramePr>
            <a:graphicFrameLocks noChangeAspect="1"/>
          </p:cNvGraphicFramePr>
          <p:nvPr>
            <p:extLst>
              <p:ext uri="{D42A27DB-BD31-4B8C-83A1-F6EECF244321}">
                <p14:modId xmlns:p14="http://schemas.microsoft.com/office/powerpoint/2010/main" val="3378373014"/>
              </p:ext>
            </p:extLst>
          </p:nvPr>
        </p:nvGraphicFramePr>
        <p:xfrm>
          <a:off x="6372200" y="4491264"/>
          <a:ext cx="2183581" cy="953960"/>
        </p:xfrm>
        <a:graphic>
          <a:graphicData uri="http://schemas.openxmlformats.org/presentationml/2006/ole">
            <mc:AlternateContent xmlns:mc="http://schemas.openxmlformats.org/markup-compatibility/2006">
              <mc:Choice xmlns:v="urn:schemas-microsoft-com:vml" Requires="v">
                <p:oleObj spid="_x0000_s46015" name="Equation" r:id="rId14" imgW="1688760" imgH="736560" progId="Equation.DSMT4">
                  <p:embed/>
                </p:oleObj>
              </mc:Choice>
              <mc:Fallback>
                <p:oleObj name="Equation" r:id="rId14" imgW="1688760" imgH="736560" progId="Equation.DSMT4">
                  <p:embed/>
                  <p:pic>
                    <p:nvPicPr>
                      <p:cNvPr id="0" name=""/>
                      <p:cNvPicPr>
                        <a:picLocks noChangeAspect="1" noChangeArrowheads="1"/>
                      </p:cNvPicPr>
                      <p:nvPr/>
                    </p:nvPicPr>
                    <p:blipFill>
                      <a:blip r:embed="rId15"/>
                      <a:srcRect/>
                      <a:stretch>
                        <a:fillRect/>
                      </a:stretch>
                    </p:blipFill>
                    <p:spPr bwMode="auto">
                      <a:xfrm>
                        <a:off x="6372200" y="4491264"/>
                        <a:ext cx="2183581" cy="95396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861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4" presetClass="entr" presetSubtype="16"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box(in)">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par>
                                <p:cTn id="14" presetID="4"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188640"/>
            <a:ext cx="7772400"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cs-CZ" altLang="cs-CZ" sz="2200" b="1" kern="0" dirty="0" err="1" smtClean="0">
                <a:solidFill>
                  <a:srgbClr val="FF0000"/>
                </a:solidFill>
              </a:rPr>
              <a:t>Work</a:t>
            </a:r>
            <a:r>
              <a:rPr lang="cs-CZ" altLang="cs-CZ" sz="2200" b="1" kern="0" dirty="0" smtClean="0">
                <a:solidFill>
                  <a:srgbClr val="FF0000"/>
                </a:solidFill>
              </a:rPr>
              <a:t> and </a:t>
            </a:r>
            <a:r>
              <a:rPr lang="cs-CZ" altLang="cs-CZ" sz="2200" b="1" kern="0" dirty="0" err="1" smtClean="0">
                <a:solidFill>
                  <a:srgbClr val="FF0000"/>
                </a:solidFill>
              </a:rPr>
              <a:t>Potential</a:t>
            </a:r>
            <a:r>
              <a:rPr lang="cs-CZ" altLang="cs-CZ" sz="2200" b="1" kern="0" dirty="0" smtClean="0">
                <a:solidFill>
                  <a:srgbClr val="FF0000"/>
                </a:solidFill>
              </a:rPr>
              <a:t> in </a:t>
            </a:r>
            <a:r>
              <a:rPr lang="cs-CZ" altLang="cs-CZ" sz="2200" b="1" kern="0" dirty="0" err="1" smtClean="0">
                <a:solidFill>
                  <a:srgbClr val="FF0000"/>
                </a:solidFill>
              </a:rPr>
              <a:t>an</a:t>
            </a:r>
            <a:r>
              <a:rPr lang="cs-CZ" altLang="cs-CZ" sz="2200" b="1" kern="0" dirty="0" smtClean="0">
                <a:solidFill>
                  <a:srgbClr val="FF0000"/>
                </a:solidFill>
              </a:rPr>
              <a:t> Electric </a:t>
            </a:r>
            <a:r>
              <a:rPr lang="cs-CZ" altLang="cs-CZ" sz="2200" b="1" kern="0" dirty="0" err="1" smtClean="0">
                <a:solidFill>
                  <a:srgbClr val="FF0000"/>
                </a:solidFill>
              </a:rPr>
              <a:t>Field</a:t>
            </a:r>
            <a:endParaRPr lang="en-US" altLang="cs-CZ" sz="2200" kern="0" dirty="0" smtClean="0">
              <a:solidFill>
                <a:srgbClr val="FF0000"/>
              </a:solidFill>
            </a:endParaRPr>
          </a:p>
        </p:txBody>
      </p:sp>
      <mc:AlternateContent xmlns:mc="http://schemas.openxmlformats.org/markup-compatibility/2006" xmlns:a14="http://schemas.microsoft.com/office/drawing/2010/main">
        <mc:Choice Requires="a14">
          <p:sp>
            <p:nvSpPr>
              <p:cNvPr id="5" name="Text Box 7"/>
              <p:cNvSpPr txBox="1">
                <a:spLocks noChangeArrowheads="1"/>
              </p:cNvSpPr>
              <p:nvPr/>
            </p:nvSpPr>
            <p:spPr bwMode="auto">
              <a:xfrm>
                <a:off x="467543" y="841936"/>
                <a:ext cx="4808098" cy="74526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a:t>The</a:t>
                </a:r>
                <a:r>
                  <a:rPr lang="cs-CZ" altLang="cs-CZ" sz="2000" dirty="0"/>
                  <a:t> </a:t>
                </a:r>
                <a:r>
                  <a:rPr lang="cs-CZ" altLang="cs-CZ" sz="2000" dirty="0" err="1"/>
                  <a:t>work</a:t>
                </a:r>
                <a:r>
                  <a:rPr lang="cs-CZ" altLang="cs-CZ" sz="2000" dirty="0"/>
                  <a:t> done by </a:t>
                </a:r>
                <a:r>
                  <a:rPr lang="cs-CZ" altLang="cs-CZ" sz="2000" dirty="0" err="1" smtClean="0"/>
                  <a:t>the</a:t>
                </a:r>
                <a:r>
                  <a:rPr lang="cs-CZ" altLang="cs-CZ" sz="2000" dirty="0" smtClean="0"/>
                  <a:t> </a:t>
                </a:r>
                <a:r>
                  <a:rPr lang="cs-CZ" altLang="cs-CZ" sz="2000" dirty="0" err="1"/>
                  <a:t>force</a:t>
                </a:r>
                <a:r>
                  <a:rPr lang="cs-CZ" altLang="cs-CZ" sz="2000" dirty="0"/>
                  <a:t> </a:t>
                </a:r>
                <a14:m>
                  <m:oMath xmlns:m="http://schemas.openxmlformats.org/officeDocument/2006/math">
                    <m:acc>
                      <m:accPr>
                        <m:chr m:val="⃗"/>
                        <m:ctrlPr>
                          <a:rPr lang="cs-CZ" altLang="cs-CZ" sz="2000" i="1">
                            <a:latin typeface="Cambria Math"/>
                          </a:rPr>
                        </m:ctrlPr>
                      </m:accPr>
                      <m:e>
                        <m:r>
                          <a:rPr lang="cs-CZ" altLang="cs-CZ" sz="2000" i="1">
                            <a:latin typeface="Cambria Math"/>
                          </a:rPr>
                          <m:t>𝐹</m:t>
                        </m:r>
                      </m:e>
                    </m:acc>
                  </m:oMath>
                </a14:m>
                <a:r>
                  <a:rPr lang="cs-CZ" altLang="cs-CZ" sz="2000" baseline="-25000" dirty="0"/>
                  <a:t>e </a:t>
                </a:r>
                <a:r>
                  <a:rPr lang="cs-CZ" altLang="cs-CZ" sz="2000" dirty="0" smtClean="0"/>
                  <a:t>to </a:t>
                </a:r>
                <a:r>
                  <a:rPr lang="cs-CZ" altLang="cs-CZ" sz="2000" dirty="0" err="1"/>
                  <a:t>move</a:t>
                </a:r>
                <a:r>
                  <a:rPr lang="cs-CZ" altLang="cs-CZ" sz="2000" dirty="0"/>
                  <a:t> </a:t>
                </a:r>
                <a:r>
                  <a:rPr lang="cs-CZ" altLang="cs-CZ" sz="2000" dirty="0" smtClean="0"/>
                  <a:t>a </a:t>
                </a:r>
                <a:r>
                  <a:rPr lang="cs-CZ" altLang="cs-CZ" sz="2000" dirty="0" err="1" smtClean="0"/>
                  <a:t>the</a:t>
                </a:r>
                <a:r>
                  <a:rPr lang="cs-CZ" altLang="cs-CZ" sz="2000" dirty="0" smtClean="0"/>
                  <a:t> </a:t>
                </a:r>
                <a:r>
                  <a:rPr lang="cs-CZ" altLang="cs-CZ" sz="2000" dirty="0"/>
                  <a:t>unit </a:t>
                </a:r>
                <a:r>
                  <a:rPr lang="cs-CZ" altLang="cs-CZ" sz="2000" dirty="0" err="1"/>
                  <a:t>charge</a:t>
                </a:r>
                <a:r>
                  <a:rPr lang="cs-CZ" altLang="cs-CZ" sz="2000" dirty="0"/>
                  <a:t> </a:t>
                </a:r>
                <a:r>
                  <a:rPr lang="cs-CZ" altLang="cs-CZ" sz="2000" i="1" dirty="0"/>
                  <a:t>Q</a:t>
                </a:r>
                <a:r>
                  <a:rPr lang="cs-CZ" altLang="cs-CZ" sz="2000" baseline="-25000" dirty="0"/>
                  <a:t>0</a:t>
                </a:r>
                <a:r>
                  <a:rPr lang="cs-CZ" altLang="cs-CZ" sz="2000" dirty="0"/>
                  <a:t> </a:t>
                </a:r>
                <a:r>
                  <a:rPr lang="cs-CZ" altLang="cs-CZ" sz="2000" dirty="0" err="1"/>
                  <a:t>from</a:t>
                </a:r>
                <a:r>
                  <a:rPr lang="cs-CZ" altLang="cs-CZ" sz="2000" dirty="0"/>
                  <a:t> point K to L </a:t>
                </a:r>
                <a:r>
                  <a:rPr lang="cs-CZ" altLang="cs-CZ" sz="2000" dirty="0" err="1"/>
                  <a:t>is</a:t>
                </a:r>
                <a:r>
                  <a:rPr lang="cs-CZ" altLang="cs-CZ" sz="2000" dirty="0"/>
                  <a:t>:</a:t>
                </a:r>
              </a:p>
            </p:txBody>
          </p:sp>
        </mc:Choice>
        <mc:Fallback xmlns="">
          <p:sp>
            <p:nvSpPr>
              <p:cNvPr id="5" name="Text Box 7"/>
              <p:cNvSpPr txBox="1">
                <a:spLocks noRot="1" noChangeAspect="1" noMove="1" noResize="1" noEditPoints="1" noAdjustHandles="1" noChangeArrowheads="1" noChangeShapeType="1" noTextEdit="1"/>
              </p:cNvSpPr>
              <p:nvPr/>
            </p:nvSpPr>
            <p:spPr bwMode="auto">
              <a:xfrm>
                <a:off x="467543" y="841936"/>
                <a:ext cx="4808098" cy="745269"/>
              </a:xfrm>
              <a:prstGeom prst="rect">
                <a:avLst/>
              </a:prstGeom>
              <a:blipFill rotWithShape="1">
                <a:blip r:embed="rId3"/>
                <a:stretch>
                  <a:fillRect l="-1396" t="-9836" r="-1396" b="-1475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sp>
        <p:nvSpPr>
          <p:cNvPr id="8" name="Text Box 7"/>
          <p:cNvSpPr txBox="1">
            <a:spLocks noChangeArrowheads="1"/>
          </p:cNvSpPr>
          <p:nvPr/>
        </p:nvSpPr>
        <p:spPr bwMode="auto">
          <a:xfrm>
            <a:off x="467544" y="1929026"/>
            <a:ext cx="813690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We</a:t>
            </a:r>
            <a:r>
              <a:rPr lang="cs-CZ" altLang="cs-CZ" sz="2000" dirty="0" smtClean="0"/>
              <a:t> </a:t>
            </a:r>
            <a:r>
              <a:rPr lang="cs-CZ" altLang="cs-CZ" sz="2000" dirty="0" err="1" smtClean="0"/>
              <a:t>can</a:t>
            </a:r>
            <a:r>
              <a:rPr lang="cs-CZ" altLang="cs-CZ" sz="2000" dirty="0" smtClean="0"/>
              <a:t> </a:t>
            </a:r>
            <a:r>
              <a:rPr lang="cs-CZ" altLang="cs-CZ" sz="2000" dirty="0" err="1" smtClean="0"/>
              <a:t>note</a:t>
            </a:r>
            <a:r>
              <a:rPr lang="cs-CZ" altLang="cs-CZ" sz="2000" dirty="0" smtClean="0"/>
              <a:t> </a:t>
            </a:r>
            <a:r>
              <a:rPr lang="cs-CZ" altLang="cs-CZ" sz="2000" dirty="0" err="1" smtClean="0"/>
              <a:t>that</a:t>
            </a:r>
            <a:r>
              <a:rPr lang="cs-CZ" altLang="cs-CZ" sz="2000" dirty="0" smtClean="0"/>
              <a:t> </a:t>
            </a:r>
            <a:r>
              <a:rPr lang="cs-CZ" altLang="cs-CZ" sz="2000" dirty="0" err="1" smtClean="0"/>
              <a:t>the</a:t>
            </a:r>
            <a:r>
              <a:rPr lang="cs-CZ" altLang="cs-CZ" sz="2000" dirty="0" smtClean="0"/>
              <a:t> </a:t>
            </a:r>
            <a:r>
              <a:rPr lang="cs-CZ" altLang="cs-CZ" sz="2000" dirty="0" err="1" smtClean="0">
                <a:solidFill>
                  <a:srgbClr val="0000FF"/>
                </a:solidFill>
              </a:rPr>
              <a:t>work</a:t>
            </a:r>
            <a:r>
              <a:rPr lang="cs-CZ" altLang="cs-CZ" sz="2000" dirty="0" smtClean="0">
                <a:solidFill>
                  <a:srgbClr val="0000FF"/>
                </a:solidFill>
              </a:rPr>
              <a:t> </a:t>
            </a:r>
            <a:r>
              <a:rPr lang="cs-CZ" altLang="cs-CZ" sz="2000" i="1" dirty="0" smtClean="0">
                <a:solidFill>
                  <a:srgbClr val="0000FF"/>
                </a:solidFill>
              </a:rPr>
              <a:t>W</a:t>
            </a:r>
            <a:r>
              <a:rPr lang="cs-CZ" altLang="cs-CZ" sz="2000" dirty="0" smtClean="0">
                <a:solidFill>
                  <a:srgbClr val="0000FF"/>
                </a:solidFill>
              </a:rPr>
              <a:t> </a:t>
            </a:r>
            <a:r>
              <a:rPr lang="cs-CZ" altLang="cs-CZ" sz="2000" dirty="0" err="1" smtClean="0">
                <a:solidFill>
                  <a:srgbClr val="0000FF"/>
                </a:solidFill>
              </a:rPr>
              <a:t>does</a:t>
            </a:r>
            <a:r>
              <a:rPr lang="cs-CZ" altLang="cs-CZ" sz="2000" dirty="0" smtClean="0">
                <a:solidFill>
                  <a:srgbClr val="0000FF"/>
                </a:solidFill>
              </a:rPr>
              <a:t> not </a:t>
            </a:r>
            <a:r>
              <a:rPr lang="cs-CZ" altLang="cs-CZ" sz="2000" dirty="0" err="1" smtClean="0">
                <a:solidFill>
                  <a:srgbClr val="0000FF"/>
                </a:solidFill>
              </a:rPr>
              <a:t>depend</a:t>
            </a:r>
            <a:r>
              <a:rPr lang="cs-CZ" altLang="cs-CZ" sz="2000" dirty="0" smtClean="0">
                <a:solidFill>
                  <a:srgbClr val="0000FF"/>
                </a:solidFill>
              </a:rPr>
              <a:t> on </a:t>
            </a:r>
            <a:r>
              <a:rPr lang="cs-CZ" altLang="cs-CZ" sz="2000" dirty="0" err="1" smtClean="0">
                <a:solidFill>
                  <a:srgbClr val="0000FF"/>
                </a:solidFill>
              </a:rPr>
              <a:t>the</a:t>
            </a:r>
            <a:r>
              <a:rPr lang="cs-CZ" altLang="cs-CZ" sz="2000" dirty="0" smtClean="0">
                <a:solidFill>
                  <a:srgbClr val="0000FF"/>
                </a:solidFill>
              </a:rPr>
              <a:t> </a:t>
            </a:r>
            <a:r>
              <a:rPr lang="cs-CZ" altLang="cs-CZ" sz="2000" dirty="0" err="1" smtClean="0">
                <a:solidFill>
                  <a:srgbClr val="0000FF"/>
                </a:solidFill>
              </a:rPr>
              <a:t>path</a:t>
            </a:r>
            <a:r>
              <a:rPr lang="cs-CZ" altLang="cs-CZ" sz="2000" dirty="0" smtClean="0">
                <a:solidFill>
                  <a:srgbClr val="0000FF"/>
                </a:solidFill>
              </a:rPr>
              <a:t> </a:t>
            </a:r>
            <a:r>
              <a:rPr lang="cs-CZ" altLang="cs-CZ" sz="2000" dirty="0" err="1" smtClean="0">
                <a:solidFill>
                  <a:srgbClr val="0000FF"/>
                </a:solidFill>
              </a:rPr>
              <a:t>taken</a:t>
            </a:r>
            <a:r>
              <a:rPr lang="cs-CZ" altLang="cs-CZ" sz="2000" dirty="0" smtClean="0"/>
              <a:t>, </a:t>
            </a:r>
            <a:r>
              <a:rPr lang="cs-CZ" altLang="cs-CZ" sz="2000" dirty="0" err="1" smtClean="0"/>
              <a:t>it</a:t>
            </a:r>
            <a:r>
              <a:rPr lang="cs-CZ" altLang="cs-CZ" sz="2000" dirty="0" smtClean="0"/>
              <a:t> </a:t>
            </a:r>
            <a:r>
              <a:rPr lang="cs-CZ" altLang="cs-CZ" sz="2000" dirty="0" err="1" smtClean="0"/>
              <a:t>depends</a:t>
            </a:r>
            <a:r>
              <a:rPr lang="cs-CZ" altLang="cs-CZ" sz="2000" dirty="0" smtClean="0"/>
              <a:t> </a:t>
            </a:r>
            <a:r>
              <a:rPr lang="cs-CZ" altLang="cs-CZ" sz="2000" dirty="0" err="1" smtClean="0">
                <a:solidFill>
                  <a:srgbClr val="0000FF"/>
                </a:solidFill>
              </a:rPr>
              <a:t>only</a:t>
            </a:r>
            <a:r>
              <a:rPr lang="cs-CZ" altLang="cs-CZ" sz="2000" dirty="0" smtClean="0">
                <a:solidFill>
                  <a:srgbClr val="0000FF"/>
                </a:solidFill>
              </a:rPr>
              <a:t> on </a:t>
            </a:r>
            <a:r>
              <a:rPr lang="cs-CZ" altLang="cs-CZ" sz="2000" dirty="0" err="1" smtClean="0">
                <a:solidFill>
                  <a:srgbClr val="0000FF"/>
                </a:solidFill>
              </a:rPr>
              <a:t>the</a:t>
            </a:r>
            <a:r>
              <a:rPr lang="cs-CZ" altLang="cs-CZ" sz="2000" dirty="0" smtClean="0">
                <a:solidFill>
                  <a:srgbClr val="0000FF"/>
                </a:solidFill>
              </a:rPr>
              <a:t> </a:t>
            </a:r>
            <a:r>
              <a:rPr lang="cs-CZ" altLang="cs-CZ" sz="2000" dirty="0" err="1" smtClean="0">
                <a:solidFill>
                  <a:srgbClr val="0000FF"/>
                </a:solidFill>
              </a:rPr>
              <a:t>initial</a:t>
            </a:r>
            <a:r>
              <a:rPr lang="cs-CZ" altLang="cs-CZ" sz="2000" dirty="0" smtClean="0">
                <a:solidFill>
                  <a:srgbClr val="0000FF"/>
                </a:solidFill>
              </a:rPr>
              <a:t> and </a:t>
            </a:r>
            <a:r>
              <a:rPr lang="cs-CZ" altLang="cs-CZ" sz="2000" dirty="0" err="1" smtClean="0">
                <a:solidFill>
                  <a:srgbClr val="0000FF"/>
                </a:solidFill>
              </a:rPr>
              <a:t>final</a:t>
            </a:r>
            <a:r>
              <a:rPr lang="cs-CZ" altLang="cs-CZ" sz="2000" dirty="0" smtClean="0">
                <a:solidFill>
                  <a:srgbClr val="0000FF"/>
                </a:solidFill>
              </a:rPr>
              <a:t> </a:t>
            </a:r>
            <a:r>
              <a:rPr lang="cs-CZ" altLang="cs-CZ" sz="2000" dirty="0" err="1" smtClean="0">
                <a:solidFill>
                  <a:srgbClr val="0000FF"/>
                </a:solidFill>
              </a:rPr>
              <a:t>position</a:t>
            </a:r>
            <a:r>
              <a:rPr lang="cs-CZ" altLang="cs-CZ" sz="2000" dirty="0" smtClean="0"/>
              <a:t>. </a:t>
            </a:r>
            <a:r>
              <a:rPr lang="cs-CZ" altLang="cs-CZ" sz="2000" dirty="0" err="1" smtClean="0"/>
              <a:t>This</a:t>
            </a:r>
            <a:r>
              <a:rPr lang="cs-CZ" altLang="cs-CZ" sz="2000" dirty="0" smtClean="0"/>
              <a:t> </a:t>
            </a:r>
            <a:r>
              <a:rPr lang="cs-CZ" altLang="cs-CZ" sz="2000" dirty="0" err="1" smtClean="0"/>
              <a:t>also</a:t>
            </a:r>
            <a:r>
              <a:rPr lang="cs-CZ" altLang="cs-CZ" sz="2000" dirty="0" smtClean="0"/>
              <a:t> </a:t>
            </a:r>
            <a:r>
              <a:rPr lang="cs-CZ" altLang="cs-CZ" sz="2000" dirty="0" err="1" smtClean="0"/>
              <a:t>means</a:t>
            </a:r>
            <a:r>
              <a:rPr lang="cs-CZ" altLang="cs-CZ" sz="2000" dirty="0" smtClean="0"/>
              <a:t> </a:t>
            </a:r>
            <a:r>
              <a:rPr lang="cs-CZ" altLang="cs-CZ" sz="2000" dirty="0" err="1" smtClean="0"/>
              <a:t>that</a:t>
            </a:r>
            <a:r>
              <a:rPr lang="cs-CZ" altLang="cs-CZ" sz="2000" dirty="0" smtClean="0"/>
              <a:t> </a:t>
            </a:r>
            <a:r>
              <a:rPr lang="cs-CZ" altLang="cs-CZ" sz="2000" dirty="0" err="1" smtClean="0"/>
              <a:t>it</a:t>
            </a:r>
            <a:r>
              <a:rPr lang="cs-CZ" altLang="cs-CZ" sz="2000" dirty="0" smtClean="0"/>
              <a:t> </a:t>
            </a:r>
            <a:r>
              <a:rPr lang="cs-CZ" altLang="cs-CZ" sz="2000" dirty="0" err="1" smtClean="0"/>
              <a:t>we</a:t>
            </a:r>
            <a:r>
              <a:rPr lang="cs-CZ" altLang="cs-CZ" sz="2000" dirty="0" smtClean="0"/>
              <a:t> return </a:t>
            </a:r>
            <a:r>
              <a:rPr lang="cs-CZ" altLang="cs-CZ" sz="2000" dirty="0" err="1" smtClean="0"/>
              <a:t>back</a:t>
            </a:r>
            <a:r>
              <a:rPr lang="cs-CZ" altLang="cs-CZ" sz="2000" dirty="0" smtClean="0"/>
              <a:t> </a:t>
            </a:r>
            <a:r>
              <a:rPr lang="cs-CZ" altLang="cs-CZ" sz="2000" dirty="0" err="1" smtClean="0"/>
              <a:t>from</a:t>
            </a:r>
            <a:r>
              <a:rPr lang="cs-CZ" altLang="cs-CZ" sz="2000" dirty="0" smtClean="0"/>
              <a:t> L to K by a </a:t>
            </a:r>
            <a:r>
              <a:rPr lang="cs-CZ" altLang="cs-CZ" sz="2000" dirty="0" err="1" smtClean="0"/>
              <a:t>different</a:t>
            </a:r>
            <a:r>
              <a:rPr lang="cs-CZ" altLang="cs-CZ" sz="2000" dirty="0" smtClean="0"/>
              <a:t> </a:t>
            </a:r>
            <a:r>
              <a:rPr lang="cs-CZ" altLang="cs-CZ" sz="2000" dirty="0" err="1" smtClean="0"/>
              <a:t>path</a:t>
            </a:r>
            <a:r>
              <a:rPr lang="cs-CZ" altLang="cs-CZ" sz="2000" dirty="0" smtClean="0"/>
              <a:t>, </a:t>
            </a:r>
            <a:r>
              <a:rPr lang="cs-CZ" altLang="cs-CZ" sz="2000" dirty="0" err="1" smtClean="0"/>
              <a:t>the</a:t>
            </a:r>
            <a:r>
              <a:rPr lang="cs-CZ" altLang="cs-CZ" sz="2000" dirty="0" smtClean="0"/>
              <a:t> </a:t>
            </a:r>
            <a:r>
              <a:rPr lang="cs-CZ" altLang="cs-CZ" sz="2000" dirty="0" err="1" smtClean="0"/>
              <a:t>total</a:t>
            </a:r>
            <a:r>
              <a:rPr lang="cs-CZ" altLang="cs-CZ" sz="2000" dirty="0" smtClean="0"/>
              <a:t> </a:t>
            </a:r>
            <a:r>
              <a:rPr lang="cs-CZ" altLang="cs-CZ" sz="2000" dirty="0" err="1" smtClean="0"/>
              <a:t>work</a:t>
            </a:r>
            <a:r>
              <a:rPr lang="cs-CZ" altLang="cs-CZ" sz="2000" dirty="0" smtClean="0"/>
              <a:t> done </a:t>
            </a:r>
            <a:r>
              <a:rPr lang="cs-CZ" altLang="cs-CZ" sz="2000" dirty="0" err="1" smtClean="0"/>
              <a:t>will</a:t>
            </a:r>
            <a:r>
              <a:rPr lang="cs-CZ" altLang="cs-CZ" sz="2000" dirty="0" smtClean="0"/>
              <a:t> </a:t>
            </a:r>
            <a:r>
              <a:rPr lang="cs-CZ" altLang="cs-CZ" sz="2000" dirty="0" err="1" smtClean="0"/>
              <a:t>be</a:t>
            </a:r>
            <a:r>
              <a:rPr lang="cs-CZ" altLang="cs-CZ" sz="2000" dirty="0" smtClean="0"/>
              <a:t> </a:t>
            </a:r>
            <a:r>
              <a:rPr lang="cs-CZ" altLang="cs-CZ" sz="2000" dirty="0" err="1" smtClean="0">
                <a:solidFill>
                  <a:srgbClr val="0000FF"/>
                </a:solidFill>
              </a:rPr>
              <a:t>zero</a:t>
            </a:r>
            <a:r>
              <a:rPr lang="cs-CZ" altLang="cs-CZ" sz="2000" dirty="0" smtClean="0"/>
              <a:t>. These are </a:t>
            </a:r>
            <a:r>
              <a:rPr lang="cs-CZ" altLang="cs-CZ" sz="2000" dirty="0" err="1" smtClean="0"/>
              <a:t>properties</a:t>
            </a:r>
            <a:r>
              <a:rPr lang="cs-CZ" altLang="cs-CZ" sz="2000" dirty="0" smtClean="0"/>
              <a:t> </a:t>
            </a:r>
            <a:r>
              <a:rPr lang="cs-CZ" altLang="cs-CZ" sz="2000" dirty="0" err="1" smtClean="0"/>
              <a:t>of</a:t>
            </a:r>
            <a:r>
              <a:rPr lang="cs-CZ" altLang="cs-CZ" sz="2000" dirty="0" smtClean="0"/>
              <a:t> </a:t>
            </a:r>
            <a:r>
              <a:rPr lang="cs-CZ" altLang="cs-CZ" sz="2000" dirty="0" err="1" smtClean="0">
                <a:solidFill>
                  <a:srgbClr val="0000FF"/>
                </a:solidFill>
              </a:rPr>
              <a:t>conservative</a:t>
            </a:r>
            <a:r>
              <a:rPr lang="cs-CZ" altLang="cs-CZ" sz="2000" dirty="0" smtClean="0">
                <a:solidFill>
                  <a:srgbClr val="0000FF"/>
                </a:solidFill>
              </a:rPr>
              <a:t> </a:t>
            </a:r>
            <a:r>
              <a:rPr lang="cs-CZ" altLang="cs-CZ" sz="2000" dirty="0" err="1" smtClean="0">
                <a:solidFill>
                  <a:srgbClr val="0000FF"/>
                </a:solidFill>
              </a:rPr>
              <a:t>field</a:t>
            </a:r>
            <a:r>
              <a:rPr lang="cs-CZ" altLang="cs-CZ" sz="2000" dirty="0" smtClean="0"/>
              <a:t>. </a:t>
            </a:r>
          </a:p>
        </p:txBody>
      </p:sp>
      <p:graphicFrame>
        <p:nvGraphicFramePr>
          <p:cNvPr id="9" name="Objekt 8"/>
          <p:cNvGraphicFramePr>
            <a:graphicFrameLocks noChangeAspect="1"/>
          </p:cNvGraphicFramePr>
          <p:nvPr>
            <p:extLst>
              <p:ext uri="{D42A27DB-BD31-4B8C-83A1-F6EECF244321}">
                <p14:modId xmlns:p14="http://schemas.microsoft.com/office/powerpoint/2010/main" val="982895934"/>
              </p:ext>
            </p:extLst>
          </p:nvPr>
        </p:nvGraphicFramePr>
        <p:xfrm>
          <a:off x="6588224" y="3044378"/>
          <a:ext cx="1392237" cy="528638"/>
        </p:xfrm>
        <a:graphic>
          <a:graphicData uri="http://schemas.openxmlformats.org/presentationml/2006/ole">
            <mc:AlternateContent xmlns:mc="http://schemas.openxmlformats.org/markup-compatibility/2006">
              <mc:Choice xmlns:v="urn:schemas-microsoft-com:vml" Requires="v">
                <p:oleObj spid="_x0000_s46831" name="Equation" r:id="rId4" imgW="736560" imgH="279360" progId="Equation.DSMT4">
                  <p:embed/>
                </p:oleObj>
              </mc:Choice>
              <mc:Fallback>
                <p:oleObj name="Equation" r:id="rId4" imgW="736560" imgH="279360" progId="Equation.DSMT4">
                  <p:embed/>
                  <p:pic>
                    <p:nvPicPr>
                      <p:cNvPr id="0" name=""/>
                      <p:cNvPicPr>
                        <a:picLocks noChangeAspect="1" noChangeArrowheads="1"/>
                      </p:cNvPicPr>
                      <p:nvPr/>
                    </p:nvPicPr>
                    <p:blipFill>
                      <a:blip r:embed="rId5"/>
                      <a:srcRect/>
                      <a:stretch>
                        <a:fillRect/>
                      </a:stretch>
                    </p:blipFill>
                    <p:spPr bwMode="auto">
                      <a:xfrm>
                        <a:off x="6588224" y="3044378"/>
                        <a:ext cx="1392237" cy="528638"/>
                      </a:xfrm>
                      <a:prstGeom prst="rect">
                        <a:avLst/>
                      </a:prstGeom>
                      <a:noFill/>
                      <a:ln>
                        <a:noFill/>
                      </a:ln>
                    </p:spPr>
                  </p:pic>
                </p:oleObj>
              </mc:Fallback>
            </mc:AlternateContent>
          </a:graphicData>
        </a:graphic>
      </p:graphicFrame>
      <p:graphicFrame>
        <p:nvGraphicFramePr>
          <p:cNvPr id="13" name="Objekt 12"/>
          <p:cNvGraphicFramePr>
            <a:graphicFrameLocks noChangeAspect="1"/>
          </p:cNvGraphicFramePr>
          <p:nvPr>
            <p:extLst>
              <p:ext uri="{D42A27DB-BD31-4B8C-83A1-F6EECF244321}">
                <p14:modId xmlns:p14="http://schemas.microsoft.com/office/powerpoint/2010/main" val="2728527973"/>
              </p:ext>
            </p:extLst>
          </p:nvPr>
        </p:nvGraphicFramePr>
        <p:xfrm>
          <a:off x="5495925" y="858838"/>
          <a:ext cx="2449513" cy="914400"/>
        </p:xfrm>
        <a:graphic>
          <a:graphicData uri="http://schemas.openxmlformats.org/presentationml/2006/ole">
            <mc:AlternateContent xmlns:mc="http://schemas.openxmlformats.org/markup-compatibility/2006">
              <mc:Choice xmlns:v="urn:schemas-microsoft-com:vml" Requires="v">
                <p:oleObj spid="_x0000_s46832" name="Equation" r:id="rId6" imgW="1295280" imgH="482400" progId="Equation.DSMT4">
                  <p:embed/>
                </p:oleObj>
              </mc:Choice>
              <mc:Fallback>
                <p:oleObj name="Equation" r:id="rId6" imgW="1295280" imgH="482400" progId="Equation.DSMT4">
                  <p:embed/>
                  <p:pic>
                    <p:nvPicPr>
                      <p:cNvPr id="0" name=""/>
                      <p:cNvPicPr>
                        <a:picLocks noChangeAspect="1" noChangeArrowheads="1"/>
                      </p:cNvPicPr>
                      <p:nvPr/>
                    </p:nvPicPr>
                    <p:blipFill>
                      <a:blip r:embed="rId7"/>
                      <a:srcRect/>
                      <a:stretch>
                        <a:fillRect/>
                      </a:stretch>
                    </p:blipFill>
                    <p:spPr bwMode="auto">
                      <a:xfrm>
                        <a:off x="5495925" y="858838"/>
                        <a:ext cx="2449513" cy="914400"/>
                      </a:xfrm>
                      <a:prstGeom prst="rect">
                        <a:avLst/>
                      </a:prstGeom>
                      <a:noFill/>
                      <a:ln w="15875">
                        <a:solidFill>
                          <a:schemeClr val="tx1"/>
                        </a:solidFill>
                      </a:ln>
                    </p:spPr>
                  </p:pic>
                </p:oleObj>
              </mc:Fallback>
            </mc:AlternateContent>
          </a:graphicData>
        </a:graphic>
      </p:graphicFrame>
      <mc:AlternateContent xmlns:mc="http://schemas.openxmlformats.org/markup-compatibility/2006" xmlns:a14="http://schemas.microsoft.com/office/drawing/2010/main">
        <mc:Choice Requires="a14">
          <p:sp>
            <p:nvSpPr>
              <p:cNvPr id="15" name="Text Box 7"/>
              <p:cNvSpPr txBox="1">
                <a:spLocks noChangeArrowheads="1"/>
              </p:cNvSpPr>
              <p:nvPr/>
            </p:nvSpPr>
            <p:spPr bwMode="auto">
              <a:xfrm>
                <a:off x="467544" y="3689737"/>
                <a:ext cx="8136904" cy="104054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1900" dirty="0" smtClean="0"/>
                  <a:t>The </a:t>
                </a:r>
                <a:r>
                  <a:rPr lang="cs-CZ" altLang="cs-CZ" sz="1900" dirty="0" err="1" smtClean="0">
                    <a:solidFill>
                      <a:srgbClr val="0000FF"/>
                    </a:solidFill>
                  </a:rPr>
                  <a:t>potential</a:t>
                </a:r>
                <a:r>
                  <a:rPr lang="cs-CZ" altLang="cs-CZ" sz="1900" dirty="0" smtClean="0">
                    <a:solidFill>
                      <a:srgbClr val="0000FF"/>
                    </a:solidFill>
                  </a:rPr>
                  <a:t> </a:t>
                </a:r>
                <a:r>
                  <a:rPr lang="cs-CZ" altLang="cs-CZ" sz="1900" dirty="0" err="1" smtClean="0">
                    <a:solidFill>
                      <a:srgbClr val="0000FF"/>
                    </a:solidFill>
                  </a:rPr>
                  <a:t>energy</a:t>
                </a:r>
                <a:r>
                  <a:rPr lang="cs-CZ" altLang="cs-CZ" sz="1900" dirty="0" smtClean="0">
                    <a:solidFill>
                      <a:srgbClr val="0000FF"/>
                    </a:solidFill>
                  </a:rPr>
                  <a:t> </a:t>
                </a:r>
                <a:r>
                  <a:rPr lang="cs-CZ" altLang="cs-CZ" sz="1900" i="1" dirty="0" smtClean="0">
                    <a:solidFill>
                      <a:srgbClr val="0000FF"/>
                    </a:solidFill>
                  </a:rPr>
                  <a:t>U</a:t>
                </a:r>
                <a:r>
                  <a:rPr lang="cs-CZ" altLang="cs-CZ" sz="1900" dirty="0" smtClean="0">
                    <a:solidFill>
                      <a:srgbClr val="0000FF"/>
                    </a:solidFill>
                  </a:rPr>
                  <a:t> </a:t>
                </a:r>
                <a:r>
                  <a:rPr lang="cs-CZ" altLang="cs-CZ" sz="1900" dirty="0" err="1" smtClean="0"/>
                  <a:t>of</a:t>
                </a:r>
                <a:r>
                  <a:rPr lang="cs-CZ" altLang="cs-CZ" sz="1900" dirty="0" smtClean="0"/>
                  <a:t> </a:t>
                </a:r>
                <a:r>
                  <a:rPr lang="cs-CZ" altLang="cs-CZ" sz="1900" dirty="0" err="1" smtClean="0"/>
                  <a:t>the</a:t>
                </a:r>
                <a:r>
                  <a:rPr lang="cs-CZ" altLang="cs-CZ" sz="1900" dirty="0" smtClean="0"/>
                  <a:t> unit </a:t>
                </a:r>
                <a:r>
                  <a:rPr lang="cs-CZ" altLang="cs-CZ" sz="1900" dirty="0" err="1" smtClean="0"/>
                  <a:t>charge</a:t>
                </a:r>
                <a:r>
                  <a:rPr lang="cs-CZ" altLang="cs-CZ" sz="1900" dirty="0" smtClean="0"/>
                  <a:t> </a:t>
                </a:r>
                <a:r>
                  <a:rPr lang="cs-CZ" altLang="cs-CZ" sz="1900" dirty="0" err="1" smtClean="0"/>
                  <a:t>is</a:t>
                </a:r>
                <a:r>
                  <a:rPr lang="cs-CZ" altLang="cs-CZ" sz="1900" dirty="0" smtClean="0"/>
                  <a:t> </a:t>
                </a:r>
                <a:r>
                  <a:rPr lang="cs-CZ" altLang="cs-CZ" sz="1900" dirty="0" err="1" smtClean="0"/>
                  <a:t>defined</a:t>
                </a:r>
                <a:r>
                  <a:rPr lang="cs-CZ" altLang="cs-CZ" sz="1900" dirty="0" smtClean="0"/>
                  <a:t> as </a:t>
                </a:r>
                <a:r>
                  <a:rPr lang="cs-CZ" altLang="cs-CZ" sz="1900" dirty="0" err="1" smtClean="0"/>
                  <a:t>work</a:t>
                </a:r>
                <a:r>
                  <a:rPr lang="cs-CZ" altLang="cs-CZ" sz="1900" dirty="0" smtClean="0"/>
                  <a:t> done by </a:t>
                </a:r>
                <a:r>
                  <a:rPr lang="cs-CZ" altLang="cs-CZ" sz="1900" dirty="0" err="1" smtClean="0"/>
                  <a:t>the</a:t>
                </a:r>
                <a:r>
                  <a:rPr lang="cs-CZ" altLang="cs-CZ" sz="1900" dirty="0" smtClean="0"/>
                  <a:t> </a:t>
                </a:r>
                <a:r>
                  <a:rPr lang="cs-CZ" altLang="cs-CZ" sz="1900" dirty="0" err="1" smtClean="0"/>
                  <a:t>external</a:t>
                </a:r>
                <a:r>
                  <a:rPr lang="cs-CZ" altLang="cs-CZ" sz="1900" dirty="0" smtClean="0"/>
                  <a:t> </a:t>
                </a:r>
                <a:r>
                  <a:rPr lang="cs-CZ" altLang="cs-CZ" sz="1900" dirty="0" err="1" smtClean="0"/>
                  <a:t>force</a:t>
                </a:r>
                <a:r>
                  <a:rPr lang="cs-CZ" altLang="cs-CZ" sz="1900" dirty="0" smtClean="0"/>
                  <a:t> </a:t>
                </a:r>
                <a14:m>
                  <m:oMath xmlns:m="http://schemas.openxmlformats.org/officeDocument/2006/math">
                    <m:acc>
                      <m:accPr>
                        <m:chr m:val="⃗"/>
                        <m:ctrlPr>
                          <a:rPr lang="cs-CZ" altLang="cs-CZ" sz="1900" i="1" smtClean="0">
                            <a:latin typeface="Cambria Math"/>
                          </a:rPr>
                        </m:ctrlPr>
                      </m:accPr>
                      <m:e>
                        <m:r>
                          <a:rPr lang="cs-CZ" altLang="cs-CZ" sz="1900" b="0" i="1" smtClean="0">
                            <a:latin typeface="Cambria Math"/>
                          </a:rPr>
                          <m:t>𝐹</m:t>
                        </m:r>
                      </m:e>
                    </m:acc>
                  </m:oMath>
                </a14:m>
                <a:r>
                  <a:rPr lang="cs-CZ" altLang="cs-CZ" sz="1900" baseline="-25000" dirty="0" err="1" smtClean="0"/>
                  <a:t>ext</a:t>
                </a:r>
                <a:r>
                  <a:rPr lang="cs-CZ" altLang="cs-CZ" sz="1900" dirty="0" smtClean="0"/>
                  <a:t> in </a:t>
                </a:r>
                <a:r>
                  <a:rPr lang="cs-CZ" altLang="cs-CZ" sz="1900" dirty="0" err="1" smtClean="0"/>
                  <a:t>moving</a:t>
                </a:r>
                <a:r>
                  <a:rPr lang="cs-CZ" altLang="cs-CZ" sz="1900" dirty="0" smtClean="0"/>
                  <a:t> </a:t>
                </a:r>
                <a:r>
                  <a:rPr lang="cs-CZ" altLang="cs-CZ" sz="1900" dirty="0" err="1" smtClean="0"/>
                  <a:t>the</a:t>
                </a:r>
                <a:r>
                  <a:rPr lang="cs-CZ" altLang="cs-CZ" sz="1900" dirty="0" smtClean="0"/>
                  <a:t> </a:t>
                </a:r>
                <a:r>
                  <a:rPr lang="cs-CZ" altLang="cs-CZ" sz="1900" dirty="0" err="1" smtClean="0"/>
                  <a:t>charge</a:t>
                </a:r>
                <a:r>
                  <a:rPr lang="cs-CZ" altLang="cs-CZ" sz="1900" dirty="0" smtClean="0"/>
                  <a:t> </a:t>
                </a:r>
                <a:r>
                  <a:rPr lang="cs-CZ" altLang="cs-CZ" sz="1900" i="1" dirty="0" smtClean="0"/>
                  <a:t>Q</a:t>
                </a:r>
                <a:r>
                  <a:rPr lang="cs-CZ" altLang="cs-CZ" sz="1900" baseline="-25000" dirty="0" smtClean="0"/>
                  <a:t>0</a:t>
                </a:r>
                <a:r>
                  <a:rPr lang="cs-CZ" altLang="cs-CZ" sz="1900" dirty="0" smtClean="0"/>
                  <a:t> </a:t>
                </a:r>
                <a:r>
                  <a:rPr lang="cs-CZ" altLang="cs-CZ" sz="1900" dirty="0" err="1" smtClean="0"/>
                  <a:t>from</a:t>
                </a:r>
                <a:r>
                  <a:rPr lang="cs-CZ" altLang="cs-CZ" sz="1900" dirty="0" smtClean="0"/>
                  <a:t> </a:t>
                </a:r>
                <a:r>
                  <a:rPr lang="cs-CZ" altLang="cs-CZ" sz="1900" dirty="0" err="1" smtClean="0"/>
                  <a:t>the</a:t>
                </a:r>
                <a:r>
                  <a:rPr lang="cs-CZ" altLang="cs-CZ" sz="1900" dirty="0" smtClean="0"/>
                  <a:t> reference point B to </a:t>
                </a:r>
                <a:r>
                  <a:rPr lang="cs-CZ" altLang="cs-CZ" sz="1900" dirty="0" err="1" smtClean="0"/>
                  <a:t>the</a:t>
                </a:r>
                <a:r>
                  <a:rPr lang="cs-CZ" altLang="cs-CZ" sz="1900" dirty="0" smtClean="0"/>
                  <a:t> point P. </a:t>
                </a:r>
                <a:r>
                  <a:rPr lang="cs-CZ" altLang="cs-CZ" sz="1900" dirty="0" err="1" smtClean="0"/>
                  <a:t>The</a:t>
                </a:r>
                <a:r>
                  <a:rPr lang="cs-CZ" altLang="cs-CZ" sz="1900" dirty="0" smtClean="0"/>
                  <a:t> </a:t>
                </a:r>
                <a:r>
                  <a:rPr lang="cs-CZ" altLang="cs-CZ" sz="1900" dirty="0" err="1" smtClean="0"/>
                  <a:t>force</a:t>
                </a:r>
                <a:r>
                  <a:rPr lang="cs-CZ" altLang="cs-CZ" sz="1900" dirty="0" smtClean="0"/>
                  <a:t> </a:t>
                </a:r>
                <a14:m>
                  <m:oMath xmlns:m="http://schemas.openxmlformats.org/officeDocument/2006/math">
                    <m:acc>
                      <m:accPr>
                        <m:chr m:val="⃗"/>
                        <m:ctrlPr>
                          <a:rPr lang="cs-CZ" altLang="cs-CZ" sz="1900" i="1">
                            <a:latin typeface="Cambria Math"/>
                          </a:rPr>
                        </m:ctrlPr>
                      </m:accPr>
                      <m:e>
                        <m:r>
                          <a:rPr lang="cs-CZ" altLang="cs-CZ" sz="1900" i="1">
                            <a:latin typeface="Cambria Math"/>
                          </a:rPr>
                          <m:t>𝐹</m:t>
                        </m:r>
                      </m:e>
                    </m:acc>
                  </m:oMath>
                </a14:m>
                <a:r>
                  <a:rPr lang="cs-CZ" altLang="cs-CZ" sz="1900" baseline="-25000" dirty="0" err="1"/>
                  <a:t>ext</a:t>
                </a:r>
                <a:r>
                  <a:rPr lang="cs-CZ" altLang="cs-CZ" sz="1900" dirty="0"/>
                  <a:t> </a:t>
                </a:r>
                <a:r>
                  <a:rPr lang="cs-CZ" altLang="cs-CZ" sz="1900" dirty="0" err="1" smtClean="0"/>
                  <a:t>must</a:t>
                </a:r>
                <a:r>
                  <a:rPr lang="cs-CZ" altLang="cs-CZ" sz="1900" dirty="0" smtClean="0"/>
                  <a:t> </a:t>
                </a:r>
                <a:r>
                  <a:rPr lang="cs-CZ" altLang="cs-CZ" sz="1900" dirty="0" err="1" smtClean="0"/>
                  <a:t>overcome</a:t>
                </a:r>
                <a:r>
                  <a:rPr lang="cs-CZ" altLang="cs-CZ" sz="1900" dirty="0" smtClean="0"/>
                  <a:t> </a:t>
                </a:r>
                <a:r>
                  <a:rPr lang="cs-CZ" altLang="cs-CZ" sz="1900" dirty="0" err="1" smtClean="0"/>
                  <a:t>the</a:t>
                </a:r>
                <a:r>
                  <a:rPr lang="cs-CZ" altLang="cs-CZ" sz="1900" dirty="0" smtClean="0"/>
                  <a:t> </a:t>
                </a:r>
                <a:r>
                  <a:rPr lang="cs-CZ" altLang="cs-CZ" sz="1900" dirty="0" err="1" smtClean="0"/>
                  <a:t>force</a:t>
                </a:r>
                <a:r>
                  <a:rPr lang="cs-CZ" altLang="cs-CZ" sz="1900" dirty="0" smtClean="0"/>
                  <a:t> </a:t>
                </a:r>
                <a14:m>
                  <m:oMath xmlns:m="http://schemas.openxmlformats.org/officeDocument/2006/math">
                    <m:acc>
                      <m:accPr>
                        <m:chr m:val="⃗"/>
                        <m:ctrlPr>
                          <a:rPr lang="cs-CZ" altLang="cs-CZ" sz="1900" i="1">
                            <a:latin typeface="Cambria Math"/>
                          </a:rPr>
                        </m:ctrlPr>
                      </m:accPr>
                      <m:e>
                        <m:r>
                          <a:rPr lang="cs-CZ" altLang="cs-CZ" sz="1900" i="1">
                            <a:latin typeface="Cambria Math"/>
                          </a:rPr>
                          <m:t>𝐹</m:t>
                        </m:r>
                      </m:e>
                    </m:acc>
                  </m:oMath>
                </a14:m>
                <a:r>
                  <a:rPr lang="cs-CZ" altLang="cs-CZ" sz="1900" baseline="-25000" dirty="0" smtClean="0"/>
                  <a:t>e</a:t>
                </a:r>
                <a:r>
                  <a:rPr lang="cs-CZ" altLang="cs-CZ" sz="1900" dirty="0" smtClean="0"/>
                  <a:t>, so </a:t>
                </a:r>
                <a14:m>
                  <m:oMath xmlns:m="http://schemas.openxmlformats.org/officeDocument/2006/math">
                    <m:acc>
                      <m:accPr>
                        <m:chr m:val="⃗"/>
                        <m:ctrlPr>
                          <a:rPr lang="cs-CZ" altLang="cs-CZ" sz="1900" i="1" smtClean="0">
                            <a:solidFill>
                              <a:srgbClr val="0000FF"/>
                            </a:solidFill>
                            <a:latin typeface="Cambria Math"/>
                          </a:rPr>
                        </m:ctrlPr>
                      </m:accPr>
                      <m:e>
                        <m:r>
                          <a:rPr lang="cs-CZ" altLang="cs-CZ" sz="1900" i="1">
                            <a:solidFill>
                              <a:srgbClr val="0000FF"/>
                            </a:solidFill>
                            <a:latin typeface="Cambria Math"/>
                          </a:rPr>
                          <m:t>𝐹</m:t>
                        </m:r>
                      </m:e>
                    </m:acc>
                  </m:oMath>
                </a14:m>
                <a:r>
                  <a:rPr lang="cs-CZ" altLang="cs-CZ" sz="1900" baseline="-25000" dirty="0" err="1">
                    <a:solidFill>
                      <a:srgbClr val="0000FF"/>
                    </a:solidFill>
                  </a:rPr>
                  <a:t>ext</a:t>
                </a:r>
                <a:r>
                  <a:rPr lang="cs-CZ" altLang="cs-CZ" sz="1900" dirty="0">
                    <a:solidFill>
                      <a:srgbClr val="0000FF"/>
                    </a:solidFill>
                  </a:rPr>
                  <a:t> </a:t>
                </a:r>
                <a:r>
                  <a:rPr lang="cs-CZ" altLang="cs-CZ" sz="1900" dirty="0" smtClean="0">
                    <a:solidFill>
                      <a:srgbClr val="0000FF"/>
                    </a:solidFill>
                  </a:rPr>
                  <a:t>= - </a:t>
                </a:r>
                <a14:m>
                  <m:oMath xmlns:m="http://schemas.openxmlformats.org/officeDocument/2006/math">
                    <m:acc>
                      <m:accPr>
                        <m:chr m:val="⃗"/>
                        <m:ctrlPr>
                          <a:rPr lang="cs-CZ" altLang="cs-CZ" sz="1900" i="1">
                            <a:solidFill>
                              <a:srgbClr val="0000FF"/>
                            </a:solidFill>
                            <a:latin typeface="Cambria Math"/>
                          </a:rPr>
                        </m:ctrlPr>
                      </m:accPr>
                      <m:e>
                        <m:r>
                          <a:rPr lang="cs-CZ" altLang="cs-CZ" sz="1900" i="1">
                            <a:solidFill>
                              <a:srgbClr val="0000FF"/>
                            </a:solidFill>
                            <a:latin typeface="Cambria Math"/>
                          </a:rPr>
                          <m:t>𝐹</m:t>
                        </m:r>
                      </m:e>
                    </m:acc>
                  </m:oMath>
                </a14:m>
                <a:r>
                  <a:rPr lang="cs-CZ" altLang="cs-CZ" sz="1900" baseline="-25000" dirty="0" smtClean="0">
                    <a:solidFill>
                      <a:srgbClr val="0000FF"/>
                    </a:solidFill>
                  </a:rPr>
                  <a:t>e</a:t>
                </a:r>
                <a:r>
                  <a:rPr lang="cs-CZ" altLang="cs-CZ" sz="1900" dirty="0" smtClean="0">
                    <a:solidFill>
                      <a:srgbClr val="0000FF"/>
                    </a:solidFill>
                  </a:rPr>
                  <a:t> </a:t>
                </a:r>
                <a:endParaRPr lang="cs-CZ" altLang="cs-CZ" sz="1900" dirty="0"/>
              </a:p>
            </p:txBody>
          </p:sp>
        </mc:Choice>
        <mc:Fallback xmlns="">
          <p:sp>
            <p:nvSpPr>
              <p:cNvPr id="15" name="Text Box 7"/>
              <p:cNvSpPr txBox="1">
                <a:spLocks noRot="1" noChangeAspect="1" noMove="1" noResize="1" noEditPoints="1" noAdjustHandles="1" noChangeArrowheads="1" noChangeShapeType="1" noTextEdit="1"/>
              </p:cNvSpPr>
              <p:nvPr/>
            </p:nvSpPr>
            <p:spPr bwMode="auto">
              <a:xfrm>
                <a:off x="467544" y="3689737"/>
                <a:ext cx="8136904" cy="1040541"/>
              </a:xfrm>
              <a:prstGeom prst="rect">
                <a:avLst/>
              </a:prstGeom>
              <a:blipFill rotWithShape="1">
                <a:blip r:embed="rId8"/>
                <a:stretch>
                  <a:fillRect l="-750" t="-3509" r="-750" b="-877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graphicFrame>
        <p:nvGraphicFramePr>
          <p:cNvPr id="2" name="Objekt 1"/>
          <p:cNvGraphicFramePr>
            <a:graphicFrameLocks noChangeAspect="1"/>
          </p:cNvGraphicFramePr>
          <p:nvPr>
            <p:extLst>
              <p:ext uri="{D42A27DB-BD31-4B8C-83A1-F6EECF244321}">
                <p14:modId xmlns:p14="http://schemas.microsoft.com/office/powerpoint/2010/main" val="413549176"/>
              </p:ext>
            </p:extLst>
          </p:nvPr>
        </p:nvGraphicFramePr>
        <p:xfrm>
          <a:off x="3873574" y="4797152"/>
          <a:ext cx="4514850" cy="865188"/>
        </p:xfrm>
        <a:graphic>
          <a:graphicData uri="http://schemas.openxmlformats.org/presentationml/2006/ole">
            <mc:AlternateContent xmlns:mc="http://schemas.openxmlformats.org/markup-compatibility/2006">
              <mc:Choice xmlns:v="urn:schemas-microsoft-com:vml" Requires="v">
                <p:oleObj spid="_x0000_s46833" name="Equation" r:id="rId9" imgW="2387520" imgH="457200" progId="Equation.DSMT4">
                  <p:embed/>
                </p:oleObj>
              </mc:Choice>
              <mc:Fallback>
                <p:oleObj name="Equation" r:id="rId9" imgW="2387520" imgH="457200" progId="Equation.DSMT4">
                  <p:embed/>
                  <p:pic>
                    <p:nvPicPr>
                      <p:cNvPr id="0" name="Objekt 10"/>
                      <p:cNvPicPr>
                        <a:picLocks noChangeAspect="1" noChangeArrowheads="1"/>
                      </p:cNvPicPr>
                      <p:nvPr/>
                    </p:nvPicPr>
                    <p:blipFill>
                      <a:blip r:embed="rId10"/>
                      <a:srcRect/>
                      <a:stretch>
                        <a:fillRect/>
                      </a:stretch>
                    </p:blipFill>
                    <p:spPr bwMode="auto">
                      <a:xfrm>
                        <a:off x="3873574" y="4797152"/>
                        <a:ext cx="451485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 Box 7"/>
          <p:cNvSpPr txBox="1">
            <a:spLocks noChangeArrowheads="1"/>
          </p:cNvSpPr>
          <p:nvPr/>
        </p:nvSpPr>
        <p:spPr bwMode="auto">
          <a:xfrm>
            <a:off x="467544" y="4836731"/>
            <a:ext cx="3240360"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1900" dirty="0" err="1" smtClean="0"/>
              <a:t>The</a:t>
            </a:r>
            <a:r>
              <a:rPr lang="cs-CZ" altLang="cs-CZ" sz="1900" dirty="0" smtClean="0"/>
              <a:t> </a:t>
            </a:r>
            <a:r>
              <a:rPr lang="cs-CZ" altLang="cs-CZ" sz="1900" dirty="0" err="1" smtClean="0"/>
              <a:t>potential</a:t>
            </a:r>
            <a:r>
              <a:rPr lang="cs-CZ" altLang="cs-CZ" sz="1900" dirty="0" smtClean="0"/>
              <a:t> </a:t>
            </a:r>
            <a:r>
              <a:rPr lang="cs-CZ" altLang="cs-CZ" sz="1900" dirty="0" err="1" smtClean="0"/>
              <a:t>energy</a:t>
            </a:r>
            <a:r>
              <a:rPr lang="cs-CZ" altLang="cs-CZ" sz="1900" dirty="0" smtClean="0"/>
              <a:t> </a:t>
            </a:r>
            <a:r>
              <a:rPr lang="en-US" altLang="cs-CZ" sz="1900" dirty="0" smtClean="0"/>
              <a:t>for U</a:t>
            </a:r>
            <a:r>
              <a:rPr lang="en-US" altLang="cs-CZ" sz="1900" baseline="-25000" dirty="0" smtClean="0"/>
              <a:t>B</a:t>
            </a:r>
            <a:r>
              <a:rPr lang="en-US" altLang="cs-CZ" sz="1900" dirty="0" smtClean="0"/>
              <a:t>=0 </a:t>
            </a:r>
            <a:r>
              <a:rPr lang="cs-CZ" altLang="cs-CZ" sz="1900" dirty="0" err="1" smtClean="0"/>
              <a:t>is</a:t>
            </a:r>
            <a:r>
              <a:rPr lang="cs-CZ" altLang="cs-CZ" sz="1900" dirty="0" smtClean="0"/>
              <a:t> </a:t>
            </a:r>
            <a:r>
              <a:rPr lang="cs-CZ" altLang="cs-CZ" sz="1900" dirty="0" err="1" smtClean="0"/>
              <a:t>then</a:t>
            </a:r>
            <a:endParaRPr lang="cs-CZ" altLang="cs-CZ" sz="1900" dirty="0"/>
          </a:p>
        </p:txBody>
      </p:sp>
      <p:sp>
        <p:nvSpPr>
          <p:cNvPr id="16" name="Text Box 7"/>
          <p:cNvSpPr txBox="1">
            <a:spLocks noChangeArrowheads="1"/>
          </p:cNvSpPr>
          <p:nvPr/>
        </p:nvSpPr>
        <p:spPr bwMode="auto">
          <a:xfrm>
            <a:off x="467544" y="5564559"/>
            <a:ext cx="3240360"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1900" dirty="0" err="1" smtClean="0"/>
              <a:t>The</a:t>
            </a:r>
            <a:r>
              <a:rPr lang="cs-CZ" altLang="cs-CZ" sz="1900" dirty="0" smtClean="0"/>
              <a:t> </a:t>
            </a:r>
            <a:r>
              <a:rPr lang="cs-CZ" altLang="cs-CZ" sz="1900" b="1" dirty="0" err="1" smtClean="0">
                <a:solidFill>
                  <a:srgbClr val="0000FF"/>
                </a:solidFill>
              </a:rPr>
              <a:t>electric</a:t>
            </a:r>
            <a:r>
              <a:rPr lang="cs-CZ" altLang="cs-CZ" sz="1900" b="1" dirty="0" smtClean="0">
                <a:solidFill>
                  <a:srgbClr val="0000FF"/>
                </a:solidFill>
              </a:rPr>
              <a:t> </a:t>
            </a:r>
            <a:r>
              <a:rPr lang="cs-CZ" altLang="cs-CZ" sz="1900" b="1" dirty="0" err="1" smtClean="0">
                <a:solidFill>
                  <a:srgbClr val="0000FF"/>
                </a:solidFill>
              </a:rPr>
              <a:t>potential</a:t>
            </a:r>
            <a:r>
              <a:rPr lang="cs-CZ" altLang="cs-CZ" sz="1900" b="1" dirty="0" smtClean="0">
                <a:solidFill>
                  <a:srgbClr val="0000FF"/>
                </a:solidFill>
              </a:rPr>
              <a:t> </a:t>
            </a:r>
            <a:r>
              <a:rPr lang="cs-CZ" altLang="cs-CZ" sz="1900" dirty="0" err="1" smtClean="0"/>
              <a:t>is</a:t>
            </a:r>
            <a:r>
              <a:rPr lang="cs-CZ" altLang="cs-CZ" sz="1900" dirty="0" smtClean="0"/>
              <a:t> </a:t>
            </a:r>
            <a:r>
              <a:rPr lang="cs-CZ" altLang="cs-CZ" sz="1900" dirty="0" err="1" smtClean="0"/>
              <a:t>defined</a:t>
            </a:r>
            <a:r>
              <a:rPr lang="cs-CZ" altLang="cs-CZ" sz="1900" dirty="0" smtClean="0"/>
              <a:t> as </a:t>
            </a:r>
            <a:r>
              <a:rPr lang="cs-CZ" altLang="cs-CZ" sz="1900" dirty="0" err="1" smtClean="0"/>
              <a:t>potential</a:t>
            </a:r>
            <a:r>
              <a:rPr lang="cs-CZ" altLang="cs-CZ" sz="1900" dirty="0" smtClean="0"/>
              <a:t> </a:t>
            </a:r>
            <a:r>
              <a:rPr lang="cs-CZ" altLang="cs-CZ" sz="1900" dirty="0" err="1" smtClean="0"/>
              <a:t>energy</a:t>
            </a:r>
            <a:r>
              <a:rPr lang="cs-CZ" altLang="cs-CZ" sz="1900" dirty="0" smtClean="0"/>
              <a:t> per unit positive </a:t>
            </a:r>
            <a:r>
              <a:rPr lang="cs-CZ" altLang="cs-CZ" sz="1900" dirty="0" err="1" smtClean="0"/>
              <a:t>charge</a:t>
            </a:r>
            <a:r>
              <a:rPr lang="cs-CZ" altLang="cs-CZ" sz="1900" dirty="0" smtClean="0"/>
              <a:t>. </a:t>
            </a:r>
            <a:endParaRPr lang="cs-CZ" altLang="cs-CZ" sz="1900" dirty="0"/>
          </a:p>
        </p:txBody>
      </p:sp>
      <p:graphicFrame>
        <p:nvGraphicFramePr>
          <p:cNvPr id="17" name="Objekt 16"/>
          <p:cNvGraphicFramePr>
            <a:graphicFrameLocks noChangeAspect="1"/>
          </p:cNvGraphicFramePr>
          <p:nvPr>
            <p:extLst>
              <p:ext uri="{D42A27DB-BD31-4B8C-83A1-F6EECF244321}">
                <p14:modId xmlns:p14="http://schemas.microsoft.com/office/powerpoint/2010/main" val="998115011"/>
              </p:ext>
            </p:extLst>
          </p:nvPr>
        </p:nvGraphicFramePr>
        <p:xfrm>
          <a:off x="3923928" y="5733256"/>
          <a:ext cx="2811462" cy="865188"/>
        </p:xfrm>
        <a:graphic>
          <a:graphicData uri="http://schemas.openxmlformats.org/presentationml/2006/ole">
            <mc:AlternateContent xmlns:mc="http://schemas.openxmlformats.org/markup-compatibility/2006">
              <mc:Choice xmlns:v="urn:schemas-microsoft-com:vml" Requires="v">
                <p:oleObj spid="_x0000_s46834" name="Equation" r:id="rId11" imgW="1485720" imgH="457200" progId="Equation.DSMT4">
                  <p:embed/>
                </p:oleObj>
              </mc:Choice>
              <mc:Fallback>
                <p:oleObj name="Equation" r:id="rId11" imgW="1485720" imgH="457200" progId="Equation.DSMT4">
                  <p:embed/>
                  <p:pic>
                    <p:nvPicPr>
                      <p:cNvPr id="0" name=""/>
                      <p:cNvPicPr>
                        <a:picLocks noChangeAspect="1" noChangeArrowheads="1"/>
                      </p:cNvPicPr>
                      <p:nvPr/>
                    </p:nvPicPr>
                    <p:blipFill>
                      <a:blip r:embed="rId12"/>
                      <a:srcRect/>
                      <a:stretch>
                        <a:fillRect/>
                      </a:stretch>
                    </p:blipFill>
                    <p:spPr bwMode="auto">
                      <a:xfrm>
                        <a:off x="3923928" y="5733256"/>
                        <a:ext cx="2811462" cy="865188"/>
                      </a:xfrm>
                      <a:prstGeom prst="rect">
                        <a:avLst/>
                      </a:prstGeom>
                      <a:solidFill>
                        <a:srgbClr val="FFFF99"/>
                      </a:solidFill>
                      <a:ln w="15875">
                        <a:solidFill>
                          <a:schemeClr val="tx1"/>
                        </a:solidFill>
                      </a:ln>
                    </p:spPr>
                  </p:pic>
                </p:oleObj>
              </mc:Fallback>
            </mc:AlternateContent>
          </a:graphicData>
        </a:graphic>
      </p:graphicFrame>
    </p:spTree>
    <p:extLst>
      <p:ext uri="{BB962C8B-B14F-4D97-AF65-F5344CB8AC3E}">
        <p14:creationId xmlns:p14="http://schemas.microsoft.com/office/powerpoint/2010/main" val="221724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4"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188640"/>
            <a:ext cx="7772400"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cs-CZ" altLang="cs-CZ" sz="2200" b="1" kern="0" dirty="0" err="1" smtClean="0">
                <a:solidFill>
                  <a:srgbClr val="FF0000"/>
                </a:solidFill>
              </a:rPr>
              <a:t>Work</a:t>
            </a:r>
            <a:r>
              <a:rPr lang="cs-CZ" altLang="cs-CZ" sz="2200" b="1" kern="0" dirty="0" smtClean="0">
                <a:solidFill>
                  <a:srgbClr val="FF0000"/>
                </a:solidFill>
              </a:rPr>
              <a:t> and </a:t>
            </a:r>
            <a:r>
              <a:rPr lang="cs-CZ" altLang="cs-CZ" sz="2200" b="1" kern="0" dirty="0" err="1" smtClean="0">
                <a:solidFill>
                  <a:srgbClr val="FF0000"/>
                </a:solidFill>
              </a:rPr>
              <a:t>Potential</a:t>
            </a:r>
            <a:r>
              <a:rPr lang="cs-CZ" altLang="cs-CZ" sz="2200" b="1" kern="0" dirty="0" smtClean="0">
                <a:solidFill>
                  <a:srgbClr val="FF0000"/>
                </a:solidFill>
              </a:rPr>
              <a:t> in </a:t>
            </a:r>
            <a:r>
              <a:rPr lang="cs-CZ" altLang="cs-CZ" sz="2200" b="1" kern="0" dirty="0" err="1" smtClean="0">
                <a:solidFill>
                  <a:srgbClr val="FF0000"/>
                </a:solidFill>
              </a:rPr>
              <a:t>an</a:t>
            </a:r>
            <a:r>
              <a:rPr lang="cs-CZ" altLang="cs-CZ" sz="2200" b="1" kern="0" dirty="0" smtClean="0">
                <a:solidFill>
                  <a:srgbClr val="FF0000"/>
                </a:solidFill>
              </a:rPr>
              <a:t> Electric </a:t>
            </a:r>
            <a:r>
              <a:rPr lang="cs-CZ" altLang="cs-CZ" sz="2200" b="1" kern="0" dirty="0" err="1" smtClean="0">
                <a:solidFill>
                  <a:srgbClr val="FF0000"/>
                </a:solidFill>
              </a:rPr>
              <a:t>Field</a:t>
            </a:r>
            <a:endParaRPr lang="en-US" altLang="cs-CZ" sz="2200" kern="0" dirty="0" smtClean="0">
              <a:solidFill>
                <a:srgbClr val="FF0000"/>
              </a:solidFill>
            </a:endParaRPr>
          </a:p>
        </p:txBody>
      </p:sp>
      <p:sp>
        <p:nvSpPr>
          <p:cNvPr id="5" name="Text Box 7"/>
          <p:cNvSpPr txBox="1">
            <a:spLocks noChangeArrowheads="1"/>
          </p:cNvSpPr>
          <p:nvPr/>
        </p:nvSpPr>
        <p:spPr bwMode="auto">
          <a:xfrm>
            <a:off x="467543" y="841936"/>
            <a:ext cx="504056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a:t>The</a:t>
            </a:r>
            <a:r>
              <a:rPr lang="cs-CZ" altLang="cs-CZ" sz="2000" dirty="0"/>
              <a:t> </a:t>
            </a:r>
            <a:r>
              <a:rPr lang="cs-CZ" altLang="cs-CZ" sz="2000" dirty="0" smtClean="0"/>
              <a:t>unit </a:t>
            </a:r>
            <a:r>
              <a:rPr lang="cs-CZ" altLang="cs-CZ" sz="2000" dirty="0" err="1" smtClean="0"/>
              <a:t>of</a:t>
            </a:r>
            <a:r>
              <a:rPr lang="cs-CZ" altLang="cs-CZ" sz="2000" dirty="0" smtClean="0"/>
              <a:t> </a:t>
            </a:r>
            <a:r>
              <a:rPr lang="cs-CZ" altLang="cs-CZ" sz="2000" dirty="0" err="1" smtClean="0"/>
              <a:t>electric</a:t>
            </a:r>
            <a:r>
              <a:rPr lang="cs-CZ" altLang="cs-CZ" sz="2000" dirty="0" smtClean="0"/>
              <a:t> </a:t>
            </a:r>
            <a:r>
              <a:rPr lang="cs-CZ" altLang="cs-CZ" sz="2000" dirty="0" err="1" smtClean="0"/>
              <a:t>potential</a:t>
            </a:r>
            <a:r>
              <a:rPr lang="cs-CZ" altLang="cs-CZ" sz="2000" dirty="0" smtClean="0"/>
              <a:t> </a:t>
            </a:r>
            <a:r>
              <a:rPr lang="cs-CZ" altLang="cs-CZ" sz="2000" dirty="0" err="1" smtClean="0"/>
              <a:t>is</a:t>
            </a:r>
            <a:r>
              <a:rPr lang="cs-CZ" altLang="cs-CZ" sz="2000" dirty="0" smtClean="0"/>
              <a:t> </a:t>
            </a:r>
            <a:r>
              <a:rPr lang="cs-CZ" altLang="cs-CZ" sz="2000" dirty="0" smtClean="0">
                <a:solidFill>
                  <a:srgbClr val="0000FF"/>
                </a:solidFill>
              </a:rPr>
              <a:t>Volt </a:t>
            </a:r>
            <a:r>
              <a:rPr lang="en-US" altLang="cs-CZ" sz="2000" dirty="0" smtClean="0">
                <a:solidFill>
                  <a:srgbClr val="0000FF"/>
                </a:solidFill>
              </a:rPr>
              <a:t>[V]</a:t>
            </a:r>
            <a:r>
              <a:rPr lang="en-US" altLang="cs-CZ" sz="2000" dirty="0" smtClean="0"/>
              <a:t>. If we want to express the potential difference between points K and L, we can write:</a:t>
            </a:r>
            <a:endParaRPr lang="cs-CZ" altLang="cs-CZ" sz="2000" dirty="0"/>
          </a:p>
        </p:txBody>
      </p:sp>
      <p:graphicFrame>
        <p:nvGraphicFramePr>
          <p:cNvPr id="3" name="Objekt 2"/>
          <p:cNvGraphicFramePr>
            <a:graphicFrameLocks noChangeAspect="1"/>
          </p:cNvGraphicFramePr>
          <p:nvPr>
            <p:extLst>
              <p:ext uri="{D42A27DB-BD31-4B8C-83A1-F6EECF244321}">
                <p14:modId xmlns:p14="http://schemas.microsoft.com/office/powerpoint/2010/main" val="3058372422"/>
              </p:ext>
            </p:extLst>
          </p:nvPr>
        </p:nvGraphicFramePr>
        <p:xfrm>
          <a:off x="5724128" y="908720"/>
          <a:ext cx="2855913" cy="866775"/>
        </p:xfrm>
        <a:graphic>
          <a:graphicData uri="http://schemas.openxmlformats.org/presentationml/2006/ole">
            <mc:AlternateContent xmlns:mc="http://schemas.openxmlformats.org/markup-compatibility/2006">
              <mc:Choice xmlns:v="urn:schemas-microsoft-com:vml" Requires="v">
                <p:oleObj spid="_x0000_s48019" name="Equation" r:id="rId3" imgW="1511280" imgH="457200" progId="Equation.DSMT4">
                  <p:embed/>
                </p:oleObj>
              </mc:Choice>
              <mc:Fallback>
                <p:oleObj name="Equation" r:id="rId3" imgW="1511280" imgH="457200" progId="Equation.DSMT4">
                  <p:embed/>
                  <p:pic>
                    <p:nvPicPr>
                      <p:cNvPr id="0" name="Objekt 8"/>
                      <p:cNvPicPr>
                        <a:picLocks noChangeAspect="1" noChangeArrowheads="1"/>
                      </p:cNvPicPr>
                      <p:nvPr/>
                    </p:nvPicPr>
                    <p:blipFill>
                      <a:blip r:embed="rId4"/>
                      <a:srcRect/>
                      <a:stretch>
                        <a:fillRect/>
                      </a:stretch>
                    </p:blipFill>
                    <p:spPr bwMode="auto">
                      <a:xfrm>
                        <a:off x="5724128" y="908720"/>
                        <a:ext cx="2855913"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 Box 7"/>
          <p:cNvSpPr txBox="1">
            <a:spLocks noChangeArrowheads="1"/>
          </p:cNvSpPr>
          <p:nvPr/>
        </p:nvSpPr>
        <p:spPr bwMode="auto">
          <a:xfrm>
            <a:off x="467544" y="1909281"/>
            <a:ext cx="50405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We can evaluate an expression for the potential at the point L .</a:t>
            </a:r>
            <a:r>
              <a:rPr lang="cs-CZ" altLang="cs-CZ" sz="2000" dirty="0" smtClean="0"/>
              <a:t> </a:t>
            </a:r>
            <a:endParaRPr lang="cs-CZ" altLang="cs-CZ" sz="2000" dirty="0"/>
          </a:p>
        </p:txBody>
      </p:sp>
      <p:graphicFrame>
        <p:nvGraphicFramePr>
          <p:cNvPr id="19" name="Objekt 18"/>
          <p:cNvGraphicFramePr>
            <a:graphicFrameLocks noChangeAspect="1"/>
          </p:cNvGraphicFramePr>
          <p:nvPr>
            <p:extLst>
              <p:ext uri="{D42A27DB-BD31-4B8C-83A1-F6EECF244321}">
                <p14:modId xmlns:p14="http://schemas.microsoft.com/office/powerpoint/2010/main" val="318177943"/>
              </p:ext>
            </p:extLst>
          </p:nvPr>
        </p:nvGraphicFramePr>
        <p:xfrm>
          <a:off x="5796136" y="1842145"/>
          <a:ext cx="2063750" cy="866775"/>
        </p:xfrm>
        <a:graphic>
          <a:graphicData uri="http://schemas.openxmlformats.org/presentationml/2006/ole">
            <mc:AlternateContent xmlns:mc="http://schemas.openxmlformats.org/markup-compatibility/2006">
              <mc:Choice xmlns:v="urn:schemas-microsoft-com:vml" Requires="v">
                <p:oleObj spid="_x0000_s48020" name="Equation" r:id="rId5" imgW="1091880" imgH="457200" progId="Equation.DSMT4">
                  <p:embed/>
                </p:oleObj>
              </mc:Choice>
              <mc:Fallback>
                <p:oleObj name="Equation" r:id="rId5" imgW="1091880" imgH="457200" progId="Equation.DSMT4">
                  <p:embed/>
                  <p:pic>
                    <p:nvPicPr>
                      <p:cNvPr id="0" name=""/>
                      <p:cNvPicPr>
                        <a:picLocks noChangeAspect="1" noChangeArrowheads="1"/>
                      </p:cNvPicPr>
                      <p:nvPr/>
                    </p:nvPicPr>
                    <p:blipFill>
                      <a:blip r:embed="rId6"/>
                      <a:srcRect/>
                      <a:stretch>
                        <a:fillRect/>
                      </a:stretch>
                    </p:blipFill>
                    <p:spPr bwMode="auto">
                      <a:xfrm>
                        <a:off x="5796136" y="1842145"/>
                        <a:ext cx="20637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 Box 7"/>
          <p:cNvSpPr txBox="1">
            <a:spLocks noChangeArrowheads="1"/>
          </p:cNvSpPr>
          <p:nvPr/>
        </p:nvSpPr>
        <p:spPr bwMode="auto">
          <a:xfrm>
            <a:off x="467544" y="2721114"/>
            <a:ext cx="504056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For convenience we often place the reference point K to the </a:t>
            </a:r>
            <a:r>
              <a:rPr lang="en-US" altLang="cs-CZ" sz="2000" dirty="0" smtClean="0">
                <a:solidFill>
                  <a:srgbClr val="0000FF"/>
                </a:solidFill>
              </a:rPr>
              <a:t>infinity</a:t>
            </a:r>
            <a:r>
              <a:rPr lang="en-US" altLang="cs-CZ" sz="2000" dirty="0" smtClean="0"/>
              <a:t> and we consider the </a:t>
            </a:r>
            <a:r>
              <a:rPr lang="en-US" altLang="cs-CZ" sz="2000" dirty="0" smtClean="0">
                <a:solidFill>
                  <a:srgbClr val="0000FF"/>
                </a:solidFill>
              </a:rPr>
              <a:t>potential</a:t>
            </a:r>
            <a:r>
              <a:rPr lang="en-US" altLang="cs-CZ" sz="2000" dirty="0" smtClean="0"/>
              <a:t> to be </a:t>
            </a:r>
            <a:r>
              <a:rPr lang="en-US" altLang="cs-CZ" sz="2000" dirty="0" smtClean="0">
                <a:solidFill>
                  <a:srgbClr val="0000FF"/>
                </a:solidFill>
              </a:rPr>
              <a:t>zero </a:t>
            </a:r>
            <a:r>
              <a:rPr lang="en-US" altLang="cs-CZ" sz="2000" dirty="0" smtClean="0"/>
              <a:t>here. Then we can simplify:</a:t>
            </a:r>
            <a:endParaRPr lang="cs-CZ" altLang="cs-CZ" sz="2000" dirty="0"/>
          </a:p>
        </p:txBody>
      </p:sp>
      <p:graphicFrame>
        <p:nvGraphicFramePr>
          <p:cNvPr id="21" name="Objekt 20"/>
          <p:cNvGraphicFramePr>
            <a:graphicFrameLocks noChangeAspect="1"/>
          </p:cNvGraphicFramePr>
          <p:nvPr>
            <p:extLst>
              <p:ext uri="{D42A27DB-BD31-4B8C-83A1-F6EECF244321}">
                <p14:modId xmlns:p14="http://schemas.microsoft.com/office/powerpoint/2010/main" val="721316276"/>
              </p:ext>
            </p:extLst>
          </p:nvPr>
        </p:nvGraphicFramePr>
        <p:xfrm>
          <a:off x="5807075" y="2924175"/>
          <a:ext cx="1631950" cy="866775"/>
        </p:xfrm>
        <a:graphic>
          <a:graphicData uri="http://schemas.openxmlformats.org/presentationml/2006/ole">
            <mc:AlternateContent xmlns:mc="http://schemas.openxmlformats.org/markup-compatibility/2006">
              <mc:Choice xmlns:v="urn:schemas-microsoft-com:vml" Requires="v">
                <p:oleObj spid="_x0000_s48021" name="Equation" r:id="rId7" imgW="863280" imgH="457200" progId="Equation.DSMT4">
                  <p:embed/>
                </p:oleObj>
              </mc:Choice>
              <mc:Fallback>
                <p:oleObj name="Equation" r:id="rId7" imgW="863280" imgH="457200" progId="Equation.DSMT4">
                  <p:embed/>
                  <p:pic>
                    <p:nvPicPr>
                      <p:cNvPr id="0" name=""/>
                      <p:cNvPicPr>
                        <a:picLocks noChangeAspect="1" noChangeArrowheads="1"/>
                      </p:cNvPicPr>
                      <p:nvPr/>
                    </p:nvPicPr>
                    <p:blipFill>
                      <a:blip r:embed="rId8"/>
                      <a:srcRect/>
                      <a:stretch>
                        <a:fillRect/>
                      </a:stretch>
                    </p:blipFill>
                    <p:spPr bwMode="auto">
                      <a:xfrm>
                        <a:off x="5807075" y="2924175"/>
                        <a:ext cx="163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 Box 7"/>
          <p:cNvSpPr txBox="1">
            <a:spLocks noChangeArrowheads="1"/>
          </p:cNvSpPr>
          <p:nvPr/>
        </p:nvSpPr>
        <p:spPr bwMode="auto">
          <a:xfrm>
            <a:off x="467544" y="4193793"/>
            <a:ext cx="504056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To calculate a potential due to a </a:t>
            </a:r>
            <a:r>
              <a:rPr lang="en-US" altLang="cs-CZ" sz="2000" dirty="0" smtClean="0">
                <a:solidFill>
                  <a:srgbClr val="0000FF"/>
                </a:solidFill>
              </a:rPr>
              <a:t>group of charges</a:t>
            </a:r>
            <a:r>
              <a:rPr lang="en-US" altLang="cs-CZ" sz="2000" dirty="0" smtClean="0"/>
              <a:t> we can use the superposition principle by simple adding particular potentials </a:t>
            </a:r>
            <a:r>
              <a:rPr lang="el-GR" altLang="cs-CZ" sz="2000" dirty="0" smtClean="0"/>
              <a:t>φ</a:t>
            </a:r>
            <a:r>
              <a:rPr lang="en-US" altLang="cs-CZ" sz="2000" baseline="-25000" dirty="0" err="1" smtClean="0"/>
              <a:t>i</a:t>
            </a:r>
            <a:r>
              <a:rPr lang="en-US" altLang="cs-CZ" sz="2000" dirty="0" smtClean="0"/>
              <a:t> due to each charge. </a:t>
            </a:r>
            <a:endParaRPr lang="cs-CZ" altLang="cs-CZ" sz="2000" dirty="0"/>
          </a:p>
        </p:txBody>
      </p:sp>
      <p:graphicFrame>
        <p:nvGraphicFramePr>
          <p:cNvPr id="23" name="Objekt 22"/>
          <p:cNvGraphicFramePr>
            <a:graphicFrameLocks noChangeAspect="1"/>
          </p:cNvGraphicFramePr>
          <p:nvPr>
            <p:extLst>
              <p:ext uri="{D42A27DB-BD31-4B8C-83A1-F6EECF244321}">
                <p14:modId xmlns:p14="http://schemas.microsoft.com/office/powerpoint/2010/main" val="3121602458"/>
              </p:ext>
            </p:extLst>
          </p:nvPr>
        </p:nvGraphicFramePr>
        <p:xfrm>
          <a:off x="5819775" y="4365625"/>
          <a:ext cx="2709863" cy="842963"/>
        </p:xfrm>
        <a:graphic>
          <a:graphicData uri="http://schemas.openxmlformats.org/presentationml/2006/ole">
            <mc:AlternateContent xmlns:mc="http://schemas.openxmlformats.org/markup-compatibility/2006">
              <mc:Choice xmlns:v="urn:schemas-microsoft-com:vml" Requires="v">
                <p:oleObj spid="_x0000_s48022" name="Equation" r:id="rId9" imgW="1434960" imgH="444240" progId="Equation.DSMT4">
                  <p:embed/>
                </p:oleObj>
              </mc:Choice>
              <mc:Fallback>
                <p:oleObj name="Equation" r:id="rId9" imgW="1434960" imgH="444240" progId="Equation.DSMT4">
                  <p:embed/>
                  <p:pic>
                    <p:nvPicPr>
                      <p:cNvPr id="0" name=""/>
                      <p:cNvPicPr>
                        <a:picLocks noChangeAspect="1" noChangeArrowheads="1"/>
                      </p:cNvPicPr>
                      <p:nvPr/>
                    </p:nvPicPr>
                    <p:blipFill>
                      <a:blip r:embed="rId10"/>
                      <a:srcRect/>
                      <a:stretch>
                        <a:fillRect/>
                      </a:stretch>
                    </p:blipFill>
                    <p:spPr bwMode="auto">
                      <a:xfrm>
                        <a:off x="5819775" y="4365625"/>
                        <a:ext cx="2709863"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4" name="Text Box 7"/>
          <p:cNvSpPr txBox="1">
            <a:spLocks noChangeArrowheads="1"/>
          </p:cNvSpPr>
          <p:nvPr/>
        </p:nvSpPr>
        <p:spPr bwMode="auto">
          <a:xfrm>
            <a:off x="467544" y="5673442"/>
            <a:ext cx="50405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In case of </a:t>
            </a:r>
            <a:r>
              <a:rPr lang="en-US" altLang="cs-CZ" sz="2000" dirty="0" smtClean="0">
                <a:solidFill>
                  <a:srgbClr val="0000FF"/>
                </a:solidFill>
              </a:rPr>
              <a:t>uniform charge distribution </a:t>
            </a:r>
            <a:r>
              <a:rPr lang="en-US" altLang="cs-CZ" sz="2000" dirty="0" smtClean="0"/>
              <a:t>we must integrate to determine the potential. </a:t>
            </a:r>
            <a:endParaRPr lang="cs-CZ" altLang="cs-CZ" sz="2000" dirty="0"/>
          </a:p>
        </p:txBody>
      </p:sp>
      <p:graphicFrame>
        <p:nvGraphicFramePr>
          <p:cNvPr id="25" name="Objekt 24"/>
          <p:cNvGraphicFramePr>
            <a:graphicFrameLocks noChangeAspect="1"/>
          </p:cNvGraphicFramePr>
          <p:nvPr>
            <p:extLst>
              <p:ext uri="{D42A27DB-BD31-4B8C-83A1-F6EECF244321}">
                <p14:modId xmlns:p14="http://schemas.microsoft.com/office/powerpoint/2010/main" val="2404331229"/>
              </p:ext>
            </p:extLst>
          </p:nvPr>
        </p:nvGraphicFramePr>
        <p:xfrm>
          <a:off x="5846911" y="5562178"/>
          <a:ext cx="1749425" cy="819150"/>
        </p:xfrm>
        <a:graphic>
          <a:graphicData uri="http://schemas.openxmlformats.org/presentationml/2006/ole">
            <mc:AlternateContent xmlns:mc="http://schemas.openxmlformats.org/markup-compatibility/2006">
              <mc:Choice xmlns:v="urn:schemas-microsoft-com:vml" Requires="v">
                <p:oleObj spid="_x0000_s48023" name="Equation" r:id="rId11" imgW="927000" imgH="431640" progId="Equation.DSMT4">
                  <p:embed/>
                </p:oleObj>
              </mc:Choice>
              <mc:Fallback>
                <p:oleObj name="Equation" r:id="rId11" imgW="927000" imgH="431640" progId="Equation.DSMT4">
                  <p:embed/>
                  <p:pic>
                    <p:nvPicPr>
                      <p:cNvPr id="0" name=""/>
                      <p:cNvPicPr>
                        <a:picLocks noChangeAspect="1" noChangeArrowheads="1"/>
                      </p:cNvPicPr>
                      <p:nvPr/>
                    </p:nvPicPr>
                    <p:blipFill>
                      <a:blip r:embed="rId12"/>
                      <a:srcRect/>
                      <a:stretch>
                        <a:fillRect/>
                      </a:stretch>
                    </p:blipFill>
                    <p:spPr bwMode="auto">
                      <a:xfrm>
                        <a:off x="5846911" y="5562178"/>
                        <a:ext cx="17494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0298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4" presetClass="entr" presetSubtype="16"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box(in)">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par>
                                <p:cTn id="14" presetID="4" presetClass="entr" presetSubtype="16"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ox(in)">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4"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ox(i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par>
                                <p:cTn id="28" presetID="4" presetClass="entr" presetSubtype="16"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ox(in)">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4"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ox(in)">
                                      <p:cBhvr>
                                        <p:cTn id="3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20" grpId="0"/>
      <p:bldP spid="22"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188640"/>
            <a:ext cx="7772400"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cs-CZ" sz="2200" b="1" kern="0" dirty="0" smtClean="0">
                <a:solidFill>
                  <a:srgbClr val="FF0000"/>
                </a:solidFill>
              </a:rPr>
              <a:t>Electric </a:t>
            </a:r>
            <a:r>
              <a:rPr lang="cs-CZ" altLang="cs-CZ" sz="2200" b="1" kern="0" dirty="0" smtClean="0">
                <a:solidFill>
                  <a:srgbClr val="FF0000"/>
                </a:solidFill>
              </a:rPr>
              <a:t>F</a:t>
            </a:r>
            <a:r>
              <a:rPr lang="en-US" altLang="cs-CZ" sz="2200" b="1" kern="0" dirty="0" err="1" smtClean="0">
                <a:solidFill>
                  <a:srgbClr val="FF0000"/>
                </a:solidFill>
              </a:rPr>
              <a:t>ield</a:t>
            </a:r>
            <a:r>
              <a:rPr lang="en-US" altLang="cs-CZ" sz="2200" b="1" kern="0" dirty="0" smtClean="0">
                <a:solidFill>
                  <a:srgbClr val="FF0000"/>
                </a:solidFill>
              </a:rPr>
              <a:t> and </a:t>
            </a:r>
            <a:r>
              <a:rPr lang="cs-CZ" altLang="cs-CZ" sz="2200" b="1" kern="0" dirty="0" err="1" smtClean="0">
                <a:solidFill>
                  <a:srgbClr val="FF0000"/>
                </a:solidFill>
              </a:rPr>
              <a:t>Potential</a:t>
            </a:r>
            <a:endParaRPr lang="en-US" altLang="cs-CZ" sz="2200" kern="0" dirty="0" smtClean="0">
              <a:solidFill>
                <a:srgbClr val="FF0000"/>
              </a:solidFill>
            </a:endParaRPr>
          </a:p>
        </p:txBody>
      </p:sp>
      <p:sp>
        <p:nvSpPr>
          <p:cNvPr id="5" name="Text Box 7"/>
          <p:cNvSpPr txBox="1">
            <a:spLocks noChangeArrowheads="1"/>
          </p:cNvSpPr>
          <p:nvPr/>
        </p:nvSpPr>
        <p:spPr bwMode="auto">
          <a:xfrm>
            <a:off x="467542" y="841936"/>
            <a:ext cx="799065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To find the relation between the electric field and potential we will consider two nearby points (</a:t>
            </a:r>
            <a:r>
              <a:rPr lang="en-US" altLang="cs-CZ" sz="2000" i="1" dirty="0" err="1" smtClean="0"/>
              <a:t>x,y,z</a:t>
            </a:r>
            <a:r>
              <a:rPr lang="en-US" altLang="cs-CZ" sz="2000" dirty="0" smtClean="0"/>
              <a:t>) and (</a:t>
            </a:r>
            <a:r>
              <a:rPr lang="en-US" altLang="cs-CZ" sz="2000" i="1" dirty="0" err="1" smtClean="0"/>
              <a:t>x+dx,y+dy,z+dz</a:t>
            </a:r>
            <a:r>
              <a:rPr lang="en-US" altLang="cs-CZ" sz="2000" dirty="0" smtClean="0"/>
              <a:t>). The potential change from the first point to the second is:</a:t>
            </a:r>
            <a:endParaRPr lang="cs-CZ" altLang="cs-CZ" sz="2000" dirty="0"/>
          </a:p>
        </p:txBody>
      </p:sp>
      <p:graphicFrame>
        <p:nvGraphicFramePr>
          <p:cNvPr id="6" name="Objekt 5"/>
          <p:cNvGraphicFramePr>
            <a:graphicFrameLocks noChangeAspect="1"/>
          </p:cNvGraphicFramePr>
          <p:nvPr>
            <p:extLst>
              <p:ext uri="{D42A27DB-BD31-4B8C-83A1-F6EECF244321}">
                <p14:modId xmlns:p14="http://schemas.microsoft.com/office/powerpoint/2010/main" val="1834471493"/>
              </p:ext>
            </p:extLst>
          </p:nvPr>
        </p:nvGraphicFramePr>
        <p:xfrm>
          <a:off x="2806314" y="1988840"/>
          <a:ext cx="3313112" cy="795337"/>
        </p:xfrm>
        <a:graphic>
          <a:graphicData uri="http://schemas.openxmlformats.org/presentationml/2006/ole">
            <mc:AlternateContent xmlns:mc="http://schemas.openxmlformats.org/markup-compatibility/2006">
              <mc:Choice xmlns:v="urn:schemas-microsoft-com:vml" Requires="v">
                <p:oleObj spid="_x0000_s88103" name="Equation" r:id="rId4" imgW="1752480" imgH="419040" progId="Equation.DSMT4">
                  <p:embed/>
                </p:oleObj>
              </mc:Choice>
              <mc:Fallback>
                <p:oleObj name="Equation" r:id="rId4" imgW="1752480" imgH="419040" progId="Equation.DSMT4">
                  <p:embed/>
                  <p:pic>
                    <p:nvPicPr>
                      <p:cNvPr id="0" name="Objekt 2"/>
                      <p:cNvPicPr>
                        <a:picLocks noChangeAspect="1" noChangeArrowheads="1"/>
                      </p:cNvPicPr>
                      <p:nvPr/>
                    </p:nvPicPr>
                    <p:blipFill>
                      <a:blip r:embed="rId5"/>
                      <a:srcRect/>
                      <a:stretch>
                        <a:fillRect/>
                      </a:stretch>
                    </p:blipFill>
                    <p:spPr bwMode="auto">
                      <a:xfrm>
                        <a:off x="2806314" y="1988840"/>
                        <a:ext cx="3313112"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 Box 7"/>
          <p:cNvSpPr txBox="1">
            <a:spLocks noChangeArrowheads="1"/>
          </p:cNvSpPr>
          <p:nvPr/>
        </p:nvSpPr>
        <p:spPr bwMode="auto">
          <a:xfrm>
            <a:off x="539552" y="3028890"/>
            <a:ext cx="24482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We also know that</a:t>
            </a:r>
            <a:endParaRPr lang="cs-CZ" altLang="cs-CZ" sz="2000" dirty="0"/>
          </a:p>
        </p:txBody>
      </p:sp>
      <p:graphicFrame>
        <p:nvGraphicFramePr>
          <p:cNvPr id="8" name="Objekt 7"/>
          <p:cNvGraphicFramePr>
            <a:graphicFrameLocks noChangeAspect="1"/>
          </p:cNvGraphicFramePr>
          <p:nvPr>
            <p:extLst>
              <p:ext uri="{D42A27DB-BD31-4B8C-83A1-F6EECF244321}">
                <p14:modId xmlns:p14="http://schemas.microsoft.com/office/powerpoint/2010/main" val="3353728117"/>
              </p:ext>
            </p:extLst>
          </p:nvPr>
        </p:nvGraphicFramePr>
        <p:xfrm>
          <a:off x="3252912" y="2971800"/>
          <a:ext cx="1535112" cy="457200"/>
        </p:xfrm>
        <a:graphic>
          <a:graphicData uri="http://schemas.openxmlformats.org/presentationml/2006/ole">
            <mc:AlternateContent xmlns:mc="http://schemas.openxmlformats.org/markup-compatibility/2006">
              <mc:Choice xmlns:v="urn:schemas-microsoft-com:vml" Requires="v">
                <p:oleObj spid="_x0000_s88104" name="Equation" r:id="rId6" imgW="812520" imgH="241200" progId="Equation.DSMT4">
                  <p:embed/>
                </p:oleObj>
              </mc:Choice>
              <mc:Fallback>
                <p:oleObj name="Equation" r:id="rId6" imgW="812520" imgH="241200" progId="Equation.DSMT4">
                  <p:embed/>
                  <p:pic>
                    <p:nvPicPr>
                      <p:cNvPr id="0" name=""/>
                      <p:cNvPicPr>
                        <a:picLocks noChangeAspect="1" noChangeArrowheads="1"/>
                      </p:cNvPicPr>
                      <p:nvPr/>
                    </p:nvPicPr>
                    <p:blipFill>
                      <a:blip r:embed="rId7"/>
                      <a:srcRect/>
                      <a:stretch>
                        <a:fillRect/>
                      </a:stretch>
                    </p:blipFill>
                    <p:spPr bwMode="auto">
                      <a:xfrm>
                        <a:off x="3252912" y="2971800"/>
                        <a:ext cx="1535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765495056"/>
              </p:ext>
            </p:extLst>
          </p:nvPr>
        </p:nvGraphicFramePr>
        <p:xfrm>
          <a:off x="5868988" y="2971800"/>
          <a:ext cx="2398712" cy="457200"/>
        </p:xfrm>
        <a:graphic>
          <a:graphicData uri="http://schemas.openxmlformats.org/presentationml/2006/ole">
            <mc:AlternateContent xmlns:mc="http://schemas.openxmlformats.org/markup-compatibility/2006">
              <mc:Choice xmlns:v="urn:schemas-microsoft-com:vml" Requires="v">
                <p:oleObj spid="_x0000_s88105" name="Equation" r:id="rId8" imgW="1269720" imgH="241200" progId="Equation.DSMT4">
                  <p:embed/>
                </p:oleObj>
              </mc:Choice>
              <mc:Fallback>
                <p:oleObj name="Equation" r:id="rId8" imgW="1269720" imgH="241200" progId="Equation.DSMT4">
                  <p:embed/>
                  <p:pic>
                    <p:nvPicPr>
                      <p:cNvPr id="0" name=""/>
                      <p:cNvPicPr>
                        <a:picLocks noChangeAspect="1" noChangeArrowheads="1"/>
                      </p:cNvPicPr>
                      <p:nvPr/>
                    </p:nvPicPr>
                    <p:blipFill>
                      <a:blip r:embed="rId9"/>
                      <a:srcRect/>
                      <a:stretch>
                        <a:fillRect/>
                      </a:stretch>
                    </p:blipFill>
                    <p:spPr bwMode="auto">
                      <a:xfrm>
                        <a:off x="5868988" y="2971800"/>
                        <a:ext cx="2398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 Box 7"/>
          <p:cNvSpPr txBox="1">
            <a:spLocks noChangeArrowheads="1"/>
          </p:cNvSpPr>
          <p:nvPr/>
        </p:nvSpPr>
        <p:spPr bwMode="auto">
          <a:xfrm>
            <a:off x="5004048" y="3028890"/>
            <a:ext cx="9361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and</a:t>
            </a:r>
            <a:endParaRPr lang="cs-CZ" altLang="cs-CZ" sz="2000" dirty="0"/>
          </a:p>
        </p:txBody>
      </p:sp>
      <p:sp>
        <p:nvSpPr>
          <p:cNvPr id="11" name="Text Box 7"/>
          <p:cNvSpPr txBox="1">
            <a:spLocks noChangeArrowheads="1"/>
          </p:cNvSpPr>
          <p:nvPr/>
        </p:nvSpPr>
        <p:spPr bwMode="auto">
          <a:xfrm>
            <a:off x="539552" y="3790781"/>
            <a:ext cx="252028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Expressions for d</a:t>
            </a:r>
            <a:r>
              <a:rPr lang="el-GR" altLang="cs-CZ" sz="2000" i="1" dirty="0" smtClean="0"/>
              <a:t>φ</a:t>
            </a:r>
            <a:r>
              <a:rPr lang="en-US" altLang="cs-CZ" sz="2000" dirty="0" smtClean="0"/>
              <a:t> can be compared</a:t>
            </a:r>
            <a:endParaRPr lang="cs-CZ" altLang="cs-CZ" sz="2000" dirty="0"/>
          </a:p>
        </p:txBody>
      </p:sp>
      <p:graphicFrame>
        <p:nvGraphicFramePr>
          <p:cNvPr id="12" name="Objekt 11"/>
          <p:cNvGraphicFramePr>
            <a:graphicFrameLocks noChangeAspect="1"/>
          </p:cNvGraphicFramePr>
          <p:nvPr>
            <p:extLst>
              <p:ext uri="{D42A27DB-BD31-4B8C-83A1-F6EECF244321}">
                <p14:modId xmlns:p14="http://schemas.microsoft.com/office/powerpoint/2010/main" val="817434656"/>
              </p:ext>
            </p:extLst>
          </p:nvPr>
        </p:nvGraphicFramePr>
        <p:xfrm>
          <a:off x="3203848" y="3717032"/>
          <a:ext cx="5112568" cy="762775"/>
        </p:xfrm>
        <a:graphic>
          <a:graphicData uri="http://schemas.openxmlformats.org/presentationml/2006/ole">
            <mc:AlternateContent xmlns:mc="http://schemas.openxmlformats.org/markup-compatibility/2006">
              <mc:Choice xmlns:v="urn:schemas-microsoft-com:vml" Requires="v">
                <p:oleObj spid="_x0000_s88106" name="Equation" r:id="rId10" imgW="2819160" imgH="419040" progId="Equation.DSMT4">
                  <p:embed/>
                </p:oleObj>
              </mc:Choice>
              <mc:Fallback>
                <p:oleObj name="Equation" r:id="rId10" imgW="2819160" imgH="419040" progId="Equation.DSMT4">
                  <p:embed/>
                  <p:pic>
                    <p:nvPicPr>
                      <p:cNvPr id="0" name=""/>
                      <p:cNvPicPr>
                        <a:picLocks noChangeAspect="1" noChangeArrowheads="1"/>
                      </p:cNvPicPr>
                      <p:nvPr/>
                    </p:nvPicPr>
                    <p:blipFill>
                      <a:blip r:embed="rId11"/>
                      <a:srcRect/>
                      <a:stretch>
                        <a:fillRect/>
                      </a:stretch>
                    </p:blipFill>
                    <p:spPr bwMode="auto">
                      <a:xfrm>
                        <a:off x="3203848" y="3717032"/>
                        <a:ext cx="5112568" cy="762775"/>
                      </a:xfrm>
                      <a:prstGeom prst="rect">
                        <a:avLst/>
                      </a:prstGeom>
                      <a:noFill/>
                      <a:ln>
                        <a:noFill/>
                      </a:ln>
                    </p:spPr>
                  </p:pic>
                </p:oleObj>
              </mc:Fallback>
            </mc:AlternateContent>
          </a:graphicData>
        </a:graphic>
      </p:graphicFrame>
      <p:graphicFrame>
        <p:nvGraphicFramePr>
          <p:cNvPr id="13" name="Objekt 12"/>
          <p:cNvGraphicFramePr>
            <a:graphicFrameLocks noChangeAspect="1"/>
          </p:cNvGraphicFramePr>
          <p:nvPr>
            <p:extLst>
              <p:ext uri="{D42A27DB-BD31-4B8C-83A1-F6EECF244321}">
                <p14:modId xmlns:p14="http://schemas.microsoft.com/office/powerpoint/2010/main" val="3858000211"/>
              </p:ext>
            </p:extLst>
          </p:nvPr>
        </p:nvGraphicFramePr>
        <p:xfrm>
          <a:off x="3201764" y="4577879"/>
          <a:ext cx="3746500" cy="795337"/>
        </p:xfrm>
        <a:graphic>
          <a:graphicData uri="http://schemas.openxmlformats.org/presentationml/2006/ole">
            <mc:AlternateContent xmlns:mc="http://schemas.openxmlformats.org/markup-compatibility/2006">
              <mc:Choice xmlns:v="urn:schemas-microsoft-com:vml" Requires="v">
                <p:oleObj spid="_x0000_s88107" name="Equation" r:id="rId12" imgW="1981080" imgH="419040" progId="Equation.DSMT4">
                  <p:embed/>
                </p:oleObj>
              </mc:Choice>
              <mc:Fallback>
                <p:oleObj name="Equation" r:id="rId12" imgW="1981080" imgH="419040" progId="Equation.DSMT4">
                  <p:embed/>
                  <p:pic>
                    <p:nvPicPr>
                      <p:cNvPr id="0" name=""/>
                      <p:cNvPicPr>
                        <a:picLocks noChangeAspect="1" noChangeArrowheads="1"/>
                      </p:cNvPicPr>
                      <p:nvPr/>
                    </p:nvPicPr>
                    <p:blipFill>
                      <a:blip r:embed="rId13"/>
                      <a:srcRect/>
                      <a:stretch>
                        <a:fillRect/>
                      </a:stretch>
                    </p:blipFill>
                    <p:spPr bwMode="auto">
                      <a:xfrm>
                        <a:off x="3201764" y="4577879"/>
                        <a:ext cx="374650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Text Box 7"/>
          <p:cNvSpPr txBox="1">
            <a:spLocks noChangeArrowheads="1"/>
          </p:cNvSpPr>
          <p:nvPr/>
        </p:nvSpPr>
        <p:spPr bwMode="auto">
          <a:xfrm>
            <a:off x="539552" y="5693186"/>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We can finally write </a:t>
            </a:r>
            <a:endParaRPr lang="cs-CZ" altLang="cs-CZ" sz="2000" dirty="0"/>
          </a:p>
        </p:txBody>
      </p:sp>
      <p:graphicFrame>
        <p:nvGraphicFramePr>
          <p:cNvPr id="15" name="Objekt 14"/>
          <p:cNvGraphicFramePr>
            <a:graphicFrameLocks noChangeAspect="1"/>
          </p:cNvGraphicFramePr>
          <p:nvPr>
            <p:extLst>
              <p:ext uri="{D42A27DB-BD31-4B8C-83A1-F6EECF244321}">
                <p14:modId xmlns:p14="http://schemas.microsoft.com/office/powerpoint/2010/main" val="1170956872"/>
              </p:ext>
            </p:extLst>
          </p:nvPr>
        </p:nvGraphicFramePr>
        <p:xfrm>
          <a:off x="3249736" y="5686425"/>
          <a:ext cx="1538288" cy="457200"/>
        </p:xfrm>
        <a:graphic>
          <a:graphicData uri="http://schemas.openxmlformats.org/presentationml/2006/ole">
            <mc:AlternateContent xmlns:mc="http://schemas.openxmlformats.org/markup-compatibility/2006">
              <mc:Choice xmlns:v="urn:schemas-microsoft-com:vml" Requires="v">
                <p:oleObj spid="_x0000_s88108" name="Equation" r:id="rId14" imgW="812520" imgH="241200" progId="Equation.DSMT4">
                  <p:embed/>
                </p:oleObj>
              </mc:Choice>
              <mc:Fallback>
                <p:oleObj name="Equation" r:id="rId14" imgW="812520" imgH="241200" progId="Equation.DSMT4">
                  <p:embed/>
                  <p:pic>
                    <p:nvPicPr>
                      <p:cNvPr id="0" name=""/>
                      <p:cNvPicPr>
                        <a:picLocks noChangeAspect="1" noChangeArrowheads="1"/>
                      </p:cNvPicPr>
                      <p:nvPr/>
                    </p:nvPicPr>
                    <p:blipFill>
                      <a:blip r:embed="rId15"/>
                      <a:srcRect/>
                      <a:stretch>
                        <a:fillRect/>
                      </a:stretch>
                    </p:blipFill>
                    <p:spPr bwMode="auto">
                      <a:xfrm>
                        <a:off x="3249736" y="5686425"/>
                        <a:ext cx="1538288" cy="457200"/>
                      </a:xfrm>
                      <a:prstGeom prst="rect">
                        <a:avLst/>
                      </a:prstGeom>
                      <a:solidFill>
                        <a:srgbClr val="FFFF99"/>
                      </a:solidFill>
                      <a:ln w="15875">
                        <a:solidFill>
                          <a:schemeClr val="tx1"/>
                        </a:solidFill>
                      </a:ln>
                    </p:spPr>
                  </p:pic>
                </p:oleObj>
              </mc:Fallback>
            </mc:AlternateContent>
          </a:graphicData>
        </a:graphic>
      </p:graphicFrame>
    </p:spTree>
    <p:extLst>
      <p:ext uri="{BB962C8B-B14F-4D97-AF65-F5344CB8AC3E}">
        <p14:creationId xmlns:p14="http://schemas.microsoft.com/office/powerpoint/2010/main" val="275773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4" presetClass="entr" presetSubtype="16"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box(in)">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P spid="11"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467544" y="1124744"/>
            <a:ext cx="7992888" cy="38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pPr>
            <a:r>
              <a:rPr lang="cs-CZ" altLang="cs-CZ" sz="2000" dirty="0" err="1" smtClean="0">
                <a:solidFill>
                  <a:srgbClr val="0000FF"/>
                </a:solidFill>
              </a:rPr>
              <a:t>Diameter</a:t>
            </a:r>
            <a:r>
              <a:rPr lang="cs-CZ" altLang="cs-CZ" sz="2000" dirty="0" smtClean="0">
                <a:solidFill>
                  <a:srgbClr val="0000FF"/>
                </a:solidFill>
              </a:rPr>
              <a:t> </a:t>
            </a:r>
            <a:r>
              <a:rPr lang="cs-CZ" altLang="cs-CZ" sz="2000" dirty="0" err="1" smtClean="0">
                <a:solidFill>
                  <a:srgbClr val="0000FF"/>
                </a:solidFill>
              </a:rPr>
              <a:t>of</a:t>
            </a:r>
            <a:r>
              <a:rPr lang="cs-CZ" altLang="cs-CZ" sz="2000" dirty="0" smtClean="0">
                <a:solidFill>
                  <a:srgbClr val="0000FF"/>
                </a:solidFill>
              </a:rPr>
              <a:t> a </a:t>
            </a:r>
            <a:r>
              <a:rPr lang="cs-CZ" altLang="cs-CZ" sz="2000" dirty="0" err="1" smtClean="0">
                <a:solidFill>
                  <a:srgbClr val="0000FF"/>
                </a:solidFill>
              </a:rPr>
              <a:t>nucleus</a:t>
            </a:r>
            <a:r>
              <a:rPr lang="cs-CZ" altLang="cs-CZ" sz="2000" dirty="0" smtClean="0">
                <a:solidFill>
                  <a:srgbClr val="0000FF"/>
                </a:solidFill>
              </a:rPr>
              <a:t> </a:t>
            </a:r>
            <a:r>
              <a:rPr lang="cs-CZ" altLang="cs-CZ" sz="2000" dirty="0" smtClean="0"/>
              <a:t>–</a:t>
            </a:r>
            <a:r>
              <a:rPr lang="cs-CZ" altLang="cs-CZ" sz="2000" dirty="0" smtClean="0">
                <a:solidFill>
                  <a:srgbClr val="0000FF"/>
                </a:solidFill>
              </a:rPr>
              <a:t> </a:t>
            </a:r>
            <a:r>
              <a:rPr lang="cs-CZ" altLang="cs-CZ" sz="2000" dirty="0" smtClean="0"/>
              <a:t>1 </a:t>
            </a:r>
            <a:r>
              <a:rPr lang="cs-CZ" altLang="cs-CZ" sz="2000" dirty="0" err="1" smtClean="0"/>
              <a:t>fm</a:t>
            </a:r>
            <a:r>
              <a:rPr lang="cs-CZ" altLang="cs-CZ" sz="2000" dirty="0" smtClean="0"/>
              <a:t> = 10</a:t>
            </a:r>
            <a:r>
              <a:rPr lang="cs-CZ" altLang="cs-CZ" sz="2000" baseline="30000" dirty="0" smtClean="0"/>
              <a:t>-15 </a:t>
            </a:r>
            <a:r>
              <a:rPr lang="cs-CZ" altLang="cs-CZ" sz="2000" dirty="0" smtClean="0"/>
              <a:t>m (</a:t>
            </a:r>
            <a:r>
              <a:rPr lang="cs-CZ" altLang="cs-CZ" sz="2000" dirty="0" err="1" smtClean="0"/>
              <a:t>the</a:t>
            </a:r>
            <a:r>
              <a:rPr lang="cs-CZ" altLang="cs-CZ" sz="2000" dirty="0" smtClean="0"/>
              <a:t> </a:t>
            </a:r>
            <a:r>
              <a:rPr lang="cs-CZ" altLang="cs-CZ" sz="2000" dirty="0" err="1" smtClean="0"/>
              <a:t>smallest</a:t>
            </a:r>
            <a:r>
              <a:rPr lang="cs-CZ" altLang="cs-CZ" sz="2000" dirty="0" smtClean="0"/>
              <a:t> </a:t>
            </a:r>
            <a:r>
              <a:rPr lang="cs-CZ" altLang="cs-CZ" sz="2000" dirty="0" err="1" smtClean="0"/>
              <a:t>nuclei</a:t>
            </a:r>
            <a:r>
              <a:rPr lang="cs-CZ" altLang="cs-CZ" sz="2000" dirty="0" smtClean="0"/>
              <a:t>)</a:t>
            </a:r>
          </a:p>
          <a:p>
            <a:pPr eaLnBrk="1" hangingPunct="1">
              <a:spcAft>
                <a:spcPts val="600"/>
              </a:spcAft>
            </a:pPr>
            <a:r>
              <a:rPr lang="cs-CZ" altLang="cs-CZ" sz="2000" dirty="0" err="1" smtClean="0">
                <a:solidFill>
                  <a:srgbClr val="0000FF"/>
                </a:solidFill>
              </a:rPr>
              <a:t>Diameter</a:t>
            </a:r>
            <a:r>
              <a:rPr lang="cs-CZ" altLang="cs-CZ" sz="2000" dirty="0" smtClean="0">
                <a:solidFill>
                  <a:srgbClr val="0000FF"/>
                </a:solidFill>
              </a:rPr>
              <a:t> </a:t>
            </a:r>
            <a:r>
              <a:rPr lang="cs-CZ" altLang="cs-CZ" sz="2000" dirty="0" err="1" smtClean="0">
                <a:solidFill>
                  <a:srgbClr val="0000FF"/>
                </a:solidFill>
              </a:rPr>
              <a:t>of</a:t>
            </a:r>
            <a:r>
              <a:rPr lang="cs-CZ" altLang="cs-CZ" sz="2000" dirty="0" smtClean="0">
                <a:solidFill>
                  <a:srgbClr val="0000FF"/>
                </a:solidFill>
              </a:rPr>
              <a:t> </a:t>
            </a:r>
            <a:r>
              <a:rPr lang="cs-CZ" altLang="cs-CZ" sz="2000" dirty="0" err="1" smtClean="0">
                <a:solidFill>
                  <a:srgbClr val="0000FF"/>
                </a:solidFill>
              </a:rPr>
              <a:t>an</a:t>
            </a:r>
            <a:r>
              <a:rPr lang="cs-CZ" altLang="cs-CZ" sz="2000" dirty="0" smtClean="0">
                <a:solidFill>
                  <a:srgbClr val="0000FF"/>
                </a:solidFill>
              </a:rPr>
              <a:t> atom</a:t>
            </a:r>
            <a:r>
              <a:rPr lang="cs-CZ" altLang="cs-CZ" sz="2000" dirty="0" smtClean="0"/>
              <a:t> – 0.1 </a:t>
            </a:r>
            <a:r>
              <a:rPr lang="cs-CZ" altLang="cs-CZ" sz="2000" dirty="0" err="1" smtClean="0"/>
              <a:t>nm</a:t>
            </a:r>
            <a:r>
              <a:rPr lang="cs-CZ" altLang="cs-CZ" sz="2000" dirty="0" smtClean="0"/>
              <a:t> = 10</a:t>
            </a:r>
            <a:r>
              <a:rPr lang="cs-CZ" altLang="cs-CZ" sz="2000" baseline="30000" dirty="0" smtClean="0"/>
              <a:t>-10 </a:t>
            </a:r>
            <a:r>
              <a:rPr lang="cs-CZ" altLang="cs-CZ" sz="2000" dirty="0" smtClean="0"/>
              <a:t>m (hydrogen atom)</a:t>
            </a:r>
          </a:p>
          <a:p>
            <a:pPr eaLnBrk="1" hangingPunct="1">
              <a:spcAft>
                <a:spcPts val="600"/>
              </a:spcAft>
            </a:pPr>
            <a:r>
              <a:rPr lang="cs-CZ" altLang="cs-CZ" sz="2000" dirty="0" err="1" smtClean="0">
                <a:solidFill>
                  <a:srgbClr val="0000FF"/>
                </a:solidFill>
              </a:rPr>
              <a:t>Mass</a:t>
            </a:r>
            <a:r>
              <a:rPr lang="cs-CZ" altLang="cs-CZ" sz="2000" dirty="0" smtClean="0">
                <a:solidFill>
                  <a:srgbClr val="0000FF"/>
                </a:solidFill>
              </a:rPr>
              <a:t> </a:t>
            </a:r>
            <a:r>
              <a:rPr lang="cs-CZ" altLang="cs-CZ" sz="2000" dirty="0" err="1" smtClean="0">
                <a:solidFill>
                  <a:srgbClr val="0000FF"/>
                </a:solidFill>
              </a:rPr>
              <a:t>of</a:t>
            </a:r>
            <a:r>
              <a:rPr lang="cs-CZ" altLang="cs-CZ" sz="2000" dirty="0" smtClean="0">
                <a:solidFill>
                  <a:srgbClr val="0000FF"/>
                </a:solidFill>
              </a:rPr>
              <a:t> a p</a:t>
            </a:r>
            <a:r>
              <a:rPr lang="en-US" altLang="cs-CZ" sz="2000" dirty="0" err="1" smtClean="0">
                <a:solidFill>
                  <a:srgbClr val="0000FF"/>
                </a:solidFill>
              </a:rPr>
              <a:t>roton</a:t>
            </a:r>
            <a:r>
              <a:rPr lang="cs-CZ" altLang="cs-CZ" sz="2000" dirty="0" smtClean="0">
                <a:solidFill>
                  <a:srgbClr val="0000FF"/>
                </a:solidFill>
              </a:rPr>
              <a:t> </a:t>
            </a:r>
            <a:r>
              <a:rPr lang="cs-CZ" altLang="cs-CZ" sz="2000" dirty="0" err="1" smtClean="0">
                <a:solidFill>
                  <a:srgbClr val="0000FF"/>
                </a:solidFill>
              </a:rPr>
              <a:t>or</a:t>
            </a:r>
            <a:r>
              <a:rPr lang="cs-CZ" altLang="cs-CZ" sz="2000" dirty="0" smtClean="0">
                <a:solidFill>
                  <a:srgbClr val="0000FF"/>
                </a:solidFill>
              </a:rPr>
              <a:t> neutron </a:t>
            </a:r>
            <a:r>
              <a:rPr lang="cs-CZ" altLang="cs-CZ" sz="2000" dirty="0" smtClean="0"/>
              <a:t>–</a:t>
            </a:r>
            <a:r>
              <a:rPr lang="en-US" altLang="cs-CZ" sz="2000" dirty="0" smtClean="0"/>
              <a:t> </a:t>
            </a:r>
            <a:r>
              <a:rPr lang="cs-CZ" altLang="cs-CZ" sz="2000" i="1" dirty="0" smtClean="0"/>
              <a:t>m</a:t>
            </a:r>
            <a:r>
              <a:rPr lang="cs-CZ" altLang="cs-CZ" sz="2000" i="1" baseline="-25000" dirty="0" smtClean="0"/>
              <a:t>p</a:t>
            </a:r>
            <a:r>
              <a:rPr lang="cs-CZ" altLang="cs-CZ" sz="2000" dirty="0" smtClean="0"/>
              <a:t>= 1.67 x 10</a:t>
            </a:r>
            <a:r>
              <a:rPr lang="cs-CZ" altLang="cs-CZ" sz="2000" baseline="30000" dirty="0" smtClean="0"/>
              <a:t>-27</a:t>
            </a:r>
            <a:r>
              <a:rPr lang="cs-CZ" altLang="cs-CZ" sz="2000" dirty="0" smtClean="0"/>
              <a:t> kg</a:t>
            </a:r>
          </a:p>
          <a:p>
            <a:pPr eaLnBrk="1" hangingPunct="1">
              <a:spcAft>
                <a:spcPts val="600"/>
              </a:spcAft>
            </a:pPr>
            <a:r>
              <a:rPr lang="cs-CZ" altLang="cs-CZ" sz="2000" dirty="0" err="1" smtClean="0">
                <a:solidFill>
                  <a:srgbClr val="0000FF"/>
                </a:solidFill>
              </a:rPr>
              <a:t>Mass</a:t>
            </a:r>
            <a:r>
              <a:rPr lang="cs-CZ" altLang="cs-CZ" sz="2000" dirty="0" smtClean="0">
                <a:solidFill>
                  <a:srgbClr val="0000FF"/>
                </a:solidFill>
              </a:rPr>
              <a:t> </a:t>
            </a:r>
            <a:r>
              <a:rPr lang="cs-CZ" altLang="cs-CZ" sz="2000" dirty="0" err="1" smtClean="0">
                <a:solidFill>
                  <a:srgbClr val="0000FF"/>
                </a:solidFill>
              </a:rPr>
              <a:t>of</a:t>
            </a:r>
            <a:r>
              <a:rPr lang="cs-CZ" altLang="cs-CZ" sz="2000" dirty="0" smtClean="0">
                <a:solidFill>
                  <a:srgbClr val="0000FF"/>
                </a:solidFill>
              </a:rPr>
              <a:t> </a:t>
            </a:r>
            <a:r>
              <a:rPr lang="cs-CZ" altLang="cs-CZ" sz="2000" dirty="0" err="1" smtClean="0">
                <a:solidFill>
                  <a:srgbClr val="0000FF"/>
                </a:solidFill>
              </a:rPr>
              <a:t>an</a:t>
            </a:r>
            <a:r>
              <a:rPr lang="cs-CZ" altLang="cs-CZ" sz="2000" dirty="0" smtClean="0">
                <a:solidFill>
                  <a:srgbClr val="0000FF"/>
                </a:solidFill>
              </a:rPr>
              <a:t> </a:t>
            </a:r>
            <a:r>
              <a:rPr lang="cs-CZ" altLang="cs-CZ" sz="2000" dirty="0" err="1" smtClean="0">
                <a:solidFill>
                  <a:srgbClr val="0000FF"/>
                </a:solidFill>
              </a:rPr>
              <a:t>electron</a:t>
            </a:r>
            <a:r>
              <a:rPr lang="cs-CZ" altLang="cs-CZ" sz="2000" dirty="0" smtClean="0">
                <a:solidFill>
                  <a:srgbClr val="0000FF"/>
                </a:solidFill>
              </a:rPr>
              <a:t> </a:t>
            </a:r>
            <a:r>
              <a:rPr lang="cs-CZ" altLang="cs-CZ" sz="2000" dirty="0" smtClean="0"/>
              <a:t>– </a:t>
            </a:r>
            <a:r>
              <a:rPr lang="cs-CZ" altLang="cs-CZ" sz="2000" i="1" dirty="0" err="1" smtClean="0"/>
              <a:t>m</a:t>
            </a:r>
            <a:r>
              <a:rPr lang="cs-CZ" altLang="cs-CZ" sz="2000" i="1" baseline="-25000" dirty="0" err="1" smtClean="0"/>
              <a:t>e</a:t>
            </a:r>
            <a:r>
              <a:rPr lang="cs-CZ" altLang="cs-CZ" sz="2000" dirty="0" smtClean="0"/>
              <a:t>= 9.1 x 10</a:t>
            </a:r>
            <a:r>
              <a:rPr lang="cs-CZ" altLang="cs-CZ" sz="2000" baseline="30000" dirty="0" smtClean="0"/>
              <a:t>-31</a:t>
            </a:r>
            <a:r>
              <a:rPr lang="cs-CZ" altLang="cs-CZ" sz="2000" dirty="0" smtClean="0"/>
              <a:t> kg </a:t>
            </a:r>
          </a:p>
          <a:p>
            <a:pPr eaLnBrk="1" hangingPunct="1">
              <a:spcAft>
                <a:spcPts val="600"/>
              </a:spcAft>
            </a:pPr>
            <a:r>
              <a:rPr lang="cs-CZ" altLang="cs-CZ" sz="2000" dirty="0" err="1" smtClean="0">
                <a:solidFill>
                  <a:srgbClr val="0000FF"/>
                </a:solidFill>
              </a:rPr>
              <a:t>Charge</a:t>
            </a:r>
            <a:r>
              <a:rPr lang="cs-CZ" altLang="cs-CZ" sz="2000" dirty="0" smtClean="0">
                <a:solidFill>
                  <a:srgbClr val="0000FF"/>
                </a:solidFill>
              </a:rPr>
              <a:t> </a:t>
            </a:r>
            <a:r>
              <a:rPr lang="cs-CZ" altLang="cs-CZ" sz="2000" dirty="0" err="1" smtClean="0">
                <a:solidFill>
                  <a:srgbClr val="0000FF"/>
                </a:solidFill>
              </a:rPr>
              <a:t>of</a:t>
            </a:r>
            <a:r>
              <a:rPr lang="cs-CZ" altLang="cs-CZ" sz="2000" dirty="0" smtClean="0">
                <a:solidFill>
                  <a:srgbClr val="0000FF"/>
                </a:solidFill>
              </a:rPr>
              <a:t> a proton </a:t>
            </a:r>
            <a:r>
              <a:rPr lang="cs-CZ" altLang="cs-CZ" sz="2000" dirty="0" smtClean="0"/>
              <a:t>– </a:t>
            </a:r>
            <a:r>
              <a:rPr lang="cs-CZ" altLang="cs-CZ" sz="2000" i="1" dirty="0" err="1" smtClean="0"/>
              <a:t>Q</a:t>
            </a:r>
            <a:r>
              <a:rPr lang="cs-CZ" altLang="cs-CZ" sz="2000" i="1" baseline="-25000" dirty="0" err="1" smtClean="0"/>
              <a:t>p</a:t>
            </a:r>
            <a:r>
              <a:rPr lang="cs-CZ" altLang="cs-CZ" sz="2000" dirty="0" smtClean="0"/>
              <a:t>= +</a:t>
            </a:r>
            <a:r>
              <a:rPr lang="cs-CZ" altLang="cs-CZ" sz="2000" i="1" dirty="0" smtClean="0"/>
              <a:t>e</a:t>
            </a:r>
            <a:r>
              <a:rPr lang="cs-CZ" altLang="cs-CZ" sz="2000" dirty="0" smtClean="0"/>
              <a:t>= +1.602 x 10</a:t>
            </a:r>
            <a:r>
              <a:rPr lang="cs-CZ" altLang="cs-CZ" sz="2000" baseline="30000" dirty="0" smtClean="0"/>
              <a:t>-19</a:t>
            </a:r>
            <a:r>
              <a:rPr lang="cs-CZ" altLang="cs-CZ" sz="2000" dirty="0" smtClean="0"/>
              <a:t> C</a:t>
            </a:r>
          </a:p>
          <a:p>
            <a:pPr eaLnBrk="1" hangingPunct="1">
              <a:spcAft>
                <a:spcPts val="600"/>
              </a:spcAft>
            </a:pPr>
            <a:r>
              <a:rPr lang="cs-CZ" altLang="cs-CZ" sz="2000" dirty="0" err="1" smtClean="0">
                <a:solidFill>
                  <a:srgbClr val="0000FF"/>
                </a:solidFill>
              </a:rPr>
              <a:t>Charge</a:t>
            </a:r>
            <a:r>
              <a:rPr lang="cs-CZ" altLang="cs-CZ" sz="2000" dirty="0" smtClean="0">
                <a:solidFill>
                  <a:srgbClr val="0000FF"/>
                </a:solidFill>
              </a:rPr>
              <a:t> </a:t>
            </a:r>
            <a:r>
              <a:rPr lang="cs-CZ" altLang="cs-CZ" sz="2000" dirty="0" err="1" smtClean="0">
                <a:solidFill>
                  <a:srgbClr val="0000FF"/>
                </a:solidFill>
              </a:rPr>
              <a:t>of</a:t>
            </a:r>
            <a:r>
              <a:rPr lang="cs-CZ" altLang="cs-CZ" sz="2000" dirty="0" smtClean="0">
                <a:solidFill>
                  <a:srgbClr val="0000FF"/>
                </a:solidFill>
              </a:rPr>
              <a:t> </a:t>
            </a:r>
            <a:r>
              <a:rPr lang="cs-CZ" altLang="cs-CZ" sz="2000" dirty="0" err="1" smtClean="0">
                <a:solidFill>
                  <a:srgbClr val="0000FF"/>
                </a:solidFill>
              </a:rPr>
              <a:t>an</a:t>
            </a:r>
            <a:r>
              <a:rPr lang="cs-CZ" altLang="cs-CZ" sz="2000" dirty="0" smtClean="0">
                <a:solidFill>
                  <a:srgbClr val="0000FF"/>
                </a:solidFill>
              </a:rPr>
              <a:t> </a:t>
            </a:r>
            <a:r>
              <a:rPr lang="cs-CZ" altLang="cs-CZ" sz="2000" dirty="0" err="1" smtClean="0">
                <a:solidFill>
                  <a:srgbClr val="0000FF"/>
                </a:solidFill>
              </a:rPr>
              <a:t>electron</a:t>
            </a:r>
            <a:r>
              <a:rPr lang="cs-CZ" altLang="cs-CZ" sz="2000" dirty="0" smtClean="0">
                <a:solidFill>
                  <a:srgbClr val="0000FF"/>
                </a:solidFill>
              </a:rPr>
              <a:t> </a:t>
            </a:r>
            <a:r>
              <a:rPr lang="cs-CZ" altLang="cs-CZ" sz="2000" dirty="0"/>
              <a:t>–</a:t>
            </a:r>
            <a:r>
              <a:rPr lang="cs-CZ" altLang="cs-CZ" sz="2000" dirty="0" smtClean="0">
                <a:solidFill>
                  <a:srgbClr val="0000FF"/>
                </a:solidFill>
              </a:rPr>
              <a:t> </a:t>
            </a:r>
            <a:r>
              <a:rPr lang="cs-CZ" altLang="cs-CZ" sz="2000" i="1" dirty="0" err="1" smtClean="0"/>
              <a:t>Q</a:t>
            </a:r>
            <a:r>
              <a:rPr lang="cs-CZ" altLang="cs-CZ" sz="2000" i="1" baseline="-25000" dirty="0" err="1" smtClean="0"/>
              <a:t>e</a:t>
            </a:r>
            <a:r>
              <a:rPr lang="cs-CZ" altLang="cs-CZ" sz="2000" dirty="0" smtClean="0"/>
              <a:t>= -</a:t>
            </a:r>
            <a:r>
              <a:rPr lang="cs-CZ" altLang="cs-CZ" sz="2000" i="1" dirty="0" smtClean="0"/>
              <a:t>e</a:t>
            </a:r>
            <a:r>
              <a:rPr lang="cs-CZ" altLang="cs-CZ" sz="2000" dirty="0" smtClean="0"/>
              <a:t>= -1.602 x 10</a:t>
            </a:r>
            <a:r>
              <a:rPr lang="cs-CZ" altLang="cs-CZ" sz="2000" baseline="30000" dirty="0" smtClean="0"/>
              <a:t>-19</a:t>
            </a:r>
            <a:r>
              <a:rPr lang="cs-CZ" altLang="cs-CZ" sz="2000" dirty="0" smtClean="0"/>
              <a:t> C</a:t>
            </a:r>
          </a:p>
          <a:p>
            <a:pPr eaLnBrk="1" hangingPunct="1">
              <a:spcAft>
                <a:spcPts val="600"/>
              </a:spcAft>
            </a:pPr>
            <a:r>
              <a:rPr lang="cs-CZ" altLang="cs-CZ" sz="2000" dirty="0" err="1" smtClean="0">
                <a:solidFill>
                  <a:srgbClr val="0000FF"/>
                </a:solidFill>
              </a:rPr>
              <a:t>Frequency</a:t>
            </a:r>
            <a:r>
              <a:rPr lang="cs-CZ" altLang="cs-CZ" sz="2000" dirty="0" smtClean="0">
                <a:solidFill>
                  <a:srgbClr val="0000FF"/>
                </a:solidFill>
              </a:rPr>
              <a:t> </a:t>
            </a:r>
            <a:r>
              <a:rPr lang="cs-CZ" altLang="cs-CZ" sz="2000" dirty="0" err="1" smtClean="0">
                <a:solidFill>
                  <a:srgbClr val="0000FF"/>
                </a:solidFill>
              </a:rPr>
              <a:t>of</a:t>
            </a:r>
            <a:r>
              <a:rPr lang="cs-CZ" altLang="cs-CZ" sz="2000" dirty="0" smtClean="0">
                <a:solidFill>
                  <a:srgbClr val="0000FF"/>
                </a:solidFill>
              </a:rPr>
              <a:t> </a:t>
            </a:r>
            <a:r>
              <a:rPr lang="cs-CZ" altLang="cs-CZ" sz="2000" dirty="0" err="1" smtClean="0">
                <a:solidFill>
                  <a:srgbClr val="0000FF"/>
                </a:solidFill>
              </a:rPr>
              <a:t>electron</a:t>
            </a:r>
            <a:r>
              <a:rPr lang="cs-CZ" altLang="cs-CZ" sz="2000" dirty="0" smtClean="0"/>
              <a:t> </a:t>
            </a:r>
            <a:r>
              <a:rPr lang="cs-CZ" altLang="cs-CZ" sz="2000" dirty="0" err="1" smtClean="0"/>
              <a:t>revolution</a:t>
            </a:r>
            <a:r>
              <a:rPr lang="cs-CZ" altLang="cs-CZ" sz="2000" dirty="0" smtClean="0"/>
              <a:t> – </a:t>
            </a:r>
            <a:r>
              <a:rPr lang="cs-CZ" altLang="cs-CZ" sz="2000" i="1" dirty="0" err="1" smtClean="0"/>
              <a:t>f</a:t>
            </a:r>
            <a:r>
              <a:rPr lang="cs-CZ" altLang="cs-CZ" sz="2000" i="1" baseline="-25000" dirty="0" err="1" smtClean="0"/>
              <a:t>e</a:t>
            </a:r>
            <a:r>
              <a:rPr lang="cs-CZ" altLang="cs-CZ" sz="2000" dirty="0" smtClean="0"/>
              <a:t>= 6.5 x 10</a:t>
            </a:r>
            <a:r>
              <a:rPr lang="cs-CZ" altLang="cs-CZ" sz="2000" baseline="30000" dirty="0" smtClean="0"/>
              <a:t>15</a:t>
            </a:r>
            <a:r>
              <a:rPr lang="cs-CZ" altLang="cs-CZ" sz="2000" dirty="0" smtClean="0"/>
              <a:t> Hz (</a:t>
            </a:r>
            <a:r>
              <a:rPr lang="cs-CZ" altLang="cs-CZ" sz="2000" dirty="0" err="1" smtClean="0"/>
              <a:t>first</a:t>
            </a:r>
            <a:r>
              <a:rPr lang="cs-CZ" altLang="cs-CZ" sz="2000" dirty="0" smtClean="0"/>
              <a:t> orbit)</a:t>
            </a:r>
          </a:p>
          <a:p>
            <a:pPr eaLnBrk="1" hangingPunct="1">
              <a:spcAft>
                <a:spcPts val="600"/>
              </a:spcAft>
            </a:pPr>
            <a:r>
              <a:rPr lang="cs-CZ" altLang="cs-CZ" sz="2000" dirty="0" err="1" smtClean="0"/>
              <a:t>Mass</a:t>
            </a:r>
            <a:r>
              <a:rPr lang="cs-CZ" altLang="cs-CZ" sz="2000" dirty="0" smtClean="0"/>
              <a:t> </a:t>
            </a:r>
            <a:r>
              <a:rPr lang="cs-CZ" altLang="cs-CZ" sz="2000" dirty="0" err="1" smtClean="0"/>
              <a:t>of</a:t>
            </a:r>
            <a:r>
              <a:rPr lang="cs-CZ" altLang="cs-CZ" sz="2000" dirty="0" smtClean="0"/>
              <a:t> a proton </a:t>
            </a:r>
            <a:r>
              <a:rPr lang="cs-CZ" altLang="cs-CZ" sz="2000" dirty="0" err="1" smtClean="0"/>
              <a:t>is</a:t>
            </a:r>
            <a:r>
              <a:rPr lang="cs-CZ" altLang="cs-CZ" sz="2000" dirty="0" smtClean="0"/>
              <a:t> </a:t>
            </a:r>
            <a:r>
              <a:rPr lang="cs-CZ" altLang="cs-CZ" sz="2000" dirty="0" smtClean="0">
                <a:solidFill>
                  <a:srgbClr val="0000FF"/>
                </a:solidFill>
              </a:rPr>
              <a:t>1835</a:t>
            </a:r>
            <a:r>
              <a:rPr lang="cs-CZ" altLang="cs-CZ" sz="2000" dirty="0" smtClean="0"/>
              <a:t> </a:t>
            </a:r>
            <a:r>
              <a:rPr lang="cs-CZ" altLang="cs-CZ" sz="2000" dirty="0" err="1" smtClean="0"/>
              <a:t>times</a:t>
            </a:r>
            <a:r>
              <a:rPr lang="cs-CZ" altLang="cs-CZ" sz="2000" dirty="0" smtClean="0"/>
              <a:t> </a:t>
            </a:r>
            <a:r>
              <a:rPr lang="cs-CZ" altLang="cs-CZ" sz="2000" dirty="0" err="1" smtClean="0"/>
              <a:t>larger</a:t>
            </a:r>
            <a:r>
              <a:rPr lang="cs-CZ" altLang="cs-CZ" sz="2000" dirty="0" smtClean="0"/>
              <a:t> </a:t>
            </a:r>
            <a:r>
              <a:rPr lang="cs-CZ" altLang="cs-CZ" sz="2000" dirty="0" err="1" smtClean="0"/>
              <a:t>than</a:t>
            </a:r>
            <a:r>
              <a:rPr lang="cs-CZ" altLang="cs-CZ" sz="2000" dirty="0" smtClean="0"/>
              <a:t> </a:t>
            </a:r>
            <a:r>
              <a:rPr lang="cs-CZ" altLang="cs-CZ" sz="2000" dirty="0" err="1" smtClean="0"/>
              <a:t>that</a:t>
            </a:r>
            <a:r>
              <a:rPr lang="cs-CZ" altLang="cs-CZ" sz="2000" dirty="0" smtClean="0"/>
              <a:t> </a:t>
            </a:r>
            <a:r>
              <a:rPr lang="cs-CZ" altLang="cs-CZ" sz="2000" dirty="0" err="1" smtClean="0"/>
              <a:t>of</a:t>
            </a:r>
            <a:r>
              <a:rPr lang="cs-CZ" altLang="cs-CZ" sz="2000" dirty="0" smtClean="0"/>
              <a:t> </a:t>
            </a:r>
            <a:r>
              <a:rPr lang="cs-CZ" altLang="cs-CZ" sz="2000" dirty="0" err="1" smtClean="0"/>
              <a:t>an</a:t>
            </a:r>
            <a:r>
              <a:rPr lang="cs-CZ" altLang="cs-CZ" sz="2000" dirty="0" smtClean="0"/>
              <a:t> </a:t>
            </a:r>
            <a:r>
              <a:rPr lang="cs-CZ" altLang="cs-CZ" sz="2000" dirty="0" err="1" smtClean="0"/>
              <a:t>electron</a:t>
            </a:r>
            <a:r>
              <a:rPr lang="cs-CZ" altLang="cs-CZ" sz="2000" dirty="0" smtClean="0"/>
              <a:t>. </a:t>
            </a:r>
            <a:r>
              <a:rPr lang="cs-CZ" altLang="cs-CZ" sz="2000" dirty="0" err="1" smtClean="0"/>
              <a:t>The</a:t>
            </a:r>
            <a:r>
              <a:rPr lang="cs-CZ" altLang="cs-CZ" sz="2000" dirty="0" smtClean="0"/>
              <a:t> </a:t>
            </a:r>
            <a:r>
              <a:rPr lang="cs-CZ" altLang="cs-CZ" sz="2000" dirty="0" err="1" smtClean="0"/>
              <a:t>similar</a:t>
            </a:r>
            <a:r>
              <a:rPr lang="cs-CZ" altLang="cs-CZ" sz="2000" dirty="0" smtClean="0"/>
              <a:t> ratio, </a:t>
            </a:r>
            <a:r>
              <a:rPr lang="cs-CZ" altLang="cs-CZ" sz="2000" dirty="0" err="1" smtClean="0"/>
              <a:t>like</a:t>
            </a:r>
            <a:r>
              <a:rPr lang="cs-CZ" altLang="cs-CZ" sz="2000" dirty="0" smtClean="0"/>
              <a:t> </a:t>
            </a:r>
            <a:r>
              <a:rPr lang="cs-CZ" altLang="cs-CZ" sz="2000" dirty="0" err="1" smtClean="0"/>
              <a:t>masses</a:t>
            </a:r>
            <a:r>
              <a:rPr lang="cs-CZ" altLang="cs-CZ" sz="2000" dirty="0" smtClean="0"/>
              <a:t> </a:t>
            </a:r>
            <a:r>
              <a:rPr lang="cs-CZ" altLang="cs-CZ" sz="2000" dirty="0" err="1" smtClean="0"/>
              <a:t>of</a:t>
            </a:r>
            <a:r>
              <a:rPr lang="cs-CZ" altLang="cs-CZ" sz="2000" dirty="0" smtClean="0"/>
              <a:t> a </a:t>
            </a:r>
            <a:r>
              <a:rPr lang="cs-CZ" altLang="cs-CZ" sz="2000" dirty="0" err="1" smtClean="0"/>
              <a:t>melon</a:t>
            </a:r>
            <a:r>
              <a:rPr lang="cs-CZ" altLang="cs-CZ" sz="2000" dirty="0" smtClean="0"/>
              <a:t> and </a:t>
            </a:r>
            <a:r>
              <a:rPr lang="cs-CZ" altLang="cs-CZ" sz="2000" dirty="0" err="1" smtClean="0"/>
              <a:t>cherry</a:t>
            </a:r>
            <a:r>
              <a:rPr lang="cs-CZ" altLang="cs-CZ" sz="2000" dirty="0" smtClean="0"/>
              <a:t>.</a:t>
            </a:r>
            <a:endParaRPr lang="cs-CZ" altLang="cs-CZ" sz="2000" dirty="0"/>
          </a:p>
        </p:txBody>
      </p:sp>
      <p:sp>
        <p:nvSpPr>
          <p:cNvPr id="5" name="Rectangle 2"/>
          <p:cNvSpPr>
            <a:spLocks noGrp="1" noChangeArrowheads="1"/>
          </p:cNvSpPr>
          <p:nvPr>
            <p:ph type="title"/>
          </p:nvPr>
        </p:nvSpPr>
        <p:spPr>
          <a:xfrm>
            <a:off x="685800" y="300608"/>
            <a:ext cx="7772400" cy="752128"/>
          </a:xfrm>
        </p:spPr>
        <p:txBody>
          <a:bodyPr/>
          <a:lstStyle/>
          <a:p>
            <a:pPr eaLnBrk="1" hangingPunct="1"/>
            <a:r>
              <a:rPr lang="en-US" altLang="cs-CZ" sz="2400" b="1" noProof="0" dirty="0" smtClean="0">
                <a:solidFill>
                  <a:srgbClr val="FF0000"/>
                </a:solidFill>
              </a:rPr>
              <a:t>Numbers </a:t>
            </a:r>
            <a:r>
              <a:rPr lang="cs-CZ" altLang="cs-CZ" sz="2400" b="1" noProof="0" dirty="0" smtClean="0">
                <a:solidFill>
                  <a:srgbClr val="FF0000"/>
                </a:solidFill>
              </a:rPr>
              <a:t>C</a:t>
            </a:r>
            <a:r>
              <a:rPr lang="en-US" altLang="cs-CZ" sz="2400" b="1" noProof="0" dirty="0" err="1" smtClean="0">
                <a:solidFill>
                  <a:srgbClr val="FF0000"/>
                </a:solidFill>
              </a:rPr>
              <a:t>oncernig</a:t>
            </a:r>
            <a:r>
              <a:rPr lang="en-US" altLang="cs-CZ" sz="2400" b="1" noProof="0" dirty="0" smtClean="0">
                <a:solidFill>
                  <a:srgbClr val="FF0000"/>
                </a:solidFill>
              </a:rPr>
              <a:t> an </a:t>
            </a:r>
            <a:r>
              <a:rPr lang="cs-CZ" altLang="cs-CZ" sz="2400" b="1" noProof="0" dirty="0" smtClean="0">
                <a:solidFill>
                  <a:srgbClr val="FF0000"/>
                </a:solidFill>
              </a:rPr>
              <a:t>A</a:t>
            </a:r>
            <a:r>
              <a:rPr lang="en-US" altLang="cs-CZ" sz="2400" b="1" noProof="0" dirty="0" smtClean="0">
                <a:solidFill>
                  <a:srgbClr val="FF0000"/>
                </a:solidFill>
              </a:rPr>
              <a:t>tom</a:t>
            </a:r>
            <a:endParaRPr lang="en-US" altLang="cs-CZ" sz="2400" noProof="0" dirty="0" smtClean="0">
              <a:solidFill>
                <a:srgbClr val="FF0000"/>
              </a:solidFill>
            </a:endParaRPr>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0032" y="4927343"/>
            <a:ext cx="1512168" cy="1742017"/>
          </a:xfrm>
          <a:prstGeom prst="rect">
            <a:avLst/>
          </a:prstGeom>
        </p:spPr>
      </p:pic>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1800" y="5319016"/>
            <a:ext cx="1152128" cy="768085"/>
          </a:xfrm>
          <a:prstGeom prst="rect">
            <a:avLst/>
          </a:prstGeom>
        </p:spPr>
      </p:pic>
    </p:spTree>
    <p:extLst>
      <p:ext uri="{BB962C8B-B14F-4D97-AF65-F5344CB8AC3E}">
        <p14:creationId xmlns:p14="http://schemas.microsoft.com/office/powerpoint/2010/main" val="3034738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188640"/>
            <a:ext cx="7772400"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cs-CZ" sz="2200" b="1" kern="0" dirty="0" smtClean="0">
                <a:solidFill>
                  <a:schemeClr val="tx1"/>
                </a:solidFill>
              </a:rPr>
              <a:t>Example - electric potential around a point charge</a:t>
            </a:r>
            <a:endParaRPr lang="en-US" altLang="cs-CZ" sz="2200" kern="0" dirty="0" smtClean="0">
              <a:solidFill>
                <a:schemeClr val="tx1"/>
              </a:solidFill>
            </a:endParaRP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9712" y="911959"/>
            <a:ext cx="3208752" cy="2145387"/>
          </a:xfrm>
          <a:prstGeom prst="rect">
            <a:avLst/>
          </a:prstGeom>
        </p:spPr>
      </p:pic>
      <p:sp>
        <p:nvSpPr>
          <p:cNvPr id="6" name="Text Box 7"/>
          <p:cNvSpPr txBox="1">
            <a:spLocks noChangeArrowheads="1"/>
          </p:cNvSpPr>
          <p:nvPr/>
        </p:nvSpPr>
        <p:spPr bwMode="auto">
          <a:xfrm>
            <a:off x="467542" y="841936"/>
            <a:ext cx="453650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Determine the potential </a:t>
            </a:r>
            <a:r>
              <a:rPr lang="el-GR" altLang="cs-CZ" sz="2000" i="1" dirty="0" smtClean="0">
                <a:solidFill>
                  <a:srgbClr val="0000FF"/>
                </a:solidFill>
              </a:rPr>
              <a:t>φ</a:t>
            </a:r>
            <a:r>
              <a:rPr lang="en-US" altLang="cs-CZ" sz="2000" dirty="0" smtClean="0"/>
              <a:t> at a distance </a:t>
            </a:r>
            <a:r>
              <a:rPr lang="en-US" altLang="cs-CZ" sz="2000" i="1" dirty="0" err="1" smtClean="0">
                <a:solidFill>
                  <a:srgbClr val="0000FF"/>
                </a:solidFill>
              </a:rPr>
              <a:t>r</a:t>
            </a:r>
            <a:r>
              <a:rPr lang="en-US" altLang="cs-CZ" sz="2000" baseline="-25000" dirty="0" err="1" smtClean="0">
                <a:solidFill>
                  <a:srgbClr val="0000FF"/>
                </a:solidFill>
              </a:rPr>
              <a:t>L</a:t>
            </a:r>
            <a:r>
              <a:rPr lang="en-US" altLang="cs-CZ" sz="2000" dirty="0" smtClean="0"/>
              <a:t> from a positive single point charge. </a:t>
            </a:r>
            <a:endParaRPr lang="cs-CZ" altLang="cs-CZ" sz="2000" dirty="0"/>
          </a:p>
        </p:txBody>
      </p:sp>
      <p:sp>
        <p:nvSpPr>
          <p:cNvPr id="7" name="Text Box 7"/>
          <p:cNvSpPr txBox="1">
            <a:spLocks noChangeArrowheads="1"/>
          </p:cNvSpPr>
          <p:nvPr/>
        </p:nvSpPr>
        <p:spPr bwMode="auto">
          <a:xfrm>
            <a:off x="467545" y="1916832"/>
            <a:ext cx="316835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The magnitude of electric field due to a positive point charge is:</a:t>
            </a:r>
            <a:endParaRPr lang="cs-CZ" altLang="cs-CZ" sz="2000" dirty="0"/>
          </a:p>
        </p:txBody>
      </p:sp>
      <p:graphicFrame>
        <p:nvGraphicFramePr>
          <p:cNvPr id="8" name="Objekt 7"/>
          <p:cNvGraphicFramePr>
            <a:graphicFrameLocks noChangeAspect="1"/>
          </p:cNvGraphicFramePr>
          <p:nvPr>
            <p:extLst>
              <p:ext uri="{D42A27DB-BD31-4B8C-83A1-F6EECF244321}">
                <p14:modId xmlns:p14="http://schemas.microsoft.com/office/powerpoint/2010/main" val="2038857555"/>
              </p:ext>
            </p:extLst>
          </p:nvPr>
        </p:nvGraphicFramePr>
        <p:xfrm>
          <a:off x="3948038" y="1916832"/>
          <a:ext cx="1416050" cy="817562"/>
        </p:xfrm>
        <a:graphic>
          <a:graphicData uri="http://schemas.openxmlformats.org/presentationml/2006/ole">
            <mc:AlternateContent xmlns:mc="http://schemas.openxmlformats.org/markup-compatibility/2006">
              <mc:Choice xmlns:v="urn:schemas-microsoft-com:vml" Requires="v">
                <p:oleObj spid="_x0000_s50008" name="Equation" r:id="rId4" imgW="749160" imgH="431640" progId="Equation.DSMT4">
                  <p:embed/>
                </p:oleObj>
              </mc:Choice>
              <mc:Fallback>
                <p:oleObj name="Equation" r:id="rId4" imgW="749160" imgH="431640" progId="Equation.DSMT4">
                  <p:embed/>
                  <p:pic>
                    <p:nvPicPr>
                      <p:cNvPr id="0" name="Objek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8038" y="1916832"/>
                        <a:ext cx="1416050" cy="817562"/>
                      </a:xfrm>
                      <a:prstGeom prst="rect">
                        <a:avLst/>
                      </a:prstGeom>
                      <a:noFill/>
                      <a:ln w="15875">
                        <a:noFill/>
                        <a:miter lim="800000"/>
                        <a:headEnd/>
                        <a:tailEnd/>
                      </a:ln>
                    </p:spPr>
                  </p:pic>
                </p:oleObj>
              </mc:Fallback>
            </mc:AlternateContent>
          </a:graphicData>
        </a:graphic>
      </p:graphicFrame>
      <p:sp>
        <p:nvSpPr>
          <p:cNvPr id="9" name="Text Box 7"/>
          <p:cNvSpPr txBox="1">
            <a:spLocks noChangeArrowheads="1"/>
          </p:cNvSpPr>
          <p:nvPr/>
        </p:nvSpPr>
        <p:spPr bwMode="auto">
          <a:xfrm>
            <a:off x="467544" y="3068960"/>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The potential is given by</a:t>
            </a:r>
            <a:endParaRPr lang="cs-CZ" altLang="cs-CZ" sz="2000" dirty="0"/>
          </a:p>
        </p:txBody>
      </p:sp>
      <p:graphicFrame>
        <p:nvGraphicFramePr>
          <p:cNvPr id="10" name="Objekt 9"/>
          <p:cNvGraphicFramePr>
            <a:graphicFrameLocks noChangeAspect="1"/>
          </p:cNvGraphicFramePr>
          <p:nvPr>
            <p:extLst>
              <p:ext uri="{D42A27DB-BD31-4B8C-83A1-F6EECF244321}">
                <p14:modId xmlns:p14="http://schemas.microsoft.com/office/powerpoint/2010/main" val="1023745386"/>
              </p:ext>
            </p:extLst>
          </p:nvPr>
        </p:nvGraphicFramePr>
        <p:xfrm>
          <a:off x="3948162" y="2852936"/>
          <a:ext cx="1631950" cy="866775"/>
        </p:xfrm>
        <a:graphic>
          <a:graphicData uri="http://schemas.openxmlformats.org/presentationml/2006/ole">
            <mc:AlternateContent xmlns:mc="http://schemas.openxmlformats.org/markup-compatibility/2006">
              <mc:Choice xmlns:v="urn:schemas-microsoft-com:vml" Requires="v">
                <p:oleObj spid="_x0000_s50009" name="Equation" r:id="rId6" imgW="863280" imgH="457200" progId="Equation.DSMT4">
                  <p:embed/>
                </p:oleObj>
              </mc:Choice>
              <mc:Fallback>
                <p:oleObj name="Equation" r:id="rId6" imgW="863280" imgH="457200" progId="Equation.DSMT4">
                  <p:embed/>
                  <p:pic>
                    <p:nvPicPr>
                      <p:cNvPr id="0" name="Objek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48162" y="2852936"/>
                        <a:ext cx="163195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ovéPole 10"/>
          <p:cNvSpPr txBox="1"/>
          <p:nvPr/>
        </p:nvSpPr>
        <p:spPr>
          <a:xfrm>
            <a:off x="7139414" y="1672933"/>
            <a:ext cx="312906" cy="369332"/>
          </a:xfrm>
          <a:prstGeom prst="rect">
            <a:avLst/>
          </a:prstGeom>
          <a:noFill/>
        </p:spPr>
        <p:txBody>
          <a:bodyPr wrap="none" rtlCol="0">
            <a:spAutoFit/>
          </a:bodyPr>
          <a:lstStyle/>
          <a:p>
            <a:r>
              <a:rPr lang="en-US" dirty="0" smtClean="0"/>
              <a:t>L</a:t>
            </a:r>
            <a:endParaRPr lang="cs-CZ" dirty="0"/>
          </a:p>
        </p:txBody>
      </p:sp>
      <p:sp>
        <p:nvSpPr>
          <p:cNvPr id="12" name="Text Box 7"/>
          <p:cNvSpPr txBox="1">
            <a:spLocks noChangeArrowheads="1"/>
          </p:cNvSpPr>
          <p:nvPr/>
        </p:nvSpPr>
        <p:spPr bwMode="auto">
          <a:xfrm>
            <a:off x="467544" y="3820978"/>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The scalar product</a:t>
            </a:r>
            <a:endParaRPr lang="cs-CZ" altLang="cs-CZ" sz="2000" dirty="0"/>
          </a:p>
        </p:txBody>
      </p:sp>
      <p:graphicFrame>
        <p:nvGraphicFramePr>
          <p:cNvPr id="13" name="Objekt 12"/>
          <p:cNvGraphicFramePr>
            <a:graphicFrameLocks noChangeAspect="1"/>
          </p:cNvGraphicFramePr>
          <p:nvPr>
            <p:extLst>
              <p:ext uri="{D42A27DB-BD31-4B8C-83A1-F6EECF244321}">
                <p14:modId xmlns:p14="http://schemas.microsoft.com/office/powerpoint/2010/main" val="2975896585"/>
              </p:ext>
            </p:extLst>
          </p:nvPr>
        </p:nvGraphicFramePr>
        <p:xfrm>
          <a:off x="3971627" y="3861048"/>
          <a:ext cx="3768725" cy="409575"/>
        </p:xfrm>
        <a:graphic>
          <a:graphicData uri="http://schemas.openxmlformats.org/presentationml/2006/ole">
            <mc:AlternateContent xmlns:mc="http://schemas.openxmlformats.org/markup-compatibility/2006">
              <mc:Choice xmlns:v="urn:schemas-microsoft-com:vml" Requires="v">
                <p:oleObj spid="_x0000_s50010" name="Equation" r:id="rId8" imgW="1993680" imgH="215640" progId="Equation.DSMT4">
                  <p:embed/>
                </p:oleObj>
              </mc:Choice>
              <mc:Fallback>
                <p:oleObj name="Equation" r:id="rId8" imgW="1993680" imgH="215640" progId="Equation.DSMT4">
                  <p:embed/>
                  <p:pic>
                    <p:nvPicPr>
                      <p:cNvPr id="0" name=""/>
                      <p:cNvPicPr>
                        <a:picLocks noChangeAspect="1" noChangeArrowheads="1"/>
                      </p:cNvPicPr>
                      <p:nvPr/>
                    </p:nvPicPr>
                    <p:blipFill>
                      <a:blip r:embed="rId9"/>
                      <a:srcRect/>
                      <a:stretch>
                        <a:fillRect/>
                      </a:stretch>
                    </p:blipFill>
                    <p:spPr bwMode="auto">
                      <a:xfrm>
                        <a:off x="3971627" y="3861048"/>
                        <a:ext cx="37687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14" name="Text Box 7"/>
              <p:cNvSpPr txBox="1">
                <a:spLocks noChangeArrowheads="1"/>
              </p:cNvSpPr>
              <p:nvPr/>
            </p:nvSpPr>
            <p:spPr bwMode="auto">
              <a:xfrm>
                <a:off x="467544" y="4325034"/>
                <a:ext cx="4392488" cy="101566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Since the vector d</a:t>
                </a:r>
                <a14:m>
                  <m:oMath xmlns:m="http://schemas.openxmlformats.org/officeDocument/2006/math">
                    <m:acc>
                      <m:accPr>
                        <m:chr m:val="⃗"/>
                        <m:ctrlPr>
                          <a:rPr lang="en-US" altLang="cs-CZ" sz="2000" i="1" smtClean="0">
                            <a:latin typeface="Cambria Math"/>
                          </a:rPr>
                        </m:ctrlPr>
                      </m:accPr>
                      <m:e>
                        <m:r>
                          <a:rPr lang="en-US" altLang="cs-CZ" sz="2000" b="0" i="1" smtClean="0">
                            <a:latin typeface="Cambria Math"/>
                          </a:rPr>
                          <m:t>𝑟</m:t>
                        </m:r>
                      </m:e>
                    </m:acc>
                  </m:oMath>
                </a14:m>
                <a:r>
                  <a:rPr lang="en-US" altLang="cs-CZ" sz="2000" dirty="0" smtClean="0"/>
                  <a:t> points in the negative direction of the </a:t>
                </a:r>
                <a:r>
                  <a:rPr lang="en-US" altLang="cs-CZ" sz="2000" i="1" dirty="0" smtClean="0"/>
                  <a:t>r </a:t>
                </a:r>
                <a:r>
                  <a:rPr lang="en-US" altLang="cs-CZ" sz="2000" dirty="0" smtClean="0"/>
                  <a:t>axis, we have to change the sign again, so </a:t>
                </a:r>
                <a:endParaRPr lang="cs-CZ" altLang="cs-CZ" sz="2000" dirty="0"/>
              </a:p>
            </p:txBody>
          </p:sp>
        </mc:Choice>
        <mc:Fallback xmlns="">
          <p:sp>
            <p:nvSpPr>
              <p:cNvPr id="14" name="Text Box 7"/>
              <p:cNvSpPr txBox="1">
                <a:spLocks noRot="1" noChangeAspect="1" noMove="1" noResize="1" noEditPoints="1" noAdjustHandles="1" noChangeArrowheads="1" noChangeShapeType="1" noTextEdit="1"/>
              </p:cNvSpPr>
              <p:nvPr/>
            </p:nvSpPr>
            <p:spPr bwMode="auto">
              <a:xfrm>
                <a:off x="467544" y="4325034"/>
                <a:ext cx="4392488" cy="1015663"/>
              </a:xfrm>
              <a:prstGeom prst="rect">
                <a:avLst/>
              </a:prstGeom>
              <a:blipFill rotWithShape="1">
                <a:blip r:embed="rId10"/>
                <a:stretch>
                  <a:fillRect l="-1528" t="-5988" r="-1389" b="-1018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graphicFrame>
        <p:nvGraphicFramePr>
          <p:cNvPr id="15" name="Objekt 14"/>
          <p:cNvGraphicFramePr>
            <a:graphicFrameLocks noChangeAspect="1"/>
          </p:cNvGraphicFramePr>
          <p:nvPr>
            <p:extLst>
              <p:ext uri="{D42A27DB-BD31-4B8C-83A1-F6EECF244321}">
                <p14:modId xmlns:p14="http://schemas.microsoft.com/office/powerpoint/2010/main" val="1724725051"/>
              </p:ext>
            </p:extLst>
          </p:nvPr>
        </p:nvGraphicFramePr>
        <p:xfrm>
          <a:off x="5232400" y="4627563"/>
          <a:ext cx="1631950" cy="409575"/>
        </p:xfrm>
        <a:graphic>
          <a:graphicData uri="http://schemas.openxmlformats.org/presentationml/2006/ole">
            <mc:AlternateContent xmlns:mc="http://schemas.openxmlformats.org/markup-compatibility/2006">
              <mc:Choice xmlns:v="urn:schemas-microsoft-com:vml" Requires="v">
                <p:oleObj spid="_x0000_s50011" name="Equation" r:id="rId11" imgW="863280" imgH="215640" progId="Equation.DSMT4">
                  <p:embed/>
                </p:oleObj>
              </mc:Choice>
              <mc:Fallback>
                <p:oleObj name="Equation" r:id="rId11" imgW="863280" imgH="215640" progId="Equation.DSMT4">
                  <p:embed/>
                  <p:pic>
                    <p:nvPicPr>
                      <p:cNvPr id="0" name=""/>
                      <p:cNvPicPr>
                        <a:picLocks noChangeAspect="1" noChangeArrowheads="1"/>
                      </p:cNvPicPr>
                      <p:nvPr/>
                    </p:nvPicPr>
                    <p:blipFill>
                      <a:blip r:embed="rId12"/>
                      <a:srcRect/>
                      <a:stretch>
                        <a:fillRect/>
                      </a:stretch>
                    </p:blipFill>
                    <p:spPr bwMode="auto">
                      <a:xfrm>
                        <a:off x="5232400" y="4627563"/>
                        <a:ext cx="16319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 Box 7"/>
          <p:cNvSpPr txBox="1">
            <a:spLocks noChangeArrowheads="1"/>
          </p:cNvSpPr>
          <p:nvPr/>
        </p:nvSpPr>
        <p:spPr bwMode="auto">
          <a:xfrm>
            <a:off x="467544" y="5405154"/>
            <a:ext cx="31683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The potential is equal to </a:t>
            </a:r>
            <a:endParaRPr lang="cs-CZ" altLang="cs-CZ" sz="2000" dirty="0"/>
          </a:p>
        </p:txBody>
      </p:sp>
      <p:graphicFrame>
        <p:nvGraphicFramePr>
          <p:cNvPr id="17" name="Objekt 16"/>
          <p:cNvGraphicFramePr>
            <a:graphicFrameLocks noChangeAspect="1"/>
          </p:cNvGraphicFramePr>
          <p:nvPr>
            <p:extLst>
              <p:ext uri="{D42A27DB-BD31-4B8C-83A1-F6EECF244321}">
                <p14:modId xmlns:p14="http://schemas.microsoft.com/office/powerpoint/2010/main" val="4176269382"/>
              </p:ext>
            </p:extLst>
          </p:nvPr>
        </p:nvGraphicFramePr>
        <p:xfrm>
          <a:off x="2245121" y="5794375"/>
          <a:ext cx="5783263" cy="890588"/>
        </p:xfrm>
        <a:graphic>
          <a:graphicData uri="http://schemas.openxmlformats.org/presentationml/2006/ole">
            <mc:AlternateContent xmlns:mc="http://schemas.openxmlformats.org/markup-compatibility/2006">
              <mc:Choice xmlns:v="urn:schemas-microsoft-com:vml" Requires="v">
                <p:oleObj spid="_x0000_s50012" name="Equation" r:id="rId13" imgW="3060360" imgH="469800" progId="Equation.DSMT4">
                  <p:embed/>
                </p:oleObj>
              </mc:Choice>
              <mc:Fallback>
                <p:oleObj name="Equation" r:id="rId13" imgW="3060360" imgH="469800" progId="Equation.DSMT4">
                  <p:embed/>
                  <p:pic>
                    <p:nvPicPr>
                      <p:cNvPr id="0" name=""/>
                      <p:cNvPicPr>
                        <a:picLocks noChangeAspect="1" noChangeArrowheads="1"/>
                      </p:cNvPicPr>
                      <p:nvPr/>
                    </p:nvPicPr>
                    <p:blipFill>
                      <a:blip r:embed="rId14"/>
                      <a:srcRect/>
                      <a:stretch>
                        <a:fillRect/>
                      </a:stretch>
                    </p:blipFill>
                    <p:spPr bwMode="auto">
                      <a:xfrm>
                        <a:off x="2245121" y="5794375"/>
                        <a:ext cx="5783263"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4624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4" presetClass="entr" presetSubtype="16"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box(in)">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4"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4" presetClass="entr" presetSubtype="1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par>
                                <p:cTn id="28" presetID="4" presetClass="entr" presetSubtype="16"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ox(i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4" presetClass="entr" presetSubtype="16"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ox(in)">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4"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188640"/>
            <a:ext cx="7772400"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cs-CZ" sz="2200" b="1" kern="0" dirty="0" smtClean="0">
                <a:solidFill>
                  <a:schemeClr val="tx1"/>
                </a:solidFill>
              </a:rPr>
              <a:t>Example - electric potential around a point charge</a:t>
            </a:r>
            <a:endParaRPr lang="en-US" altLang="cs-CZ" sz="2200" kern="0" dirty="0" smtClean="0">
              <a:solidFill>
                <a:schemeClr val="tx1"/>
              </a:solidFill>
            </a:endParaRPr>
          </a:p>
        </p:txBody>
      </p:sp>
      <p:sp>
        <p:nvSpPr>
          <p:cNvPr id="16" name="Text Box 7"/>
          <p:cNvSpPr txBox="1">
            <a:spLocks noChangeArrowheads="1"/>
          </p:cNvSpPr>
          <p:nvPr/>
        </p:nvSpPr>
        <p:spPr bwMode="auto">
          <a:xfrm>
            <a:off x="467544" y="836712"/>
            <a:ext cx="583264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The electric potential due to a point charge was deduced as</a:t>
            </a:r>
            <a:endParaRPr lang="cs-CZ" altLang="cs-CZ" sz="2000" dirty="0"/>
          </a:p>
        </p:txBody>
      </p:sp>
      <p:graphicFrame>
        <p:nvGraphicFramePr>
          <p:cNvPr id="17" name="Objekt 16"/>
          <p:cNvGraphicFramePr>
            <a:graphicFrameLocks noChangeAspect="1"/>
          </p:cNvGraphicFramePr>
          <p:nvPr>
            <p:extLst>
              <p:ext uri="{D42A27DB-BD31-4B8C-83A1-F6EECF244321}">
                <p14:modId xmlns:p14="http://schemas.microsoft.com/office/powerpoint/2010/main" val="1825522165"/>
              </p:ext>
            </p:extLst>
          </p:nvPr>
        </p:nvGraphicFramePr>
        <p:xfrm>
          <a:off x="6540500" y="836613"/>
          <a:ext cx="1465263" cy="819150"/>
        </p:xfrm>
        <a:graphic>
          <a:graphicData uri="http://schemas.openxmlformats.org/presentationml/2006/ole">
            <mc:AlternateContent xmlns:mc="http://schemas.openxmlformats.org/markup-compatibility/2006">
              <mc:Choice xmlns:v="urn:schemas-microsoft-com:vml" Requires="v">
                <p:oleObj spid="_x0000_s50351" name="Equation" r:id="rId3" imgW="774360" imgH="431640" progId="Equation.DSMT4">
                  <p:embed/>
                </p:oleObj>
              </mc:Choice>
              <mc:Fallback>
                <p:oleObj name="Equation" r:id="rId3" imgW="774360" imgH="431640" progId="Equation.DSMT4">
                  <p:embed/>
                  <p:pic>
                    <p:nvPicPr>
                      <p:cNvPr id="0" name=""/>
                      <p:cNvPicPr>
                        <a:picLocks noChangeAspect="1" noChangeArrowheads="1"/>
                      </p:cNvPicPr>
                      <p:nvPr/>
                    </p:nvPicPr>
                    <p:blipFill>
                      <a:blip r:embed="rId4"/>
                      <a:srcRect/>
                      <a:stretch>
                        <a:fillRect/>
                      </a:stretch>
                    </p:blipFill>
                    <p:spPr bwMode="auto">
                      <a:xfrm>
                        <a:off x="6540500" y="836613"/>
                        <a:ext cx="1465263" cy="819150"/>
                      </a:xfrm>
                      <a:prstGeom prst="rect">
                        <a:avLst/>
                      </a:prstGeom>
                      <a:noFill/>
                      <a:ln w="15875">
                        <a:solidFill>
                          <a:schemeClr val="tx1"/>
                        </a:solidFill>
                      </a:ln>
                    </p:spPr>
                  </p:pic>
                </p:oleObj>
              </mc:Fallback>
            </mc:AlternateContent>
          </a:graphicData>
        </a:graphic>
      </p:graphicFrame>
      <p:sp>
        <p:nvSpPr>
          <p:cNvPr id="18" name="Text Box 7"/>
          <p:cNvSpPr txBox="1">
            <a:spLocks noChangeArrowheads="1"/>
          </p:cNvSpPr>
          <p:nvPr/>
        </p:nvSpPr>
        <p:spPr bwMode="auto">
          <a:xfrm>
            <a:off x="467544" y="1857018"/>
            <a:ext cx="813690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This is a dependence dropping hyperbolically and we can see from the formula that the surfaces with constant </a:t>
            </a:r>
            <a:r>
              <a:rPr lang="el-GR" altLang="cs-CZ" sz="2000" dirty="0" smtClean="0"/>
              <a:t>φ</a:t>
            </a:r>
            <a:r>
              <a:rPr lang="en-US" altLang="cs-CZ" sz="2000" dirty="0" smtClean="0"/>
              <a:t> are concentric spherical areas. </a:t>
            </a:r>
            <a:endParaRPr lang="cs-CZ" altLang="cs-CZ" sz="2000" dirty="0"/>
          </a:p>
        </p:txBody>
      </p:sp>
      <p:sp>
        <p:nvSpPr>
          <p:cNvPr id="19" name="Text Box 7"/>
          <p:cNvSpPr txBox="1">
            <a:spLocks noChangeArrowheads="1"/>
          </p:cNvSpPr>
          <p:nvPr/>
        </p:nvSpPr>
        <p:spPr bwMode="auto">
          <a:xfrm>
            <a:off x="467544" y="2921456"/>
            <a:ext cx="5832648"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These areas are called </a:t>
            </a:r>
            <a:r>
              <a:rPr lang="en-US" altLang="cs-CZ" sz="2000" dirty="0" smtClean="0">
                <a:solidFill>
                  <a:srgbClr val="0000FF"/>
                </a:solidFill>
              </a:rPr>
              <a:t>equipotential</a:t>
            </a:r>
            <a:r>
              <a:rPr lang="en-US" altLang="cs-CZ" sz="2000" dirty="0" smtClean="0"/>
              <a:t> </a:t>
            </a:r>
            <a:r>
              <a:rPr lang="en-US" altLang="cs-CZ" sz="2000" dirty="0" smtClean="0">
                <a:solidFill>
                  <a:srgbClr val="0000FF"/>
                </a:solidFill>
              </a:rPr>
              <a:t>surfaces</a:t>
            </a:r>
            <a:r>
              <a:rPr lang="en-US" altLang="cs-CZ" sz="2000" dirty="0" smtClean="0"/>
              <a:t> in the 3D case or </a:t>
            </a:r>
            <a:r>
              <a:rPr lang="en-US" altLang="cs-CZ" sz="2000" dirty="0" smtClean="0">
                <a:solidFill>
                  <a:srgbClr val="0000FF"/>
                </a:solidFill>
              </a:rPr>
              <a:t>equipotential lines </a:t>
            </a:r>
            <a:r>
              <a:rPr lang="en-US" altLang="cs-CZ" sz="2000" dirty="0" smtClean="0"/>
              <a:t>in the 2D case. The </a:t>
            </a:r>
            <a:r>
              <a:rPr lang="en-US" altLang="cs-CZ" sz="2000" dirty="0" err="1" smtClean="0"/>
              <a:t>equipotentials</a:t>
            </a:r>
            <a:r>
              <a:rPr lang="en-US" altLang="cs-CZ" sz="2000" dirty="0" smtClean="0"/>
              <a:t> for the point charge configuration are shown on the picture by dashed lines.</a:t>
            </a:r>
          </a:p>
          <a:p>
            <a:pPr algn="just" eaLnBrk="1" hangingPunct="1">
              <a:spcAft>
                <a:spcPts val="600"/>
              </a:spcAft>
            </a:pPr>
            <a:r>
              <a:rPr lang="en-US" altLang="cs-CZ" sz="2000" dirty="0" smtClean="0"/>
              <a:t>Higher concentration of </a:t>
            </a:r>
            <a:r>
              <a:rPr lang="en-US" altLang="cs-CZ" sz="2000" dirty="0" err="1" smtClean="0"/>
              <a:t>equipotentials</a:t>
            </a:r>
            <a:r>
              <a:rPr lang="en-US" altLang="cs-CZ" sz="2000" dirty="0" smtClean="0"/>
              <a:t> mean higher electric field intensity and vice versa.   </a:t>
            </a:r>
          </a:p>
          <a:p>
            <a:pPr algn="just" eaLnBrk="1" hangingPunct="1">
              <a:spcAft>
                <a:spcPts val="600"/>
              </a:spcAft>
            </a:pPr>
            <a:endParaRPr lang="cs-CZ" altLang="cs-CZ" sz="2000" dirty="0"/>
          </a:p>
        </p:txBody>
      </p:sp>
      <p:pic>
        <p:nvPicPr>
          <p:cNvPr id="20" name="Obrázek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0192" y="2876743"/>
            <a:ext cx="2416999" cy="2301904"/>
          </a:xfrm>
          <a:prstGeom prst="rect">
            <a:avLst/>
          </a:prstGeom>
        </p:spPr>
      </p:pic>
    </p:spTree>
    <p:extLst>
      <p:ext uri="{BB962C8B-B14F-4D97-AF65-F5344CB8AC3E}">
        <p14:creationId xmlns:p14="http://schemas.microsoft.com/office/powerpoint/2010/main" val="327069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4" presetClass="entr" presetSubtype="16"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box(in)">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5700287" y="3389952"/>
            <a:ext cx="2759190" cy="2855523"/>
          </a:xfrm>
          <a:prstGeom prst="rect">
            <a:avLst/>
          </a:prstGeom>
        </p:spPr>
      </p:pic>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836712"/>
            <a:ext cx="3024336" cy="2117035"/>
          </a:xfrm>
          <a:prstGeom prst="rect">
            <a:avLst/>
          </a:prstGeom>
        </p:spPr>
      </p:pic>
      <p:sp>
        <p:nvSpPr>
          <p:cNvPr id="9" name="Rectangle 2"/>
          <p:cNvSpPr txBox="1">
            <a:spLocks noChangeArrowheads="1"/>
          </p:cNvSpPr>
          <p:nvPr/>
        </p:nvSpPr>
        <p:spPr bwMode="auto">
          <a:xfrm>
            <a:off x="685800" y="188640"/>
            <a:ext cx="7772400"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cs-CZ" sz="2200" b="1" kern="0" dirty="0" smtClean="0">
                <a:solidFill>
                  <a:srgbClr val="FF0000"/>
                </a:solidFill>
              </a:rPr>
              <a:t>Graphical </a:t>
            </a:r>
            <a:r>
              <a:rPr lang="cs-CZ" altLang="cs-CZ" sz="2200" b="1" kern="0" dirty="0" smtClean="0">
                <a:solidFill>
                  <a:srgbClr val="FF0000"/>
                </a:solidFill>
              </a:rPr>
              <a:t>I</a:t>
            </a:r>
            <a:r>
              <a:rPr lang="en-US" altLang="cs-CZ" sz="2200" b="1" kern="0" dirty="0" err="1" smtClean="0">
                <a:solidFill>
                  <a:srgbClr val="FF0000"/>
                </a:solidFill>
              </a:rPr>
              <a:t>nterpretation</a:t>
            </a:r>
            <a:r>
              <a:rPr lang="en-US" altLang="cs-CZ" sz="2200" b="1" kern="0" dirty="0" smtClean="0">
                <a:solidFill>
                  <a:srgbClr val="FF0000"/>
                </a:solidFill>
              </a:rPr>
              <a:t> of </a:t>
            </a:r>
            <a:r>
              <a:rPr lang="cs-CZ" altLang="cs-CZ" sz="2200" b="1" kern="0" dirty="0" smtClean="0">
                <a:solidFill>
                  <a:srgbClr val="FF0000"/>
                </a:solidFill>
              </a:rPr>
              <a:t>E</a:t>
            </a:r>
            <a:r>
              <a:rPr lang="en-US" altLang="cs-CZ" sz="2200" b="1" kern="0" dirty="0" err="1" smtClean="0">
                <a:solidFill>
                  <a:srgbClr val="FF0000"/>
                </a:solidFill>
              </a:rPr>
              <a:t>lectric</a:t>
            </a:r>
            <a:r>
              <a:rPr lang="en-US" altLang="cs-CZ" sz="2200" b="1" kern="0" dirty="0" smtClean="0">
                <a:solidFill>
                  <a:srgbClr val="FF0000"/>
                </a:solidFill>
              </a:rPr>
              <a:t> </a:t>
            </a:r>
            <a:r>
              <a:rPr lang="cs-CZ" altLang="cs-CZ" sz="2200" b="1" kern="0" dirty="0" err="1" smtClean="0">
                <a:solidFill>
                  <a:srgbClr val="FF0000"/>
                </a:solidFill>
              </a:rPr>
              <a:t>Potential</a:t>
            </a:r>
            <a:endParaRPr lang="en-US" altLang="cs-CZ" sz="2200" kern="0" dirty="0" smtClean="0">
              <a:solidFill>
                <a:srgbClr val="FF0000"/>
              </a:solidFill>
            </a:endParaRPr>
          </a:p>
        </p:txBody>
      </p:sp>
      <p:sp>
        <p:nvSpPr>
          <p:cNvPr id="10" name="Text Box 7"/>
          <p:cNvSpPr txBox="1">
            <a:spLocks noChangeArrowheads="1"/>
          </p:cNvSpPr>
          <p:nvPr/>
        </p:nvSpPr>
        <p:spPr bwMode="auto">
          <a:xfrm>
            <a:off x="467544" y="836712"/>
            <a:ext cx="489654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In case of two large parallel charged plates of different signs we can see that equipotential surfaces are represented by planes parallel with the plates</a:t>
            </a:r>
            <a:r>
              <a:rPr lang="cs-CZ" altLang="cs-CZ" sz="2000" dirty="0" smtClean="0"/>
              <a:t> (</a:t>
            </a:r>
            <a:r>
              <a:rPr lang="cs-CZ" altLang="cs-CZ" sz="2000" dirty="0" err="1" smtClean="0"/>
              <a:t>dashed</a:t>
            </a:r>
            <a:r>
              <a:rPr lang="cs-CZ" altLang="cs-CZ" sz="2000" dirty="0" smtClean="0"/>
              <a:t> lines)</a:t>
            </a:r>
            <a:r>
              <a:rPr lang="en-US" altLang="cs-CZ" sz="2000" dirty="0" smtClean="0"/>
              <a:t>. The electric potential changes linearly here. </a:t>
            </a:r>
            <a:endParaRPr lang="cs-CZ" altLang="cs-CZ" sz="2000" dirty="0"/>
          </a:p>
        </p:txBody>
      </p:sp>
      <p:cxnSp>
        <p:nvCxnSpPr>
          <p:cNvPr id="12" name="Přímá spojnice se šipkou 11"/>
          <p:cNvCxnSpPr/>
          <p:nvPr/>
        </p:nvCxnSpPr>
        <p:spPr bwMode="auto">
          <a:xfrm>
            <a:off x="5940152" y="3068960"/>
            <a:ext cx="2304256" cy="0"/>
          </a:xfrm>
          <a:prstGeom prst="straightConnector1">
            <a:avLst/>
          </a:prstGeom>
          <a:noFill/>
          <a:ln w="12700" cap="flat" cmpd="sng" algn="ctr">
            <a:solidFill>
              <a:schemeClr val="tx1"/>
            </a:solidFill>
            <a:prstDash val="solid"/>
            <a:round/>
            <a:headEnd type="stealth" w="lg" len="lg"/>
            <a:tailEnd type="stealth"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ovéPole 12"/>
          <p:cNvSpPr txBox="1"/>
          <p:nvPr/>
        </p:nvSpPr>
        <p:spPr>
          <a:xfrm>
            <a:off x="6995398" y="2771636"/>
            <a:ext cx="312906" cy="369332"/>
          </a:xfrm>
          <a:prstGeom prst="rect">
            <a:avLst/>
          </a:prstGeom>
          <a:noFill/>
        </p:spPr>
        <p:txBody>
          <a:bodyPr wrap="none" rtlCol="0">
            <a:spAutoFit/>
          </a:bodyPr>
          <a:lstStyle/>
          <a:p>
            <a:r>
              <a:rPr lang="en-US" dirty="0" smtClean="0"/>
              <a:t>d</a:t>
            </a:r>
            <a:endParaRPr lang="cs-CZ" dirty="0"/>
          </a:p>
        </p:txBody>
      </p:sp>
      <p:graphicFrame>
        <p:nvGraphicFramePr>
          <p:cNvPr id="14" name="Objekt 13"/>
          <p:cNvGraphicFramePr>
            <a:graphicFrameLocks noChangeAspect="1"/>
          </p:cNvGraphicFramePr>
          <p:nvPr>
            <p:extLst>
              <p:ext uri="{D42A27DB-BD31-4B8C-83A1-F6EECF244321}">
                <p14:modId xmlns:p14="http://schemas.microsoft.com/office/powerpoint/2010/main" val="1391623025"/>
              </p:ext>
            </p:extLst>
          </p:nvPr>
        </p:nvGraphicFramePr>
        <p:xfrm>
          <a:off x="623888" y="2801938"/>
          <a:ext cx="4056062" cy="1779587"/>
        </p:xfrm>
        <a:graphic>
          <a:graphicData uri="http://schemas.openxmlformats.org/presentationml/2006/ole">
            <mc:AlternateContent xmlns:mc="http://schemas.openxmlformats.org/markup-compatibility/2006">
              <mc:Choice xmlns:v="urn:schemas-microsoft-com:vml" Requires="v">
                <p:oleObj spid="_x0000_s51489" name="Equation" r:id="rId5" imgW="2145960" imgH="939600" progId="Equation.DSMT4">
                  <p:embed/>
                </p:oleObj>
              </mc:Choice>
              <mc:Fallback>
                <p:oleObj name="Equation" r:id="rId5" imgW="2145960" imgH="939600" progId="Equation.DSMT4">
                  <p:embed/>
                  <p:pic>
                    <p:nvPicPr>
                      <p:cNvPr id="0" name="Objekt 16"/>
                      <p:cNvPicPr>
                        <a:picLocks noChangeAspect="1" noChangeArrowheads="1"/>
                      </p:cNvPicPr>
                      <p:nvPr/>
                    </p:nvPicPr>
                    <p:blipFill>
                      <a:blip r:embed="rId6"/>
                      <a:srcRect/>
                      <a:stretch>
                        <a:fillRect/>
                      </a:stretch>
                    </p:blipFill>
                    <p:spPr bwMode="auto">
                      <a:xfrm>
                        <a:off x="623888" y="2801938"/>
                        <a:ext cx="4056062" cy="177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ovéPole 14"/>
          <p:cNvSpPr txBox="1"/>
          <p:nvPr/>
        </p:nvSpPr>
        <p:spPr>
          <a:xfrm>
            <a:off x="5578647" y="2769081"/>
            <a:ext cx="338554" cy="369332"/>
          </a:xfrm>
          <a:prstGeom prst="rect">
            <a:avLst/>
          </a:prstGeom>
          <a:noFill/>
        </p:spPr>
        <p:txBody>
          <a:bodyPr wrap="none" rtlCol="0">
            <a:spAutoFit/>
          </a:bodyPr>
          <a:lstStyle/>
          <a:p>
            <a:r>
              <a:rPr lang="en-US" dirty="0" smtClean="0"/>
              <a:t>A</a:t>
            </a:r>
            <a:endParaRPr lang="cs-CZ" dirty="0"/>
          </a:p>
        </p:txBody>
      </p:sp>
      <p:sp>
        <p:nvSpPr>
          <p:cNvPr id="16" name="TextovéPole 15"/>
          <p:cNvSpPr txBox="1"/>
          <p:nvPr/>
        </p:nvSpPr>
        <p:spPr>
          <a:xfrm>
            <a:off x="8236977" y="2776370"/>
            <a:ext cx="338554" cy="369332"/>
          </a:xfrm>
          <a:prstGeom prst="rect">
            <a:avLst/>
          </a:prstGeom>
          <a:noFill/>
        </p:spPr>
        <p:txBody>
          <a:bodyPr wrap="none" rtlCol="0">
            <a:spAutoFit/>
          </a:bodyPr>
          <a:lstStyle/>
          <a:p>
            <a:r>
              <a:rPr lang="en-US" dirty="0" smtClean="0"/>
              <a:t>B</a:t>
            </a:r>
            <a:endParaRPr lang="cs-CZ" dirty="0"/>
          </a:p>
        </p:txBody>
      </p:sp>
      <p:sp>
        <p:nvSpPr>
          <p:cNvPr id="18" name="Text Box 7"/>
          <p:cNvSpPr txBox="1">
            <a:spLocks noChangeArrowheads="1"/>
          </p:cNvSpPr>
          <p:nvPr/>
        </p:nvSpPr>
        <p:spPr bwMode="auto">
          <a:xfrm>
            <a:off x="467544" y="4725144"/>
            <a:ext cx="4896544" cy="17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The next picture shows electric field and </a:t>
            </a:r>
            <a:r>
              <a:rPr lang="en-US" altLang="cs-CZ" sz="2000" dirty="0" err="1" smtClean="0"/>
              <a:t>equipotentials</a:t>
            </a:r>
            <a:r>
              <a:rPr lang="en-US" altLang="cs-CZ" sz="2000" dirty="0" smtClean="0"/>
              <a:t> </a:t>
            </a:r>
            <a:r>
              <a:rPr lang="cs-CZ" altLang="cs-CZ" sz="2000" dirty="0" smtClean="0"/>
              <a:t>(</a:t>
            </a:r>
            <a:r>
              <a:rPr lang="cs-CZ" altLang="cs-CZ" sz="2000" dirty="0" err="1" smtClean="0"/>
              <a:t>dashed</a:t>
            </a:r>
            <a:r>
              <a:rPr lang="cs-CZ" altLang="cs-CZ" sz="2000" dirty="0" smtClean="0"/>
              <a:t>) </a:t>
            </a:r>
            <a:r>
              <a:rPr lang="en-US" altLang="cs-CZ" sz="2000" dirty="0" smtClean="0"/>
              <a:t>for the electric dipole. </a:t>
            </a:r>
            <a:endParaRPr lang="cs-CZ" altLang="cs-CZ" sz="2000" dirty="0" smtClean="0"/>
          </a:p>
          <a:p>
            <a:pPr algn="just" eaLnBrk="1" hangingPunct="1">
              <a:spcAft>
                <a:spcPts val="600"/>
              </a:spcAft>
            </a:pPr>
            <a:r>
              <a:rPr lang="cs-CZ" altLang="cs-CZ" sz="2000" i="1" dirty="0" err="1" smtClean="0"/>
              <a:t>There</a:t>
            </a:r>
            <a:r>
              <a:rPr lang="cs-CZ" altLang="cs-CZ" sz="2000" i="1" dirty="0" smtClean="0"/>
              <a:t> </a:t>
            </a:r>
            <a:r>
              <a:rPr lang="cs-CZ" altLang="cs-CZ" sz="2000" i="1" dirty="0" err="1" smtClean="0"/>
              <a:t>is</a:t>
            </a:r>
            <a:r>
              <a:rPr lang="cs-CZ" altLang="cs-CZ" sz="2000" i="1" dirty="0" smtClean="0"/>
              <a:t> </a:t>
            </a:r>
            <a:r>
              <a:rPr lang="cs-CZ" altLang="cs-CZ" sz="2000" i="1" dirty="0" err="1" smtClean="0"/>
              <a:t>always</a:t>
            </a:r>
            <a:r>
              <a:rPr lang="cs-CZ" altLang="cs-CZ" sz="2000" i="1" dirty="0" smtClean="0"/>
              <a:t> </a:t>
            </a:r>
            <a:r>
              <a:rPr lang="cs-CZ" altLang="cs-CZ" sz="2000" i="1" dirty="0" err="1" smtClean="0">
                <a:solidFill>
                  <a:srgbClr val="0000FF"/>
                </a:solidFill>
              </a:rPr>
              <a:t>right</a:t>
            </a:r>
            <a:r>
              <a:rPr lang="cs-CZ" altLang="cs-CZ" sz="2000" i="1" dirty="0" smtClean="0">
                <a:solidFill>
                  <a:srgbClr val="0000FF"/>
                </a:solidFill>
              </a:rPr>
              <a:t> </a:t>
            </a:r>
            <a:r>
              <a:rPr lang="cs-CZ" altLang="cs-CZ" sz="2000" i="1" dirty="0" err="1" smtClean="0">
                <a:solidFill>
                  <a:srgbClr val="0000FF"/>
                </a:solidFill>
              </a:rPr>
              <a:t>angle</a:t>
            </a:r>
            <a:r>
              <a:rPr lang="cs-CZ" altLang="cs-CZ" sz="2000" i="1" dirty="0" smtClean="0">
                <a:solidFill>
                  <a:srgbClr val="0000FF"/>
                </a:solidFill>
              </a:rPr>
              <a:t> </a:t>
            </a:r>
            <a:r>
              <a:rPr lang="cs-CZ" altLang="cs-CZ" sz="2000" i="1" dirty="0" err="1" smtClean="0"/>
              <a:t>between</a:t>
            </a:r>
            <a:r>
              <a:rPr lang="cs-CZ" altLang="cs-CZ" sz="2000" i="1" dirty="0" smtClean="0"/>
              <a:t> </a:t>
            </a:r>
            <a:r>
              <a:rPr lang="cs-CZ" altLang="cs-CZ" sz="2000" i="1" dirty="0" err="1" smtClean="0"/>
              <a:t>force</a:t>
            </a:r>
            <a:r>
              <a:rPr lang="cs-CZ" altLang="cs-CZ" sz="2000" i="1" dirty="0" smtClean="0"/>
              <a:t> lines and </a:t>
            </a:r>
            <a:r>
              <a:rPr lang="cs-CZ" altLang="cs-CZ" sz="2000" i="1" dirty="0" err="1" smtClean="0"/>
              <a:t>equipotential</a:t>
            </a:r>
            <a:r>
              <a:rPr lang="cs-CZ" altLang="cs-CZ" sz="2000" i="1" dirty="0" smtClean="0"/>
              <a:t> lines. </a:t>
            </a:r>
            <a:endParaRPr lang="cs-CZ" altLang="cs-CZ" sz="2000" i="1" dirty="0"/>
          </a:p>
        </p:txBody>
      </p:sp>
      <p:graphicFrame>
        <p:nvGraphicFramePr>
          <p:cNvPr id="2" name="Objekt 1"/>
          <p:cNvGraphicFramePr>
            <a:graphicFrameLocks noChangeAspect="1"/>
          </p:cNvGraphicFramePr>
          <p:nvPr>
            <p:extLst>
              <p:ext uri="{D42A27DB-BD31-4B8C-83A1-F6EECF244321}">
                <p14:modId xmlns:p14="http://schemas.microsoft.com/office/powerpoint/2010/main" val="1158950471"/>
              </p:ext>
            </p:extLst>
          </p:nvPr>
        </p:nvGraphicFramePr>
        <p:xfrm>
          <a:off x="3689902" y="3933056"/>
          <a:ext cx="1242138" cy="432048"/>
        </p:xfrm>
        <a:graphic>
          <a:graphicData uri="http://schemas.openxmlformats.org/presentationml/2006/ole">
            <mc:AlternateContent xmlns:mc="http://schemas.openxmlformats.org/markup-compatibility/2006">
              <mc:Choice xmlns:v="urn:schemas-microsoft-com:vml" Requires="v">
                <p:oleObj spid="_x0000_s51490" name="Equation" r:id="rId7" imgW="583920" imgH="203040" progId="Equation.DSMT4">
                  <p:embed/>
                </p:oleObj>
              </mc:Choice>
              <mc:Fallback>
                <p:oleObj name="Equation" r:id="rId7" imgW="583920" imgH="203040" progId="Equation.DSMT4">
                  <p:embed/>
                  <p:pic>
                    <p:nvPicPr>
                      <p:cNvPr id="0" name=""/>
                      <p:cNvPicPr/>
                      <p:nvPr/>
                    </p:nvPicPr>
                    <p:blipFill>
                      <a:blip r:embed="rId8"/>
                      <a:stretch>
                        <a:fillRect/>
                      </a:stretch>
                    </p:blipFill>
                    <p:spPr>
                      <a:xfrm>
                        <a:off x="3689902" y="3933056"/>
                        <a:ext cx="1242138" cy="432048"/>
                      </a:xfrm>
                      <a:prstGeom prst="rect">
                        <a:avLst/>
                      </a:prstGeom>
                      <a:solidFill>
                        <a:srgbClr val="FFFF99"/>
                      </a:solidFill>
                      <a:ln w="15875">
                        <a:solidFill>
                          <a:schemeClr val="tx1"/>
                        </a:solidFill>
                      </a:ln>
                    </p:spPr>
                  </p:pic>
                </p:oleObj>
              </mc:Fallback>
            </mc:AlternateContent>
          </a:graphicData>
        </a:graphic>
      </p:graphicFrame>
    </p:spTree>
    <p:extLst>
      <p:ext uri="{BB962C8B-B14F-4D97-AF65-F5344CB8AC3E}">
        <p14:creationId xmlns:p14="http://schemas.microsoft.com/office/powerpoint/2010/main" val="277142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6694" y="836712"/>
            <a:ext cx="3083738" cy="2473200"/>
          </a:xfrm>
          <a:prstGeom prst="rect">
            <a:avLst/>
          </a:prstGeom>
        </p:spPr>
      </p:pic>
      <p:sp>
        <p:nvSpPr>
          <p:cNvPr id="4" name="Rectangle 2"/>
          <p:cNvSpPr txBox="1">
            <a:spLocks noChangeArrowheads="1"/>
          </p:cNvSpPr>
          <p:nvPr/>
        </p:nvSpPr>
        <p:spPr bwMode="auto">
          <a:xfrm>
            <a:off x="685800" y="188640"/>
            <a:ext cx="7772400"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cs-CZ" altLang="cs-CZ" sz="2200" b="1" kern="0" dirty="0" err="1" smtClean="0">
                <a:solidFill>
                  <a:srgbClr val="FF0000"/>
                </a:solidFill>
              </a:rPr>
              <a:t>Capacitance</a:t>
            </a:r>
            <a:endParaRPr lang="en-US" altLang="cs-CZ" sz="2200" kern="0" dirty="0" smtClean="0">
              <a:solidFill>
                <a:srgbClr val="FF0000"/>
              </a:solidFill>
            </a:endParaRPr>
          </a:p>
        </p:txBody>
      </p:sp>
      <p:sp>
        <p:nvSpPr>
          <p:cNvPr id="6" name="Text Box 7"/>
          <p:cNvSpPr txBox="1">
            <a:spLocks noChangeArrowheads="1"/>
          </p:cNvSpPr>
          <p:nvPr/>
        </p:nvSpPr>
        <p:spPr bwMode="auto">
          <a:xfrm>
            <a:off x="467544" y="877214"/>
            <a:ext cx="4896544"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We have two large parallel conductive plates of the same charge density </a:t>
            </a:r>
            <a:r>
              <a:rPr lang="en-US" altLang="cs-CZ" sz="2000" dirty="0" smtClean="0">
                <a:solidFill>
                  <a:srgbClr val="0000FF"/>
                </a:solidFill>
              </a:rPr>
              <a:t>σ</a:t>
            </a:r>
            <a:r>
              <a:rPr lang="en-US" altLang="cs-CZ" sz="2000" dirty="0" smtClean="0"/>
              <a:t> but different charge sign. The area of each plate is </a:t>
            </a:r>
            <a:r>
              <a:rPr lang="en-US" altLang="cs-CZ" sz="2000" i="1" dirty="0" smtClean="0">
                <a:solidFill>
                  <a:srgbClr val="0000FF"/>
                </a:solidFill>
              </a:rPr>
              <a:t>S</a:t>
            </a:r>
            <a:r>
              <a:rPr lang="en-US" altLang="cs-CZ" sz="2000" dirty="0" smtClean="0"/>
              <a:t>, their distance is </a:t>
            </a:r>
            <a:r>
              <a:rPr lang="en-US" altLang="cs-CZ" sz="2000" i="1" dirty="0" smtClean="0">
                <a:solidFill>
                  <a:srgbClr val="0000FF"/>
                </a:solidFill>
              </a:rPr>
              <a:t>d</a:t>
            </a:r>
            <a:r>
              <a:rPr lang="en-US" altLang="cs-CZ" sz="2000" dirty="0" smtClean="0"/>
              <a:t> and the space between them has permittivity </a:t>
            </a:r>
            <a:r>
              <a:rPr lang="en-US" altLang="cs-CZ" sz="2000" i="1" dirty="0" smtClean="0">
                <a:solidFill>
                  <a:srgbClr val="0000FF"/>
                </a:solidFill>
              </a:rPr>
              <a:t>ε</a:t>
            </a:r>
            <a:r>
              <a:rPr lang="en-US" altLang="cs-CZ" sz="2000" i="1" baseline="-25000" dirty="0" smtClean="0">
                <a:solidFill>
                  <a:srgbClr val="0000FF"/>
                </a:solidFill>
              </a:rPr>
              <a:t>0</a:t>
            </a:r>
            <a:r>
              <a:rPr lang="en-US" altLang="cs-CZ" sz="2000" i="1" dirty="0" smtClean="0"/>
              <a:t>.</a:t>
            </a:r>
            <a:r>
              <a:rPr lang="en-US" altLang="cs-CZ" sz="2000" i="1" dirty="0" smtClean="0">
                <a:solidFill>
                  <a:srgbClr val="0000FF"/>
                </a:solidFill>
              </a:rPr>
              <a:t> </a:t>
            </a:r>
            <a:endParaRPr lang="en-US" altLang="cs-CZ" sz="2000" i="1" dirty="0">
              <a:solidFill>
                <a:srgbClr val="0000FF"/>
              </a:solidFill>
            </a:endParaRPr>
          </a:p>
        </p:txBody>
      </p:sp>
      <p:sp>
        <p:nvSpPr>
          <p:cNvPr id="7" name="TextovéPole 6"/>
          <p:cNvSpPr txBox="1"/>
          <p:nvPr/>
        </p:nvSpPr>
        <p:spPr>
          <a:xfrm>
            <a:off x="6372200" y="1052736"/>
            <a:ext cx="312906" cy="369332"/>
          </a:xfrm>
          <a:prstGeom prst="rect">
            <a:avLst/>
          </a:prstGeom>
          <a:noFill/>
        </p:spPr>
        <p:txBody>
          <a:bodyPr wrap="none" rtlCol="0">
            <a:spAutoFit/>
          </a:bodyPr>
          <a:lstStyle/>
          <a:p>
            <a:r>
              <a:rPr lang="cs-CZ" dirty="0" smtClean="0"/>
              <a:t>d</a:t>
            </a:r>
            <a:endParaRPr lang="cs-CZ" dirty="0"/>
          </a:p>
        </p:txBody>
      </p:sp>
      <p:sp>
        <p:nvSpPr>
          <p:cNvPr id="8" name="TextovéPole 7"/>
          <p:cNvSpPr txBox="1"/>
          <p:nvPr/>
        </p:nvSpPr>
        <p:spPr>
          <a:xfrm>
            <a:off x="7236296" y="908720"/>
            <a:ext cx="1095172" cy="369332"/>
          </a:xfrm>
          <a:prstGeom prst="rect">
            <a:avLst/>
          </a:prstGeom>
          <a:noFill/>
        </p:spPr>
        <p:txBody>
          <a:bodyPr wrap="none" rtlCol="0">
            <a:spAutoFit/>
          </a:bodyPr>
          <a:lstStyle/>
          <a:p>
            <a:r>
              <a:rPr lang="cs-CZ" dirty="0" err="1" smtClean="0"/>
              <a:t>dielectric</a:t>
            </a:r>
            <a:endParaRPr lang="cs-CZ" dirty="0"/>
          </a:p>
        </p:txBody>
      </p:sp>
      <p:sp>
        <p:nvSpPr>
          <p:cNvPr id="10" name="TextovéPole 9"/>
          <p:cNvSpPr txBox="1"/>
          <p:nvPr/>
        </p:nvSpPr>
        <p:spPr>
          <a:xfrm>
            <a:off x="5589934" y="2927855"/>
            <a:ext cx="1334020" cy="701731"/>
          </a:xfrm>
          <a:prstGeom prst="rect">
            <a:avLst/>
          </a:prstGeom>
          <a:noFill/>
        </p:spPr>
        <p:txBody>
          <a:bodyPr wrap="none" rtlCol="0">
            <a:spAutoFit/>
          </a:bodyPr>
          <a:lstStyle/>
          <a:p>
            <a:r>
              <a:rPr lang="cs-CZ" dirty="0" smtClean="0"/>
              <a:t>Plate A,</a:t>
            </a:r>
          </a:p>
          <a:p>
            <a:r>
              <a:rPr lang="cs-CZ" dirty="0" smtClean="0"/>
              <a:t>σ+, area S </a:t>
            </a:r>
            <a:endParaRPr lang="cs-CZ" dirty="0"/>
          </a:p>
        </p:txBody>
      </p:sp>
      <p:sp>
        <p:nvSpPr>
          <p:cNvPr id="11" name="TextovéPole 10"/>
          <p:cNvSpPr txBox="1"/>
          <p:nvPr/>
        </p:nvSpPr>
        <p:spPr>
          <a:xfrm>
            <a:off x="7668344" y="2924944"/>
            <a:ext cx="1276311" cy="701731"/>
          </a:xfrm>
          <a:prstGeom prst="rect">
            <a:avLst/>
          </a:prstGeom>
          <a:noFill/>
        </p:spPr>
        <p:txBody>
          <a:bodyPr wrap="none" rtlCol="0">
            <a:spAutoFit/>
          </a:bodyPr>
          <a:lstStyle/>
          <a:p>
            <a:r>
              <a:rPr lang="cs-CZ" dirty="0" smtClean="0"/>
              <a:t>Plate B,</a:t>
            </a:r>
          </a:p>
          <a:p>
            <a:r>
              <a:rPr lang="cs-CZ" dirty="0" smtClean="0"/>
              <a:t>σ-, area S </a:t>
            </a:r>
            <a:endParaRPr lang="cs-CZ" dirty="0"/>
          </a:p>
        </p:txBody>
      </p:sp>
      <p:cxnSp>
        <p:nvCxnSpPr>
          <p:cNvPr id="13" name="Přímá spojnice se šipkou 12"/>
          <p:cNvCxnSpPr/>
          <p:nvPr/>
        </p:nvCxnSpPr>
        <p:spPr bwMode="auto">
          <a:xfrm>
            <a:off x="6906347" y="2492896"/>
            <a:ext cx="689989" cy="0"/>
          </a:xfrm>
          <a:prstGeom prst="straightConnector1">
            <a:avLst/>
          </a:prstGeom>
          <a:noFill/>
          <a:ln w="158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4" name="TextovéPole 13"/>
              <p:cNvSpPr txBox="1"/>
              <p:nvPr/>
            </p:nvSpPr>
            <p:spPr>
              <a:xfrm>
                <a:off x="7079843" y="2123564"/>
                <a:ext cx="402097"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cs-CZ" b="0" i="1" smtClean="0">
                              <a:latin typeface="Cambria Math"/>
                            </a:rPr>
                            <m:t>𝐸</m:t>
                          </m:r>
                        </m:e>
                      </m:acc>
                    </m:oMath>
                  </m:oMathPara>
                </a14:m>
                <a:endParaRPr lang="cs-CZ" dirty="0"/>
              </a:p>
            </p:txBody>
          </p:sp>
        </mc:Choice>
        <mc:Fallback xmlns="">
          <p:sp>
            <p:nvSpPr>
              <p:cNvPr id="14" name="TextovéPole 13"/>
              <p:cNvSpPr txBox="1">
                <a:spLocks noRot="1" noChangeAspect="1" noMove="1" noResize="1" noEditPoints="1" noAdjustHandles="1" noChangeArrowheads="1" noChangeShapeType="1" noTextEdit="1"/>
              </p:cNvSpPr>
              <p:nvPr/>
            </p:nvSpPr>
            <p:spPr>
              <a:xfrm>
                <a:off x="7079843" y="2123564"/>
                <a:ext cx="402097" cy="402931"/>
              </a:xfrm>
              <a:prstGeom prst="rect">
                <a:avLst/>
              </a:prstGeom>
              <a:blipFill rotWithShape="1">
                <a:blip r:embed="rId4"/>
                <a:stretch>
                  <a:fillRect/>
                </a:stretch>
              </a:blipFill>
            </p:spPr>
            <p:txBody>
              <a:bodyPr/>
              <a:lstStyle/>
              <a:p>
                <a:r>
                  <a:rPr lang="cs-CZ">
                    <a:noFill/>
                  </a:rPr>
                  <a:t> </a:t>
                </a:r>
              </a:p>
            </p:txBody>
          </p:sp>
        </mc:Fallback>
      </mc:AlternateContent>
      <p:graphicFrame>
        <p:nvGraphicFramePr>
          <p:cNvPr id="15" name="Objekt 14"/>
          <p:cNvGraphicFramePr>
            <a:graphicFrameLocks noChangeAspect="1"/>
          </p:cNvGraphicFramePr>
          <p:nvPr>
            <p:extLst>
              <p:ext uri="{D42A27DB-BD31-4B8C-83A1-F6EECF244321}">
                <p14:modId xmlns:p14="http://schemas.microsoft.com/office/powerpoint/2010/main" val="3134123090"/>
              </p:ext>
            </p:extLst>
          </p:nvPr>
        </p:nvGraphicFramePr>
        <p:xfrm>
          <a:off x="3395663" y="3200400"/>
          <a:ext cx="863600" cy="819150"/>
        </p:xfrm>
        <a:graphic>
          <a:graphicData uri="http://schemas.openxmlformats.org/presentationml/2006/ole">
            <mc:AlternateContent xmlns:mc="http://schemas.openxmlformats.org/markup-compatibility/2006">
              <mc:Choice xmlns:v="urn:schemas-microsoft-com:vml" Requires="v">
                <p:oleObj spid="_x0000_s53908" name="Equation" r:id="rId5" imgW="457200" imgH="431640" progId="Equation.DSMT4">
                  <p:embed/>
                </p:oleObj>
              </mc:Choice>
              <mc:Fallback>
                <p:oleObj name="Equation" r:id="rId5" imgW="457200" imgH="431640" progId="Equation.DSMT4">
                  <p:embed/>
                  <p:pic>
                    <p:nvPicPr>
                      <p:cNvPr id="0" name="Objekt 9"/>
                      <p:cNvPicPr>
                        <a:picLocks noChangeAspect="1" noChangeArrowheads="1"/>
                      </p:cNvPicPr>
                      <p:nvPr/>
                    </p:nvPicPr>
                    <p:blipFill>
                      <a:blip r:embed="rId6"/>
                      <a:srcRect/>
                      <a:stretch>
                        <a:fillRect/>
                      </a:stretch>
                    </p:blipFill>
                    <p:spPr bwMode="auto">
                      <a:xfrm>
                        <a:off x="3395663" y="3200400"/>
                        <a:ext cx="8636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 Box 7"/>
          <p:cNvSpPr txBox="1">
            <a:spLocks noChangeArrowheads="1"/>
          </p:cNvSpPr>
          <p:nvPr/>
        </p:nvSpPr>
        <p:spPr bwMode="auto">
          <a:xfrm>
            <a:off x="467544" y="2858160"/>
            <a:ext cx="48965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We</a:t>
            </a:r>
            <a:r>
              <a:rPr lang="cs-CZ" altLang="cs-CZ" sz="2000" dirty="0" smtClean="0"/>
              <a:t> </a:t>
            </a:r>
            <a:r>
              <a:rPr lang="cs-CZ" altLang="cs-CZ" sz="2000" dirty="0" err="1" smtClean="0"/>
              <a:t>already</a:t>
            </a:r>
            <a:r>
              <a:rPr lang="cs-CZ" altLang="cs-CZ" sz="2000" dirty="0" smtClean="0"/>
              <a:t> </a:t>
            </a:r>
            <a:r>
              <a:rPr lang="cs-CZ" altLang="cs-CZ" sz="2000" dirty="0" err="1" smtClean="0"/>
              <a:t>know</a:t>
            </a:r>
            <a:r>
              <a:rPr lang="cs-CZ" altLang="cs-CZ" sz="2000" dirty="0" smtClean="0"/>
              <a:t> </a:t>
            </a:r>
            <a:r>
              <a:rPr lang="cs-CZ" altLang="cs-CZ" sz="2000" dirty="0" err="1" smtClean="0"/>
              <a:t>that</a:t>
            </a:r>
            <a:r>
              <a:rPr lang="cs-CZ" altLang="cs-CZ" sz="2000" dirty="0" smtClean="0"/>
              <a:t> </a:t>
            </a:r>
            <a:r>
              <a:rPr lang="cs-CZ" altLang="cs-CZ" sz="2000" dirty="0" err="1" smtClean="0"/>
              <a:t>the</a:t>
            </a:r>
            <a:r>
              <a:rPr lang="cs-CZ" altLang="cs-CZ" sz="2000" dirty="0" smtClean="0"/>
              <a:t> </a:t>
            </a:r>
            <a:r>
              <a:rPr lang="cs-CZ" altLang="cs-CZ" sz="2000" dirty="0" err="1" smtClean="0"/>
              <a:t>electric</a:t>
            </a:r>
            <a:r>
              <a:rPr lang="cs-CZ" altLang="cs-CZ" sz="2000" dirty="0" smtClean="0"/>
              <a:t> </a:t>
            </a:r>
            <a:r>
              <a:rPr lang="cs-CZ" altLang="cs-CZ" sz="2000" dirty="0" err="1" smtClean="0"/>
              <a:t>field</a:t>
            </a:r>
            <a:r>
              <a:rPr lang="cs-CZ" altLang="cs-CZ" sz="2000" dirty="0" smtClean="0"/>
              <a:t> </a:t>
            </a:r>
            <a:r>
              <a:rPr lang="cs-CZ" altLang="cs-CZ" sz="2000" dirty="0" err="1" smtClean="0"/>
              <a:t>between</a:t>
            </a:r>
            <a:r>
              <a:rPr lang="cs-CZ" altLang="cs-CZ" sz="2000" dirty="0" smtClean="0"/>
              <a:t> such </a:t>
            </a:r>
            <a:r>
              <a:rPr lang="cs-CZ" altLang="cs-CZ" sz="2000" dirty="0" err="1" smtClean="0"/>
              <a:t>plates</a:t>
            </a:r>
            <a:r>
              <a:rPr lang="cs-CZ" altLang="cs-CZ" sz="2000" dirty="0" smtClean="0"/>
              <a:t> </a:t>
            </a:r>
            <a:r>
              <a:rPr lang="cs-CZ" altLang="cs-CZ" sz="2000" dirty="0" err="1" smtClean="0"/>
              <a:t>is</a:t>
            </a:r>
            <a:endParaRPr lang="cs-CZ" altLang="cs-CZ" sz="2000" i="1" dirty="0">
              <a:solidFill>
                <a:srgbClr val="0000FF"/>
              </a:solidFill>
            </a:endParaRPr>
          </a:p>
        </p:txBody>
      </p:sp>
      <p:graphicFrame>
        <p:nvGraphicFramePr>
          <p:cNvPr id="17" name="Objekt 16"/>
          <p:cNvGraphicFramePr>
            <a:graphicFrameLocks noChangeAspect="1"/>
          </p:cNvGraphicFramePr>
          <p:nvPr>
            <p:extLst>
              <p:ext uri="{D42A27DB-BD31-4B8C-83A1-F6EECF244321}">
                <p14:modId xmlns:p14="http://schemas.microsoft.com/office/powerpoint/2010/main" val="3252629519"/>
              </p:ext>
            </p:extLst>
          </p:nvPr>
        </p:nvGraphicFramePr>
        <p:xfrm>
          <a:off x="5652120" y="3949700"/>
          <a:ext cx="3095625" cy="817563"/>
        </p:xfrm>
        <a:graphic>
          <a:graphicData uri="http://schemas.openxmlformats.org/presentationml/2006/ole">
            <mc:AlternateContent xmlns:mc="http://schemas.openxmlformats.org/markup-compatibility/2006">
              <mc:Choice xmlns:v="urn:schemas-microsoft-com:vml" Requires="v">
                <p:oleObj spid="_x0000_s53909" name="Equation" r:id="rId7" imgW="1638000" imgH="431640" progId="Equation.DSMT4">
                  <p:embed/>
                </p:oleObj>
              </mc:Choice>
              <mc:Fallback>
                <p:oleObj name="Equation" r:id="rId7" imgW="1638000" imgH="431640" progId="Equation.DSMT4">
                  <p:embed/>
                  <p:pic>
                    <p:nvPicPr>
                      <p:cNvPr id="0" name="Objekt 13"/>
                      <p:cNvPicPr>
                        <a:picLocks noChangeAspect="1" noChangeArrowheads="1"/>
                      </p:cNvPicPr>
                      <p:nvPr/>
                    </p:nvPicPr>
                    <p:blipFill>
                      <a:blip r:embed="rId8"/>
                      <a:srcRect/>
                      <a:stretch>
                        <a:fillRect/>
                      </a:stretch>
                    </p:blipFill>
                    <p:spPr bwMode="auto">
                      <a:xfrm>
                        <a:off x="5652120" y="3949700"/>
                        <a:ext cx="309562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Text Box 7"/>
          <p:cNvSpPr txBox="1">
            <a:spLocks noChangeArrowheads="1"/>
          </p:cNvSpPr>
          <p:nvPr/>
        </p:nvSpPr>
        <p:spPr bwMode="auto">
          <a:xfrm>
            <a:off x="467544" y="4005064"/>
            <a:ext cx="512239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The</a:t>
            </a:r>
            <a:r>
              <a:rPr lang="cs-CZ" altLang="cs-CZ" sz="2000" dirty="0" smtClean="0"/>
              <a:t> </a:t>
            </a:r>
            <a:r>
              <a:rPr lang="cs-CZ" altLang="cs-CZ" sz="2000" dirty="0" err="1" smtClean="0"/>
              <a:t>potential</a:t>
            </a:r>
            <a:r>
              <a:rPr lang="cs-CZ" altLang="cs-CZ" sz="2000" dirty="0" smtClean="0"/>
              <a:t> </a:t>
            </a:r>
            <a:r>
              <a:rPr lang="cs-CZ" altLang="cs-CZ" sz="2000" dirty="0" err="1" smtClean="0"/>
              <a:t>difference</a:t>
            </a:r>
            <a:r>
              <a:rPr lang="cs-CZ" altLang="cs-CZ" sz="2000" dirty="0" smtClean="0"/>
              <a:t> V= </a:t>
            </a:r>
            <a:r>
              <a:rPr lang="el-GR" altLang="cs-CZ" sz="2000" dirty="0" smtClean="0"/>
              <a:t>φ</a:t>
            </a:r>
            <a:r>
              <a:rPr lang="cs-CZ" altLang="cs-CZ" sz="2000" baseline="-25000" dirty="0" smtClean="0"/>
              <a:t>A</a:t>
            </a:r>
            <a:r>
              <a:rPr lang="cs-CZ" altLang="cs-CZ" sz="2000" dirty="0" smtClean="0"/>
              <a:t>-</a:t>
            </a:r>
            <a:r>
              <a:rPr lang="el-GR" altLang="cs-CZ" sz="2000" dirty="0" smtClean="0"/>
              <a:t>φ</a:t>
            </a:r>
            <a:r>
              <a:rPr lang="cs-CZ" altLang="cs-CZ" sz="2000" baseline="-25000" dirty="0" smtClean="0"/>
              <a:t>B</a:t>
            </a:r>
            <a:r>
              <a:rPr lang="cs-CZ" altLang="cs-CZ" sz="2000" dirty="0" smtClean="0"/>
              <a:t> </a:t>
            </a:r>
            <a:r>
              <a:rPr lang="cs-CZ" altLang="cs-CZ" sz="2000" dirty="0" err="1" smtClean="0"/>
              <a:t>is</a:t>
            </a:r>
            <a:r>
              <a:rPr lang="cs-CZ" altLang="cs-CZ" sz="2000" dirty="0" smtClean="0"/>
              <a:t> </a:t>
            </a:r>
            <a:r>
              <a:rPr lang="cs-CZ" altLang="cs-CZ" sz="2000" dirty="0" err="1" smtClean="0"/>
              <a:t>called</a:t>
            </a:r>
            <a:r>
              <a:rPr lang="cs-CZ" altLang="cs-CZ" sz="2000" dirty="0" smtClean="0"/>
              <a:t> </a:t>
            </a:r>
            <a:r>
              <a:rPr lang="cs-CZ" altLang="cs-CZ" sz="2000" dirty="0" err="1" smtClean="0">
                <a:solidFill>
                  <a:srgbClr val="0000FF"/>
                </a:solidFill>
              </a:rPr>
              <a:t>voltage</a:t>
            </a:r>
            <a:r>
              <a:rPr lang="cs-CZ" altLang="cs-CZ" sz="2000" dirty="0" smtClean="0"/>
              <a:t>. </a:t>
            </a:r>
            <a:r>
              <a:rPr lang="cs-CZ" altLang="cs-CZ" sz="2000" dirty="0" err="1" smtClean="0"/>
              <a:t>The</a:t>
            </a:r>
            <a:r>
              <a:rPr lang="cs-CZ" altLang="cs-CZ" sz="2000" dirty="0" smtClean="0"/>
              <a:t> </a:t>
            </a:r>
            <a:r>
              <a:rPr lang="cs-CZ" altLang="cs-CZ" sz="2000" dirty="0" err="1" smtClean="0"/>
              <a:t>voltage</a:t>
            </a:r>
            <a:r>
              <a:rPr lang="cs-CZ" altLang="cs-CZ" sz="2000" dirty="0" smtClean="0"/>
              <a:t> </a:t>
            </a:r>
            <a:r>
              <a:rPr lang="cs-CZ" altLang="cs-CZ" sz="2000" dirty="0" err="1" smtClean="0"/>
              <a:t>between</a:t>
            </a:r>
            <a:r>
              <a:rPr lang="cs-CZ" altLang="cs-CZ" sz="2000" dirty="0" smtClean="0"/>
              <a:t> </a:t>
            </a:r>
            <a:r>
              <a:rPr lang="cs-CZ" altLang="cs-CZ" sz="2000" dirty="0" err="1" smtClean="0"/>
              <a:t>the</a:t>
            </a:r>
            <a:r>
              <a:rPr lang="cs-CZ" altLang="cs-CZ" sz="2000" dirty="0" smtClean="0"/>
              <a:t> </a:t>
            </a:r>
            <a:r>
              <a:rPr lang="cs-CZ" altLang="cs-CZ" sz="2000" dirty="0" err="1" smtClean="0"/>
              <a:t>plates</a:t>
            </a:r>
            <a:r>
              <a:rPr lang="cs-CZ" altLang="cs-CZ" sz="2000" dirty="0" smtClean="0"/>
              <a:t> </a:t>
            </a:r>
            <a:r>
              <a:rPr lang="cs-CZ" altLang="cs-CZ" sz="2000" dirty="0" err="1" smtClean="0"/>
              <a:t>is</a:t>
            </a:r>
            <a:endParaRPr lang="cs-CZ" altLang="cs-CZ" sz="2000" i="1" dirty="0">
              <a:solidFill>
                <a:srgbClr val="0000FF"/>
              </a:solidFill>
            </a:endParaRPr>
          </a:p>
        </p:txBody>
      </p:sp>
      <p:sp>
        <p:nvSpPr>
          <p:cNvPr id="19" name="Text Box 7"/>
          <p:cNvSpPr txBox="1">
            <a:spLocks noChangeArrowheads="1"/>
          </p:cNvSpPr>
          <p:nvPr/>
        </p:nvSpPr>
        <p:spPr bwMode="auto">
          <a:xfrm>
            <a:off x="467544" y="4809346"/>
            <a:ext cx="512239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The</a:t>
            </a:r>
            <a:r>
              <a:rPr lang="cs-CZ" altLang="cs-CZ" sz="2000" dirty="0" smtClean="0"/>
              <a:t> </a:t>
            </a:r>
            <a:r>
              <a:rPr lang="cs-CZ" altLang="cs-CZ" sz="2000" dirty="0" err="1" smtClean="0"/>
              <a:t>proportionality</a:t>
            </a:r>
            <a:r>
              <a:rPr lang="cs-CZ" altLang="cs-CZ" sz="2000" dirty="0" smtClean="0"/>
              <a:t> </a:t>
            </a:r>
            <a:r>
              <a:rPr lang="cs-CZ" altLang="cs-CZ" sz="2000" dirty="0" err="1" smtClean="0"/>
              <a:t>between</a:t>
            </a:r>
            <a:r>
              <a:rPr lang="cs-CZ" altLang="cs-CZ" sz="2000" dirty="0" smtClean="0"/>
              <a:t> </a:t>
            </a:r>
            <a:r>
              <a:rPr lang="cs-CZ" altLang="cs-CZ" sz="2000" dirty="0" err="1" smtClean="0"/>
              <a:t>voltage</a:t>
            </a:r>
            <a:r>
              <a:rPr lang="cs-CZ" altLang="cs-CZ" sz="2000" dirty="0" smtClean="0"/>
              <a:t> and </a:t>
            </a:r>
            <a:r>
              <a:rPr lang="cs-CZ" altLang="cs-CZ" sz="2000" dirty="0" err="1" smtClean="0"/>
              <a:t>charge</a:t>
            </a:r>
            <a:r>
              <a:rPr lang="cs-CZ" altLang="cs-CZ" sz="2000" dirty="0" smtClean="0"/>
              <a:t> </a:t>
            </a:r>
            <a:r>
              <a:rPr lang="cs-CZ" altLang="cs-CZ" sz="2000" dirty="0" err="1" smtClean="0"/>
              <a:t>can</a:t>
            </a:r>
            <a:r>
              <a:rPr lang="cs-CZ" altLang="cs-CZ" sz="2000" dirty="0" smtClean="0"/>
              <a:t> </a:t>
            </a:r>
            <a:r>
              <a:rPr lang="cs-CZ" altLang="cs-CZ" sz="2000" dirty="0" err="1" smtClean="0"/>
              <a:t>be</a:t>
            </a:r>
            <a:r>
              <a:rPr lang="cs-CZ" altLang="cs-CZ" sz="2000" dirty="0" smtClean="0"/>
              <a:t> </a:t>
            </a:r>
            <a:r>
              <a:rPr lang="cs-CZ" altLang="cs-CZ" sz="2000" dirty="0" err="1" smtClean="0"/>
              <a:t>expressed</a:t>
            </a:r>
            <a:r>
              <a:rPr lang="cs-CZ" altLang="cs-CZ" sz="2000" dirty="0" smtClean="0"/>
              <a:t> by a </a:t>
            </a:r>
            <a:r>
              <a:rPr lang="cs-CZ" altLang="cs-CZ" sz="2000" dirty="0" err="1" smtClean="0"/>
              <a:t>constant</a:t>
            </a:r>
            <a:r>
              <a:rPr lang="cs-CZ" altLang="cs-CZ" sz="2000" dirty="0" smtClean="0"/>
              <a:t> </a:t>
            </a:r>
            <a:r>
              <a:rPr lang="cs-CZ" altLang="cs-CZ" sz="2000" i="1" dirty="0" smtClean="0">
                <a:solidFill>
                  <a:srgbClr val="0000FF"/>
                </a:solidFill>
              </a:rPr>
              <a:t>C</a:t>
            </a:r>
            <a:endParaRPr lang="cs-CZ" altLang="cs-CZ" sz="2000" i="1" dirty="0">
              <a:solidFill>
                <a:srgbClr val="0000FF"/>
              </a:solidFill>
            </a:endParaRPr>
          </a:p>
        </p:txBody>
      </p:sp>
      <p:graphicFrame>
        <p:nvGraphicFramePr>
          <p:cNvPr id="20" name="Objekt 19"/>
          <p:cNvGraphicFramePr>
            <a:graphicFrameLocks noChangeAspect="1"/>
          </p:cNvGraphicFramePr>
          <p:nvPr>
            <p:extLst>
              <p:ext uri="{D42A27DB-BD31-4B8C-83A1-F6EECF244321}">
                <p14:modId xmlns:p14="http://schemas.microsoft.com/office/powerpoint/2010/main" val="175381598"/>
              </p:ext>
            </p:extLst>
          </p:nvPr>
        </p:nvGraphicFramePr>
        <p:xfrm>
          <a:off x="6696075" y="4987925"/>
          <a:ext cx="984250" cy="385763"/>
        </p:xfrm>
        <a:graphic>
          <a:graphicData uri="http://schemas.openxmlformats.org/presentationml/2006/ole">
            <mc:AlternateContent xmlns:mc="http://schemas.openxmlformats.org/markup-compatibility/2006">
              <mc:Choice xmlns:v="urn:schemas-microsoft-com:vml" Requires="v">
                <p:oleObj spid="_x0000_s53910" name="Equation" r:id="rId9" imgW="520560" imgH="203040" progId="Equation.DSMT4">
                  <p:embed/>
                </p:oleObj>
              </mc:Choice>
              <mc:Fallback>
                <p:oleObj name="Equation" r:id="rId9" imgW="520560" imgH="203040" progId="Equation.DSMT4">
                  <p:embed/>
                  <p:pic>
                    <p:nvPicPr>
                      <p:cNvPr id="0" name=""/>
                      <p:cNvPicPr>
                        <a:picLocks noChangeAspect="1" noChangeArrowheads="1"/>
                      </p:cNvPicPr>
                      <p:nvPr/>
                    </p:nvPicPr>
                    <p:blipFill>
                      <a:blip r:embed="rId10"/>
                      <a:srcRect/>
                      <a:stretch>
                        <a:fillRect/>
                      </a:stretch>
                    </p:blipFill>
                    <p:spPr bwMode="auto">
                      <a:xfrm>
                        <a:off x="6696075" y="4987925"/>
                        <a:ext cx="9842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 Box 7"/>
          <p:cNvSpPr txBox="1">
            <a:spLocks noChangeArrowheads="1"/>
          </p:cNvSpPr>
          <p:nvPr/>
        </p:nvSpPr>
        <p:spPr bwMode="auto">
          <a:xfrm>
            <a:off x="467544" y="5693186"/>
            <a:ext cx="512239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The</a:t>
            </a:r>
            <a:r>
              <a:rPr lang="cs-CZ" altLang="cs-CZ" sz="2000" dirty="0" smtClean="0"/>
              <a:t> </a:t>
            </a:r>
            <a:r>
              <a:rPr lang="cs-CZ" altLang="cs-CZ" sz="2000" dirty="0" err="1" smtClean="0"/>
              <a:t>constant</a:t>
            </a:r>
            <a:r>
              <a:rPr lang="cs-CZ" altLang="cs-CZ" sz="2000" dirty="0" smtClean="0"/>
              <a:t> </a:t>
            </a:r>
            <a:r>
              <a:rPr lang="cs-CZ" altLang="cs-CZ" sz="2000" i="1" dirty="0" smtClean="0">
                <a:solidFill>
                  <a:srgbClr val="0000FF"/>
                </a:solidFill>
              </a:rPr>
              <a:t>C</a:t>
            </a:r>
            <a:r>
              <a:rPr lang="cs-CZ" altLang="cs-CZ" sz="2000" dirty="0" smtClean="0"/>
              <a:t> </a:t>
            </a:r>
            <a:r>
              <a:rPr lang="cs-CZ" altLang="cs-CZ" sz="2000" dirty="0" err="1" smtClean="0"/>
              <a:t>is</a:t>
            </a:r>
            <a:r>
              <a:rPr lang="cs-CZ" altLang="cs-CZ" sz="2000" dirty="0" smtClean="0"/>
              <a:t> </a:t>
            </a:r>
            <a:r>
              <a:rPr lang="cs-CZ" altLang="cs-CZ" sz="2000" dirty="0" err="1" smtClean="0"/>
              <a:t>called</a:t>
            </a:r>
            <a:r>
              <a:rPr lang="cs-CZ" altLang="cs-CZ" sz="2000" dirty="0" smtClean="0"/>
              <a:t> </a:t>
            </a:r>
            <a:r>
              <a:rPr lang="cs-CZ" altLang="cs-CZ" sz="2000" b="1" dirty="0" err="1" smtClean="0">
                <a:solidFill>
                  <a:srgbClr val="0000FF"/>
                </a:solidFill>
              </a:rPr>
              <a:t>capacitance</a:t>
            </a:r>
            <a:r>
              <a:rPr lang="cs-CZ" altLang="cs-CZ" sz="2000" dirty="0"/>
              <a:t> </a:t>
            </a:r>
            <a:r>
              <a:rPr lang="cs-CZ" altLang="cs-CZ" sz="2000" dirty="0" smtClean="0"/>
              <a:t>and </a:t>
            </a:r>
            <a:r>
              <a:rPr lang="cs-CZ" altLang="cs-CZ" sz="2000" dirty="0" err="1" smtClean="0"/>
              <a:t>for</a:t>
            </a:r>
            <a:r>
              <a:rPr lang="cs-CZ" altLang="cs-CZ" sz="2000" dirty="0" smtClean="0"/>
              <a:t> </a:t>
            </a:r>
            <a:r>
              <a:rPr lang="cs-CZ" altLang="cs-CZ" sz="2000" dirty="0" err="1" smtClean="0"/>
              <a:t>the</a:t>
            </a:r>
            <a:r>
              <a:rPr lang="cs-CZ" altLang="cs-CZ" sz="2000" dirty="0" smtClean="0"/>
              <a:t> </a:t>
            </a:r>
            <a:r>
              <a:rPr lang="cs-CZ" altLang="cs-CZ" sz="2000" dirty="0" err="1" smtClean="0"/>
              <a:t>parallel</a:t>
            </a:r>
            <a:r>
              <a:rPr lang="cs-CZ" altLang="cs-CZ" sz="2000" dirty="0" smtClean="0"/>
              <a:t> plate </a:t>
            </a:r>
            <a:r>
              <a:rPr lang="cs-CZ" altLang="cs-CZ" sz="2000" dirty="0" err="1" smtClean="0"/>
              <a:t>confirugation</a:t>
            </a:r>
            <a:r>
              <a:rPr lang="cs-CZ" altLang="cs-CZ" sz="2000" dirty="0" smtClean="0"/>
              <a:t> </a:t>
            </a:r>
            <a:r>
              <a:rPr lang="cs-CZ" altLang="cs-CZ" sz="2000" dirty="0" err="1" smtClean="0"/>
              <a:t>it</a:t>
            </a:r>
            <a:r>
              <a:rPr lang="cs-CZ" altLang="cs-CZ" sz="2000" dirty="0" smtClean="0"/>
              <a:t> </a:t>
            </a:r>
            <a:r>
              <a:rPr lang="cs-CZ" altLang="cs-CZ" sz="2000" dirty="0" err="1" smtClean="0"/>
              <a:t>is</a:t>
            </a:r>
            <a:r>
              <a:rPr lang="cs-CZ" altLang="cs-CZ" sz="2000" dirty="0" smtClean="0"/>
              <a:t> </a:t>
            </a:r>
            <a:r>
              <a:rPr lang="cs-CZ" altLang="cs-CZ" sz="2000" dirty="0" err="1" smtClean="0"/>
              <a:t>equal</a:t>
            </a:r>
            <a:endParaRPr lang="cs-CZ" altLang="cs-CZ" sz="2000" i="1" dirty="0">
              <a:solidFill>
                <a:srgbClr val="0000FF"/>
              </a:solidFill>
            </a:endParaRPr>
          </a:p>
        </p:txBody>
      </p:sp>
      <p:graphicFrame>
        <p:nvGraphicFramePr>
          <p:cNvPr id="23" name="Objekt 22"/>
          <p:cNvGraphicFramePr>
            <a:graphicFrameLocks noChangeAspect="1"/>
          </p:cNvGraphicFramePr>
          <p:nvPr>
            <p:extLst>
              <p:ext uri="{D42A27DB-BD31-4B8C-83A1-F6EECF244321}">
                <p14:modId xmlns:p14="http://schemas.microsoft.com/office/powerpoint/2010/main" val="916258644"/>
              </p:ext>
            </p:extLst>
          </p:nvPr>
        </p:nvGraphicFramePr>
        <p:xfrm>
          <a:off x="6372225" y="5672138"/>
          <a:ext cx="1703388" cy="744537"/>
        </p:xfrm>
        <a:graphic>
          <a:graphicData uri="http://schemas.openxmlformats.org/presentationml/2006/ole">
            <mc:AlternateContent xmlns:mc="http://schemas.openxmlformats.org/markup-compatibility/2006">
              <mc:Choice xmlns:v="urn:schemas-microsoft-com:vml" Requires="v">
                <p:oleObj spid="_x0000_s53911" name="Equation" r:id="rId11" imgW="901440" imgH="393480" progId="Equation.DSMT4">
                  <p:embed/>
                </p:oleObj>
              </mc:Choice>
              <mc:Fallback>
                <p:oleObj name="Equation" r:id="rId11" imgW="901440" imgH="393480" progId="Equation.DSMT4">
                  <p:embed/>
                  <p:pic>
                    <p:nvPicPr>
                      <p:cNvPr id="0" name=""/>
                      <p:cNvPicPr>
                        <a:picLocks noChangeAspect="1" noChangeArrowheads="1"/>
                      </p:cNvPicPr>
                      <p:nvPr/>
                    </p:nvPicPr>
                    <p:blipFill>
                      <a:blip r:embed="rId12"/>
                      <a:srcRect/>
                      <a:stretch>
                        <a:fillRect/>
                      </a:stretch>
                    </p:blipFill>
                    <p:spPr bwMode="auto">
                      <a:xfrm>
                        <a:off x="6372225" y="5672138"/>
                        <a:ext cx="1703388" cy="744537"/>
                      </a:xfrm>
                      <a:prstGeom prst="rect">
                        <a:avLst/>
                      </a:prstGeom>
                      <a:solidFill>
                        <a:srgbClr val="FFFF99"/>
                      </a:solidFill>
                      <a:ln w="15875">
                        <a:solidFill>
                          <a:schemeClr val="tx1"/>
                        </a:solidFill>
                      </a:ln>
                    </p:spPr>
                  </p:pic>
                </p:oleObj>
              </mc:Fallback>
            </mc:AlternateContent>
          </a:graphicData>
        </a:graphic>
      </p:graphicFrame>
      <p:sp>
        <p:nvSpPr>
          <p:cNvPr id="24" name="TextovéPole 23"/>
          <p:cNvSpPr txBox="1"/>
          <p:nvPr/>
        </p:nvSpPr>
        <p:spPr>
          <a:xfrm>
            <a:off x="5433481" y="1907540"/>
            <a:ext cx="620683" cy="369332"/>
          </a:xfrm>
          <a:prstGeom prst="rect">
            <a:avLst/>
          </a:prstGeom>
          <a:noFill/>
        </p:spPr>
        <p:txBody>
          <a:bodyPr wrap="none" rtlCol="0">
            <a:spAutoFit/>
          </a:bodyPr>
          <a:lstStyle/>
          <a:p>
            <a:r>
              <a:rPr lang="en-US" dirty="0" smtClean="0"/>
              <a:t>lea</a:t>
            </a:r>
            <a:r>
              <a:rPr lang="cs-CZ" dirty="0" smtClean="0"/>
              <a:t>d</a:t>
            </a:r>
            <a:endParaRPr lang="cs-CZ" dirty="0"/>
          </a:p>
        </p:txBody>
      </p:sp>
      <p:sp>
        <p:nvSpPr>
          <p:cNvPr id="3" name="TextovéPole 2"/>
          <p:cNvSpPr txBox="1"/>
          <p:nvPr/>
        </p:nvSpPr>
        <p:spPr>
          <a:xfrm>
            <a:off x="6948264" y="2780928"/>
            <a:ext cx="372218" cy="369332"/>
          </a:xfrm>
          <a:prstGeom prst="rect">
            <a:avLst/>
          </a:prstGeom>
          <a:noFill/>
        </p:spPr>
        <p:txBody>
          <a:bodyPr wrap="none" rtlCol="0">
            <a:spAutoFit/>
          </a:bodyPr>
          <a:lstStyle/>
          <a:p>
            <a:r>
              <a:rPr lang="el-GR" dirty="0" smtClean="0"/>
              <a:t>ε</a:t>
            </a:r>
            <a:r>
              <a:rPr lang="en-US" baseline="-25000" dirty="0" smtClean="0"/>
              <a:t>0</a:t>
            </a:r>
            <a:endParaRPr lang="cs-CZ" baseline="-25000" dirty="0"/>
          </a:p>
        </p:txBody>
      </p:sp>
    </p:spTree>
    <p:extLst>
      <p:ext uri="{BB962C8B-B14F-4D97-AF65-F5344CB8AC3E}">
        <p14:creationId xmlns:p14="http://schemas.microsoft.com/office/powerpoint/2010/main" val="238749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188640"/>
            <a:ext cx="7772400"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cs-CZ" altLang="cs-CZ" sz="2200" b="1" kern="0" dirty="0" err="1" smtClean="0">
                <a:solidFill>
                  <a:srgbClr val="FF0000"/>
                </a:solidFill>
              </a:rPr>
              <a:t>Capacitance</a:t>
            </a:r>
            <a:endParaRPr lang="en-US" altLang="cs-CZ" sz="2200" kern="0" dirty="0" smtClean="0">
              <a:solidFill>
                <a:srgbClr val="FF0000"/>
              </a:solidFill>
            </a:endParaRPr>
          </a:p>
        </p:txBody>
      </p:sp>
      <p:sp>
        <p:nvSpPr>
          <p:cNvPr id="6" name="Text Box 7"/>
          <p:cNvSpPr txBox="1">
            <a:spLocks noChangeArrowheads="1"/>
          </p:cNvSpPr>
          <p:nvPr/>
        </p:nvSpPr>
        <p:spPr bwMode="auto">
          <a:xfrm>
            <a:off x="467544" y="877214"/>
            <a:ext cx="489654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A system of two isolated conductors is called</a:t>
            </a:r>
            <a:r>
              <a:rPr lang="cs-CZ" altLang="cs-CZ" sz="2000" dirty="0" smtClean="0"/>
              <a:t> a</a:t>
            </a:r>
            <a:r>
              <a:rPr lang="en-US" altLang="cs-CZ" sz="2000" dirty="0" smtClean="0"/>
              <a:t> </a:t>
            </a:r>
            <a:r>
              <a:rPr lang="en-US" altLang="cs-CZ" sz="2000" b="1" dirty="0" smtClean="0">
                <a:solidFill>
                  <a:srgbClr val="0000FF"/>
                </a:solidFill>
              </a:rPr>
              <a:t>capacitor</a:t>
            </a:r>
            <a:r>
              <a:rPr lang="en-US" altLang="cs-CZ" sz="2000" dirty="0" smtClean="0"/>
              <a:t> and the unit of its capacity is </a:t>
            </a:r>
            <a:r>
              <a:rPr lang="en-US" altLang="cs-CZ" sz="2000" dirty="0" smtClean="0">
                <a:solidFill>
                  <a:srgbClr val="0000FF"/>
                </a:solidFill>
              </a:rPr>
              <a:t>Farad</a:t>
            </a:r>
            <a:r>
              <a:rPr lang="en-US" altLang="cs-CZ" sz="2000" dirty="0" smtClean="0"/>
              <a:t>. </a:t>
            </a:r>
            <a:endParaRPr lang="en-US" altLang="cs-CZ" sz="2000" i="1" dirty="0">
              <a:solidFill>
                <a:srgbClr val="0000FF"/>
              </a:solidFill>
            </a:endParaRPr>
          </a:p>
        </p:txBody>
      </p:sp>
      <p:graphicFrame>
        <p:nvGraphicFramePr>
          <p:cNvPr id="20" name="Objekt 19"/>
          <p:cNvGraphicFramePr>
            <a:graphicFrameLocks noChangeAspect="1"/>
          </p:cNvGraphicFramePr>
          <p:nvPr>
            <p:extLst>
              <p:ext uri="{D42A27DB-BD31-4B8C-83A1-F6EECF244321}">
                <p14:modId xmlns:p14="http://schemas.microsoft.com/office/powerpoint/2010/main" val="1485934768"/>
              </p:ext>
            </p:extLst>
          </p:nvPr>
        </p:nvGraphicFramePr>
        <p:xfrm>
          <a:off x="2771800" y="1628800"/>
          <a:ext cx="1031875" cy="747713"/>
        </p:xfrm>
        <a:graphic>
          <a:graphicData uri="http://schemas.openxmlformats.org/presentationml/2006/ole">
            <mc:AlternateContent xmlns:mc="http://schemas.openxmlformats.org/markup-compatibility/2006">
              <mc:Choice xmlns:v="urn:schemas-microsoft-com:vml" Requires="v">
                <p:oleObj spid="_x0000_s54449" name="Equation" r:id="rId3" imgW="545760" imgH="393480" progId="Equation.DSMT4">
                  <p:embed/>
                </p:oleObj>
              </mc:Choice>
              <mc:Fallback>
                <p:oleObj name="Equation" r:id="rId3" imgW="545760" imgH="393480" progId="Equation.DSMT4">
                  <p:embed/>
                  <p:pic>
                    <p:nvPicPr>
                      <p:cNvPr id="0" name=""/>
                      <p:cNvPicPr>
                        <a:picLocks noChangeAspect="1" noChangeArrowheads="1"/>
                      </p:cNvPicPr>
                      <p:nvPr/>
                    </p:nvPicPr>
                    <p:blipFill>
                      <a:blip r:embed="rId4"/>
                      <a:srcRect/>
                      <a:stretch>
                        <a:fillRect/>
                      </a:stretch>
                    </p:blipFill>
                    <p:spPr bwMode="auto">
                      <a:xfrm>
                        <a:off x="2771800" y="1628800"/>
                        <a:ext cx="1031875"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 name="Text Box 7"/>
          <p:cNvSpPr txBox="1">
            <a:spLocks noChangeArrowheads="1"/>
          </p:cNvSpPr>
          <p:nvPr/>
        </p:nvSpPr>
        <p:spPr bwMode="auto">
          <a:xfrm>
            <a:off x="467544" y="4221088"/>
            <a:ext cx="803185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The unit of Farad is too large in practice. The capacity of the most common capacitors for electronics (on the picture) ranges from pF (10</a:t>
            </a:r>
            <a:r>
              <a:rPr lang="en-US" altLang="cs-CZ" sz="2000" baseline="30000" dirty="0" smtClean="0"/>
              <a:t>-12 </a:t>
            </a:r>
            <a:r>
              <a:rPr lang="en-US" altLang="cs-CZ" sz="2000" dirty="0" smtClean="0"/>
              <a:t>F) to µF (10</a:t>
            </a:r>
            <a:r>
              <a:rPr lang="en-US" altLang="cs-CZ" sz="2000" baseline="30000" dirty="0" smtClean="0"/>
              <a:t>-6 </a:t>
            </a:r>
            <a:r>
              <a:rPr lang="en-US" altLang="cs-CZ" sz="2000" dirty="0" smtClean="0"/>
              <a:t>F). An electric power line has a capacity to ground in units of </a:t>
            </a:r>
            <a:r>
              <a:rPr lang="en-US" altLang="cs-CZ" sz="2000" dirty="0" err="1" smtClean="0"/>
              <a:t>nanofarads</a:t>
            </a:r>
            <a:r>
              <a:rPr lang="en-US" altLang="cs-CZ" sz="2000" dirty="0" smtClean="0"/>
              <a:t> per kilometer (1nF= 10</a:t>
            </a:r>
            <a:r>
              <a:rPr lang="en-US" altLang="cs-CZ" sz="2000" baseline="30000" dirty="0" smtClean="0"/>
              <a:t>-9 </a:t>
            </a:r>
            <a:r>
              <a:rPr lang="en-US" altLang="cs-CZ" sz="2000" dirty="0" smtClean="0"/>
              <a:t>F). </a:t>
            </a:r>
            <a:endParaRPr lang="en-US" altLang="cs-CZ" sz="2000" i="1" dirty="0">
              <a:solidFill>
                <a:srgbClr val="0000FF"/>
              </a:solidFill>
            </a:endParaRPr>
          </a:p>
        </p:txBody>
      </p:sp>
      <p:pic>
        <p:nvPicPr>
          <p:cNvPr id="3" name="Obrázek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3598" y="836712"/>
            <a:ext cx="2985797" cy="1656184"/>
          </a:xfrm>
          <a:prstGeom prst="rect">
            <a:avLst/>
          </a:prstGeom>
        </p:spPr>
      </p:pic>
      <mc:AlternateContent xmlns:mc="http://schemas.openxmlformats.org/markup-compatibility/2006" xmlns:a14="http://schemas.microsoft.com/office/drawing/2010/main">
        <mc:Choice Requires="a14">
          <p:sp>
            <p:nvSpPr>
              <p:cNvPr id="24" name="Text Box 7"/>
              <p:cNvSpPr txBox="1">
                <a:spLocks noChangeArrowheads="1"/>
              </p:cNvSpPr>
              <p:nvPr/>
            </p:nvSpPr>
            <p:spPr bwMode="auto">
              <a:xfrm>
                <a:off x="467544" y="2740858"/>
                <a:ext cx="8031852" cy="124572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0"/>
                  </a:spcAft>
                </a:pPr>
                <a:r>
                  <a:rPr lang="en-US" altLang="cs-CZ" sz="2000" dirty="0" smtClean="0"/>
                  <a:t>A single isolated conductor can also have a capacitance. It is defined as a ratio between charge </a:t>
                </a:r>
                <a:r>
                  <a:rPr lang="en-US" altLang="cs-CZ" sz="2000" i="1" dirty="0" smtClean="0"/>
                  <a:t>Q</a:t>
                </a:r>
                <a:r>
                  <a:rPr lang="en-US" altLang="cs-CZ" sz="2000" dirty="0" smtClean="0"/>
                  <a:t> and absolute potential </a:t>
                </a:r>
                <a:r>
                  <a:rPr lang="el-GR" altLang="cs-CZ" sz="2000" i="1" dirty="0" smtClean="0"/>
                  <a:t>φ</a:t>
                </a:r>
                <a:r>
                  <a:rPr lang="en-US" altLang="cs-CZ" sz="2000" dirty="0" smtClean="0"/>
                  <a:t>. C= </a:t>
                </a:r>
                <a14:m>
                  <m:oMath xmlns:m="http://schemas.openxmlformats.org/officeDocument/2006/math">
                    <m:f>
                      <m:fPr>
                        <m:ctrlPr>
                          <a:rPr lang="en-US" altLang="cs-CZ" sz="2000" i="1" smtClean="0">
                            <a:latin typeface="Cambria Math"/>
                          </a:rPr>
                        </m:ctrlPr>
                      </m:fPr>
                      <m:num>
                        <m:r>
                          <a:rPr lang="en-US" altLang="cs-CZ" sz="2000" b="0" i="1" smtClean="0">
                            <a:latin typeface="Cambria Math"/>
                          </a:rPr>
                          <m:t>𝑄</m:t>
                        </m:r>
                      </m:num>
                      <m:den>
                        <m:r>
                          <m:rPr>
                            <m:sty m:val="p"/>
                          </m:rPr>
                          <a:rPr lang="el-GR" altLang="cs-CZ" sz="2000" i="1" smtClean="0">
                            <a:latin typeface="Cambria Math"/>
                          </a:rPr>
                          <m:t>φ</m:t>
                        </m:r>
                      </m:den>
                    </m:f>
                  </m:oMath>
                </a14:m>
                <a:r>
                  <a:rPr lang="en-US" altLang="cs-CZ" sz="2000" dirty="0" smtClean="0"/>
                  <a:t>. </a:t>
                </a:r>
              </a:p>
              <a:p>
                <a:pPr algn="just" eaLnBrk="1" hangingPunct="1">
                  <a:spcAft>
                    <a:spcPts val="600"/>
                  </a:spcAft>
                </a:pPr>
                <a:r>
                  <a:rPr lang="en-US" altLang="cs-CZ" sz="2000" dirty="0" smtClean="0"/>
                  <a:t>The potential is relative to the zero potential in the infinity. </a:t>
                </a:r>
                <a:endParaRPr lang="en-US" altLang="cs-CZ" sz="2000" i="1" dirty="0">
                  <a:solidFill>
                    <a:srgbClr val="0000FF"/>
                  </a:solidFill>
                </a:endParaRPr>
              </a:p>
            </p:txBody>
          </p:sp>
        </mc:Choice>
        <mc:Fallback xmlns="">
          <p:sp>
            <p:nvSpPr>
              <p:cNvPr id="24" name="Text Box 7"/>
              <p:cNvSpPr txBox="1">
                <a:spLocks noRot="1" noChangeAspect="1" noMove="1" noResize="1" noEditPoints="1" noAdjustHandles="1" noChangeArrowheads="1" noChangeShapeType="1" noTextEdit="1"/>
              </p:cNvSpPr>
              <p:nvPr/>
            </p:nvSpPr>
            <p:spPr bwMode="auto">
              <a:xfrm>
                <a:off x="467544" y="2740858"/>
                <a:ext cx="8031852" cy="1245726"/>
              </a:xfrm>
              <a:prstGeom prst="rect">
                <a:avLst/>
              </a:prstGeom>
              <a:blipFill rotWithShape="1">
                <a:blip r:embed="rId6"/>
                <a:stretch>
                  <a:fillRect l="-835" t="-1961" r="-835" b="-8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spTree>
    <p:extLst>
      <p:ext uri="{BB962C8B-B14F-4D97-AF65-F5344CB8AC3E}">
        <p14:creationId xmlns:p14="http://schemas.microsoft.com/office/powerpoint/2010/main" val="275585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188640"/>
            <a:ext cx="7772400"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cs-CZ" sz="2200" b="1" kern="0" dirty="0" smtClean="0">
                <a:solidFill>
                  <a:srgbClr val="FF0000"/>
                </a:solidFill>
              </a:rPr>
              <a:t>Capacitor as </a:t>
            </a:r>
            <a:r>
              <a:rPr lang="cs-CZ" altLang="cs-CZ" sz="2200" b="1" kern="0" dirty="0" smtClean="0">
                <a:solidFill>
                  <a:srgbClr val="FF0000"/>
                </a:solidFill>
              </a:rPr>
              <a:t>E</a:t>
            </a:r>
            <a:r>
              <a:rPr lang="en-US" altLang="cs-CZ" sz="2200" b="1" kern="0" dirty="0" err="1" smtClean="0">
                <a:solidFill>
                  <a:srgbClr val="FF0000"/>
                </a:solidFill>
              </a:rPr>
              <a:t>nergy</a:t>
            </a:r>
            <a:r>
              <a:rPr lang="en-US" altLang="cs-CZ" sz="2200" b="1" kern="0" dirty="0" smtClean="0">
                <a:solidFill>
                  <a:srgbClr val="FF0000"/>
                </a:solidFill>
              </a:rPr>
              <a:t> </a:t>
            </a:r>
            <a:r>
              <a:rPr lang="cs-CZ" altLang="cs-CZ" sz="2200" b="1" kern="0" dirty="0" smtClean="0">
                <a:solidFill>
                  <a:srgbClr val="FF0000"/>
                </a:solidFill>
              </a:rPr>
              <a:t>S</a:t>
            </a:r>
            <a:r>
              <a:rPr lang="en-US" altLang="cs-CZ" sz="2200" b="1" kern="0" dirty="0" err="1" smtClean="0">
                <a:solidFill>
                  <a:srgbClr val="FF0000"/>
                </a:solidFill>
              </a:rPr>
              <a:t>torage</a:t>
            </a:r>
            <a:endParaRPr lang="en-US" altLang="cs-CZ" sz="2200" kern="0" dirty="0" smtClean="0">
              <a:solidFill>
                <a:srgbClr val="FF0000"/>
              </a:solidFill>
            </a:endParaRPr>
          </a:p>
        </p:txBody>
      </p:sp>
      <p:sp>
        <p:nvSpPr>
          <p:cNvPr id="6" name="Text Box 7"/>
          <p:cNvSpPr txBox="1">
            <a:spLocks noChangeArrowheads="1"/>
          </p:cNvSpPr>
          <p:nvPr/>
        </p:nvSpPr>
        <p:spPr bwMode="auto">
          <a:xfrm>
            <a:off x="467544" y="877214"/>
            <a:ext cx="820891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The energy stored in a capacitor is equal to work done to charge it. Charging means removing a charge from one plate and adding it to another. The work needed to transport a small amount of charge </a:t>
            </a:r>
            <a:r>
              <a:rPr lang="en-US" altLang="cs-CZ" sz="2000" i="1" dirty="0" err="1" smtClean="0">
                <a:solidFill>
                  <a:srgbClr val="0000FF"/>
                </a:solidFill>
              </a:rPr>
              <a:t>dq</a:t>
            </a:r>
            <a:r>
              <a:rPr lang="en-US" altLang="cs-CZ" sz="2000" dirty="0" smtClean="0"/>
              <a:t> when a potential difference </a:t>
            </a:r>
            <a:r>
              <a:rPr lang="en-US" altLang="cs-CZ" sz="2000" i="1" dirty="0" smtClean="0">
                <a:solidFill>
                  <a:srgbClr val="0000FF"/>
                </a:solidFill>
              </a:rPr>
              <a:t>V</a:t>
            </a:r>
            <a:r>
              <a:rPr lang="en-US" altLang="cs-CZ" sz="2000" dirty="0" smtClean="0"/>
              <a:t> is present on the plates is</a:t>
            </a:r>
            <a:endParaRPr lang="en-US" altLang="cs-CZ" sz="2000" i="1" dirty="0">
              <a:solidFill>
                <a:srgbClr val="0000FF"/>
              </a:solidFill>
            </a:endParaRPr>
          </a:p>
        </p:txBody>
      </p:sp>
      <mc:AlternateContent xmlns:mc="http://schemas.openxmlformats.org/markup-compatibility/2006" xmlns:a14="http://schemas.microsoft.com/office/drawing/2010/main">
        <mc:Choice Requires="a14">
          <p:sp>
            <p:nvSpPr>
              <p:cNvPr id="7" name="Text Box 7"/>
              <p:cNvSpPr txBox="1">
                <a:spLocks noChangeArrowheads="1"/>
              </p:cNvSpPr>
              <p:nvPr/>
            </p:nvSpPr>
            <p:spPr bwMode="auto">
              <a:xfrm>
                <a:off x="467544" y="2492896"/>
                <a:ext cx="3240360" cy="83933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Since V=</a:t>
                </a:r>
                <a14:m>
                  <m:oMath xmlns:m="http://schemas.openxmlformats.org/officeDocument/2006/math">
                    <m:r>
                      <a:rPr lang="en-US" altLang="cs-CZ" sz="2000" b="0" i="0" smtClean="0">
                        <a:latin typeface="Cambria Math"/>
                      </a:rPr>
                      <m:t> </m:t>
                    </m:r>
                    <m:f>
                      <m:fPr>
                        <m:ctrlPr>
                          <a:rPr lang="en-US" altLang="cs-CZ" sz="2000" i="1" smtClean="0">
                            <a:latin typeface="Cambria Math"/>
                          </a:rPr>
                        </m:ctrlPr>
                      </m:fPr>
                      <m:num>
                        <m:r>
                          <a:rPr lang="en-US" altLang="cs-CZ" sz="2000" b="0" i="1" smtClean="0">
                            <a:latin typeface="Cambria Math"/>
                          </a:rPr>
                          <m:t>𝑄</m:t>
                        </m:r>
                      </m:num>
                      <m:den>
                        <m:r>
                          <a:rPr lang="en-US" altLang="cs-CZ" sz="2000" b="0" i="1" smtClean="0">
                            <a:latin typeface="Cambria Math"/>
                          </a:rPr>
                          <m:t>𝐶</m:t>
                        </m:r>
                      </m:den>
                    </m:f>
                  </m:oMath>
                </a14:m>
                <a:r>
                  <a:rPr lang="en-US" altLang="cs-CZ" sz="2000" dirty="0" smtClean="0"/>
                  <a:t> then the work done is</a:t>
                </a:r>
                <a:endParaRPr lang="en-US" altLang="cs-CZ" sz="2000" i="1" dirty="0">
                  <a:solidFill>
                    <a:srgbClr val="0000FF"/>
                  </a:solidFill>
                </a:endParaRPr>
              </a:p>
            </p:txBody>
          </p:sp>
        </mc:Choice>
        <mc:Fallback xmlns="">
          <p:sp>
            <p:nvSpPr>
              <p:cNvPr id="7" name="Text Box 7"/>
              <p:cNvSpPr txBox="1">
                <a:spLocks noRot="1" noChangeAspect="1" noMove="1" noResize="1" noEditPoints="1" noAdjustHandles="1" noChangeArrowheads="1" noChangeShapeType="1" noTextEdit="1"/>
              </p:cNvSpPr>
              <p:nvPr/>
            </p:nvSpPr>
            <p:spPr bwMode="auto">
              <a:xfrm>
                <a:off x="467544" y="2492896"/>
                <a:ext cx="3240360" cy="839332"/>
              </a:xfrm>
              <a:prstGeom prst="rect">
                <a:avLst/>
              </a:prstGeom>
              <a:blipFill rotWithShape="1">
                <a:blip r:embed="rId3"/>
                <a:stretch>
                  <a:fillRect l="-2072" r="-1883" b="-1231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graphicFrame>
        <p:nvGraphicFramePr>
          <p:cNvPr id="8" name="Objekt 7"/>
          <p:cNvGraphicFramePr>
            <a:graphicFrameLocks noChangeAspect="1"/>
          </p:cNvGraphicFramePr>
          <p:nvPr>
            <p:extLst>
              <p:ext uri="{D42A27DB-BD31-4B8C-83A1-F6EECF244321}">
                <p14:modId xmlns:p14="http://schemas.microsoft.com/office/powerpoint/2010/main" val="3051081133"/>
              </p:ext>
            </p:extLst>
          </p:nvPr>
        </p:nvGraphicFramePr>
        <p:xfrm>
          <a:off x="7020272" y="1963117"/>
          <a:ext cx="1296987" cy="385763"/>
        </p:xfrm>
        <a:graphic>
          <a:graphicData uri="http://schemas.openxmlformats.org/presentationml/2006/ole">
            <mc:AlternateContent xmlns:mc="http://schemas.openxmlformats.org/markup-compatibility/2006">
              <mc:Choice xmlns:v="urn:schemas-microsoft-com:vml" Requires="v">
                <p:oleObj spid="_x0000_s56177" name="Equation" r:id="rId4" imgW="685800" imgH="203040" progId="Equation.DSMT4">
                  <p:embed/>
                </p:oleObj>
              </mc:Choice>
              <mc:Fallback>
                <p:oleObj name="Equation" r:id="rId4" imgW="685800" imgH="203040" progId="Equation.DSMT4">
                  <p:embed/>
                  <p:pic>
                    <p:nvPicPr>
                      <p:cNvPr id="0" name=""/>
                      <p:cNvPicPr>
                        <a:picLocks noChangeAspect="1" noChangeArrowheads="1"/>
                      </p:cNvPicPr>
                      <p:nvPr/>
                    </p:nvPicPr>
                    <p:blipFill>
                      <a:blip r:embed="rId5"/>
                      <a:srcRect/>
                      <a:stretch>
                        <a:fillRect/>
                      </a:stretch>
                    </p:blipFill>
                    <p:spPr bwMode="auto">
                      <a:xfrm>
                        <a:off x="7020272" y="1963117"/>
                        <a:ext cx="1296987"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1562342065"/>
              </p:ext>
            </p:extLst>
          </p:nvPr>
        </p:nvGraphicFramePr>
        <p:xfrm>
          <a:off x="3923928" y="2492896"/>
          <a:ext cx="4611688" cy="965200"/>
        </p:xfrm>
        <a:graphic>
          <a:graphicData uri="http://schemas.openxmlformats.org/presentationml/2006/ole">
            <mc:AlternateContent xmlns:mc="http://schemas.openxmlformats.org/markup-compatibility/2006">
              <mc:Choice xmlns:v="urn:schemas-microsoft-com:vml" Requires="v">
                <p:oleObj spid="_x0000_s56178" name="Equation" r:id="rId6" imgW="2438280" imgH="507960" progId="Equation.DSMT4">
                  <p:embed/>
                </p:oleObj>
              </mc:Choice>
              <mc:Fallback>
                <p:oleObj name="Equation" r:id="rId6" imgW="2438280" imgH="507960" progId="Equation.DSMT4">
                  <p:embed/>
                  <p:pic>
                    <p:nvPicPr>
                      <p:cNvPr id="0" name=""/>
                      <p:cNvPicPr>
                        <a:picLocks noChangeAspect="1" noChangeArrowheads="1"/>
                      </p:cNvPicPr>
                      <p:nvPr/>
                    </p:nvPicPr>
                    <p:blipFill>
                      <a:blip r:embed="rId7"/>
                      <a:srcRect/>
                      <a:stretch>
                        <a:fillRect/>
                      </a:stretch>
                    </p:blipFill>
                    <p:spPr bwMode="auto">
                      <a:xfrm>
                        <a:off x="3923928" y="2492896"/>
                        <a:ext cx="4611688"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Text Box 7"/>
          <p:cNvSpPr txBox="1">
            <a:spLocks noChangeArrowheads="1"/>
          </p:cNvSpPr>
          <p:nvPr/>
        </p:nvSpPr>
        <p:spPr bwMode="auto">
          <a:xfrm>
            <a:off x="467544" y="3664951"/>
            <a:ext cx="324036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The work done is equal </a:t>
            </a:r>
            <a:r>
              <a:rPr lang="en-US" altLang="cs-CZ" sz="2000" smtClean="0"/>
              <a:t>to electrical </a:t>
            </a:r>
            <a:r>
              <a:rPr lang="en-US" altLang="cs-CZ" sz="2000" smtClean="0">
                <a:solidFill>
                  <a:srgbClr val="0000FF"/>
                </a:solidFill>
              </a:rPr>
              <a:t>potential  </a:t>
            </a:r>
            <a:r>
              <a:rPr lang="en-US" altLang="cs-CZ" sz="2000" dirty="0" smtClean="0">
                <a:solidFill>
                  <a:srgbClr val="0000FF"/>
                </a:solidFill>
              </a:rPr>
              <a:t>energy </a:t>
            </a:r>
            <a:r>
              <a:rPr lang="en-US" altLang="cs-CZ" sz="2000" dirty="0" smtClean="0"/>
              <a:t>stored. </a:t>
            </a:r>
            <a:endParaRPr lang="en-US" altLang="cs-CZ" sz="2000" i="1" dirty="0">
              <a:solidFill>
                <a:srgbClr val="0000FF"/>
              </a:solidFill>
            </a:endParaRPr>
          </a:p>
        </p:txBody>
      </p:sp>
      <p:graphicFrame>
        <p:nvGraphicFramePr>
          <p:cNvPr id="11" name="Objekt 10"/>
          <p:cNvGraphicFramePr>
            <a:graphicFrameLocks noChangeAspect="1"/>
          </p:cNvGraphicFramePr>
          <p:nvPr>
            <p:extLst>
              <p:ext uri="{D42A27DB-BD31-4B8C-83A1-F6EECF244321}">
                <p14:modId xmlns:p14="http://schemas.microsoft.com/office/powerpoint/2010/main" val="3591084746"/>
              </p:ext>
            </p:extLst>
          </p:nvPr>
        </p:nvGraphicFramePr>
        <p:xfrm>
          <a:off x="3923928" y="3640187"/>
          <a:ext cx="3146425" cy="796925"/>
        </p:xfrm>
        <a:graphic>
          <a:graphicData uri="http://schemas.openxmlformats.org/presentationml/2006/ole">
            <mc:AlternateContent xmlns:mc="http://schemas.openxmlformats.org/markup-compatibility/2006">
              <mc:Choice xmlns:v="urn:schemas-microsoft-com:vml" Requires="v">
                <p:oleObj spid="_x0000_s56179" name="Equation" r:id="rId8" imgW="1663560" imgH="419040" progId="Equation.DSMT4">
                  <p:embed/>
                </p:oleObj>
              </mc:Choice>
              <mc:Fallback>
                <p:oleObj name="Equation" r:id="rId8" imgW="1663560" imgH="419040" progId="Equation.DSMT4">
                  <p:embed/>
                  <p:pic>
                    <p:nvPicPr>
                      <p:cNvPr id="0" name=""/>
                      <p:cNvPicPr>
                        <a:picLocks noChangeAspect="1" noChangeArrowheads="1"/>
                      </p:cNvPicPr>
                      <p:nvPr/>
                    </p:nvPicPr>
                    <p:blipFill>
                      <a:blip r:embed="rId9"/>
                      <a:srcRect/>
                      <a:stretch>
                        <a:fillRect/>
                      </a:stretch>
                    </p:blipFill>
                    <p:spPr bwMode="auto">
                      <a:xfrm>
                        <a:off x="3923928" y="3640187"/>
                        <a:ext cx="31464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kt 12"/>
          <p:cNvGraphicFramePr>
            <a:graphicFrameLocks noChangeAspect="1"/>
          </p:cNvGraphicFramePr>
          <p:nvPr>
            <p:extLst>
              <p:ext uri="{D42A27DB-BD31-4B8C-83A1-F6EECF244321}">
                <p14:modId xmlns:p14="http://schemas.microsoft.com/office/powerpoint/2010/main" val="3181306624"/>
              </p:ext>
            </p:extLst>
          </p:nvPr>
        </p:nvGraphicFramePr>
        <p:xfrm>
          <a:off x="946497" y="5201567"/>
          <a:ext cx="1465263" cy="747713"/>
        </p:xfrm>
        <a:graphic>
          <a:graphicData uri="http://schemas.openxmlformats.org/presentationml/2006/ole">
            <mc:AlternateContent xmlns:mc="http://schemas.openxmlformats.org/markup-compatibility/2006">
              <mc:Choice xmlns:v="urn:schemas-microsoft-com:vml" Requires="v">
                <p:oleObj spid="_x0000_s56180" name="Equation" r:id="rId10" imgW="774360" imgH="393480" progId="Equation.DSMT4">
                  <p:embed/>
                </p:oleObj>
              </mc:Choice>
              <mc:Fallback>
                <p:oleObj name="Equation" r:id="rId10" imgW="774360" imgH="393480" progId="Equation.DSMT4">
                  <p:embed/>
                  <p:pic>
                    <p:nvPicPr>
                      <p:cNvPr id="0" name=""/>
                      <p:cNvPicPr>
                        <a:picLocks noChangeAspect="1" noChangeArrowheads="1"/>
                      </p:cNvPicPr>
                      <p:nvPr/>
                    </p:nvPicPr>
                    <p:blipFill>
                      <a:blip r:embed="rId11"/>
                      <a:srcRect/>
                      <a:stretch>
                        <a:fillRect/>
                      </a:stretch>
                    </p:blipFill>
                    <p:spPr bwMode="auto">
                      <a:xfrm>
                        <a:off x="946497" y="5201567"/>
                        <a:ext cx="1465263" cy="747713"/>
                      </a:xfrm>
                      <a:prstGeom prst="rect">
                        <a:avLst/>
                      </a:prstGeom>
                      <a:solidFill>
                        <a:srgbClr val="FFFF99"/>
                      </a:solidFill>
                      <a:ln w="15875">
                        <a:solidFill>
                          <a:schemeClr val="tx1"/>
                        </a:solidFill>
                      </a:ln>
                    </p:spPr>
                  </p:pic>
                </p:oleObj>
              </mc:Fallback>
            </mc:AlternateContent>
          </a:graphicData>
        </a:graphic>
      </p:graphicFrame>
      <p:graphicFrame>
        <p:nvGraphicFramePr>
          <p:cNvPr id="14" name="Objekt 13"/>
          <p:cNvGraphicFramePr>
            <a:graphicFrameLocks noChangeAspect="1"/>
          </p:cNvGraphicFramePr>
          <p:nvPr>
            <p:extLst>
              <p:ext uri="{D42A27DB-BD31-4B8C-83A1-F6EECF244321}">
                <p14:modId xmlns:p14="http://schemas.microsoft.com/office/powerpoint/2010/main" val="3733475570"/>
              </p:ext>
            </p:extLst>
          </p:nvPr>
        </p:nvGraphicFramePr>
        <p:xfrm>
          <a:off x="6732240" y="5200947"/>
          <a:ext cx="1368425" cy="747713"/>
        </p:xfrm>
        <a:graphic>
          <a:graphicData uri="http://schemas.openxmlformats.org/presentationml/2006/ole">
            <mc:AlternateContent xmlns:mc="http://schemas.openxmlformats.org/markup-compatibility/2006">
              <mc:Choice xmlns:v="urn:schemas-microsoft-com:vml" Requires="v">
                <p:oleObj spid="_x0000_s56181" name="Equation" r:id="rId12" imgW="723600" imgH="393480" progId="Equation.DSMT4">
                  <p:embed/>
                </p:oleObj>
              </mc:Choice>
              <mc:Fallback>
                <p:oleObj name="Equation" r:id="rId12" imgW="723600" imgH="393480" progId="Equation.DSMT4">
                  <p:embed/>
                  <p:pic>
                    <p:nvPicPr>
                      <p:cNvPr id="0" name=""/>
                      <p:cNvPicPr>
                        <a:picLocks noChangeAspect="1" noChangeArrowheads="1"/>
                      </p:cNvPicPr>
                      <p:nvPr/>
                    </p:nvPicPr>
                    <p:blipFill>
                      <a:blip r:embed="rId13"/>
                      <a:srcRect/>
                      <a:stretch>
                        <a:fillRect/>
                      </a:stretch>
                    </p:blipFill>
                    <p:spPr bwMode="auto">
                      <a:xfrm>
                        <a:off x="6732240" y="5200947"/>
                        <a:ext cx="1368425" cy="747713"/>
                      </a:xfrm>
                      <a:prstGeom prst="rect">
                        <a:avLst/>
                      </a:prstGeom>
                      <a:solidFill>
                        <a:srgbClr val="FFFF99"/>
                      </a:solidFill>
                      <a:ln w="15875">
                        <a:solidFill>
                          <a:schemeClr val="tx1"/>
                        </a:solidFill>
                      </a:ln>
                    </p:spPr>
                  </p:pic>
                </p:oleObj>
              </mc:Fallback>
            </mc:AlternateContent>
          </a:graphicData>
        </a:graphic>
      </p:graphicFrame>
      <p:graphicFrame>
        <p:nvGraphicFramePr>
          <p:cNvPr id="15" name="Objekt 14"/>
          <p:cNvGraphicFramePr>
            <a:graphicFrameLocks noChangeAspect="1"/>
          </p:cNvGraphicFramePr>
          <p:nvPr>
            <p:extLst>
              <p:ext uri="{D42A27DB-BD31-4B8C-83A1-F6EECF244321}">
                <p14:modId xmlns:p14="http://schemas.microsoft.com/office/powerpoint/2010/main" val="3354835754"/>
              </p:ext>
            </p:extLst>
          </p:nvPr>
        </p:nvGraphicFramePr>
        <p:xfrm>
          <a:off x="4739432" y="5201567"/>
          <a:ext cx="1128712" cy="747713"/>
        </p:xfrm>
        <a:graphic>
          <a:graphicData uri="http://schemas.openxmlformats.org/presentationml/2006/ole">
            <mc:AlternateContent xmlns:mc="http://schemas.openxmlformats.org/markup-compatibility/2006">
              <mc:Choice xmlns:v="urn:schemas-microsoft-com:vml" Requires="v">
                <p:oleObj spid="_x0000_s56182" name="Equation" r:id="rId14" imgW="596880" imgH="393480" progId="Equation.DSMT4">
                  <p:embed/>
                </p:oleObj>
              </mc:Choice>
              <mc:Fallback>
                <p:oleObj name="Equation" r:id="rId14" imgW="596880" imgH="393480" progId="Equation.DSMT4">
                  <p:embed/>
                  <p:pic>
                    <p:nvPicPr>
                      <p:cNvPr id="0" name=""/>
                      <p:cNvPicPr>
                        <a:picLocks noChangeAspect="1" noChangeArrowheads="1"/>
                      </p:cNvPicPr>
                      <p:nvPr/>
                    </p:nvPicPr>
                    <p:blipFill>
                      <a:blip r:embed="rId15"/>
                      <a:srcRect/>
                      <a:stretch>
                        <a:fillRect/>
                      </a:stretch>
                    </p:blipFill>
                    <p:spPr bwMode="auto">
                      <a:xfrm>
                        <a:off x="4739432" y="5201567"/>
                        <a:ext cx="1128712" cy="74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Text Box 7"/>
          <p:cNvSpPr txBox="1">
            <a:spLocks noChangeArrowheads="1"/>
          </p:cNvSpPr>
          <p:nvPr/>
        </p:nvSpPr>
        <p:spPr bwMode="auto">
          <a:xfrm>
            <a:off x="2867224" y="5357777"/>
            <a:ext cx="20882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after substituting</a:t>
            </a:r>
            <a:endParaRPr lang="en-US" altLang="cs-CZ" sz="2000" i="1" dirty="0">
              <a:solidFill>
                <a:srgbClr val="0000FF"/>
              </a:solidFill>
            </a:endParaRPr>
          </a:p>
        </p:txBody>
      </p:sp>
    </p:spTree>
    <p:extLst>
      <p:ext uri="{BB962C8B-B14F-4D97-AF65-F5344CB8AC3E}">
        <p14:creationId xmlns:p14="http://schemas.microsoft.com/office/powerpoint/2010/main" val="120786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4" presetClass="entr" presetSubtype="16"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box(in)">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4" presetClass="entr" presetSubtype="16"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ox(i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4" presetClass="entr" presetSubtype="16"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188640"/>
            <a:ext cx="7772400"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cs-CZ" sz="2200" b="1" kern="0" dirty="0" smtClean="0">
                <a:solidFill>
                  <a:srgbClr val="FF0000"/>
                </a:solidFill>
              </a:rPr>
              <a:t>Energy </a:t>
            </a:r>
            <a:r>
              <a:rPr lang="cs-CZ" altLang="cs-CZ" sz="2200" b="1" kern="0" dirty="0" smtClean="0">
                <a:solidFill>
                  <a:srgbClr val="FF0000"/>
                </a:solidFill>
              </a:rPr>
              <a:t>S</a:t>
            </a:r>
            <a:r>
              <a:rPr lang="en-US" altLang="cs-CZ" sz="2200" b="1" kern="0" dirty="0" err="1" smtClean="0">
                <a:solidFill>
                  <a:srgbClr val="FF0000"/>
                </a:solidFill>
              </a:rPr>
              <a:t>tored</a:t>
            </a:r>
            <a:r>
              <a:rPr lang="en-US" altLang="cs-CZ" sz="2200" b="1" kern="0" dirty="0" smtClean="0">
                <a:solidFill>
                  <a:srgbClr val="FF0000"/>
                </a:solidFill>
              </a:rPr>
              <a:t> in </a:t>
            </a:r>
            <a:r>
              <a:rPr lang="cs-CZ" altLang="cs-CZ" sz="2200" b="1" kern="0" dirty="0" smtClean="0">
                <a:solidFill>
                  <a:srgbClr val="FF0000"/>
                </a:solidFill>
              </a:rPr>
              <a:t>a P</a:t>
            </a:r>
            <a:r>
              <a:rPr lang="en-US" altLang="cs-CZ" sz="2200" b="1" kern="0" dirty="0" err="1" smtClean="0">
                <a:solidFill>
                  <a:srgbClr val="FF0000"/>
                </a:solidFill>
              </a:rPr>
              <a:t>arallel</a:t>
            </a:r>
            <a:r>
              <a:rPr lang="en-US" altLang="cs-CZ" sz="2200" b="1" kern="0" dirty="0" smtClean="0">
                <a:solidFill>
                  <a:srgbClr val="FF0000"/>
                </a:solidFill>
              </a:rPr>
              <a:t> </a:t>
            </a:r>
            <a:r>
              <a:rPr lang="cs-CZ" altLang="cs-CZ" sz="2200" b="1" kern="0" dirty="0" smtClean="0">
                <a:solidFill>
                  <a:srgbClr val="FF0000"/>
                </a:solidFill>
              </a:rPr>
              <a:t>P</a:t>
            </a:r>
            <a:r>
              <a:rPr lang="en-US" altLang="cs-CZ" sz="2200" b="1" kern="0" dirty="0" smtClean="0">
                <a:solidFill>
                  <a:srgbClr val="FF0000"/>
                </a:solidFill>
              </a:rPr>
              <a:t>late </a:t>
            </a:r>
            <a:r>
              <a:rPr lang="cs-CZ" altLang="cs-CZ" sz="2200" b="1" kern="0" dirty="0" smtClean="0">
                <a:solidFill>
                  <a:srgbClr val="FF0000"/>
                </a:solidFill>
              </a:rPr>
              <a:t>C</a:t>
            </a:r>
            <a:r>
              <a:rPr lang="en-US" altLang="cs-CZ" sz="2200" b="1" kern="0" dirty="0" err="1" smtClean="0">
                <a:solidFill>
                  <a:srgbClr val="FF0000"/>
                </a:solidFill>
              </a:rPr>
              <a:t>apacitor</a:t>
            </a:r>
            <a:endParaRPr lang="en-US" altLang="cs-CZ" sz="2200" kern="0" dirty="0" smtClean="0">
              <a:solidFill>
                <a:srgbClr val="FF0000"/>
              </a:solidFill>
            </a:endParaRPr>
          </a:p>
        </p:txBody>
      </p:sp>
      <p:sp>
        <p:nvSpPr>
          <p:cNvPr id="5" name="Text Box 7"/>
          <p:cNvSpPr txBox="1">
            <a:spLocks noChangeArrowheads="1"/>
          </p:cNvSpPr>
          <p:nvPr/>
        </p:nvSpPr>
        <p:spPr bwMode="auto">
          <a:xfrm>
            <a:off x="467544" y="836712"/>
            <a:ext cx="82089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From the previous we know relations for the electric field between charged parallel plates and for capacitance. </a:t>
            </a:r>
            <a:endParaRPr lang="en-US" altLang="cs-CZ" sz="2000" i="1" dirty="0">
              <a:solidFill>
                <a:srgbClr val="0000FF"/>
              </a:solidFill>
            </a:endParaRPr>
          </a:p>
        </p:txBody>
      </p:sp>
      <p:graphicFrame>
        <p:nvGraphicFramePr>
          <p:cNvPr id="7" name="Objekt 6"/>
          <p:cNvGraphicFramePr>
            <a:graphicFrameLocks noChangeAspect="1"/>
          </p:cNvGraphicFramePr>
          <p:nvPr>
            <p:extLst>
              <p:ext uri="{D42A27DB-BD31-4B8C-83A1-F6EECF244321}">
                <p14:modId xmlns:p14="http://schemas.microsoft.com/office/powerpoint/2010/main" val="3506533225"/>
              </p:ext>
            </p:extLst>
          </p:nvPr>
        </p:nvGraphicFramePr>
        <p:xfrm>
          <a:off x="2195736" y="1599580"/>
          <a:ext cx="4060825" cy="749300"/>
        </p:xfrm>
        <a:graphic>
          <a:graphicData uri="http://schemas.openxmlformats.org/presentationml/2006/ole">
            <mc:AlternateContent xmlns:mc="http://schemas.openxmlformats.org/markup-compatibility/2006">
              <mc:Choice xmlns:v="urn:schemas-microsoft-com:vml" Requires="v">
                <p:oleObj spid="_x0000_s57017" name="Equation" r:id="rId3" imgW="2145960" imgH="393480" progId="Equation.DSMT4">
                  <p:embed/>
                </p:oleObj>
              </mc:Choice>
              <mc:Fallback>
                <p:oleObj name="Equation" r:id="rId3" imgW="2145960" imgH="393480" progId="Equation.DSMT4">
                  <p:embed/>
                  <p:pic>
                    <p:nvPicPr>
                      <p:cNvPr id="0" name="Objekt 10"/>
                      <p:cNvPicPr>
                        <a:picLocks noChangeAspect="1" noChangeArrowheads="1"/>
                      </p:cNvPicPr>
                      <p:nvPr/>
                    </p:nvPicPr>
                    <p:blipFill>
                      <a:blip r:embed="rId4"/>
                      <a:srcRect/>
                      <a:stretch>
                        <a:fillRect/>
                      </a:stretch>
                    </p:blipFill>
                    <p:spPr bwMode="auto">
                      <a:xfrm>
                        <a:off x="2195736" y="1599580"/>
                        <a:ext cx="40608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 Box 7"/>
          <p:cNvSpPr txBox="1">
            <a:spLocks noChangeArrowheads="1"/>
          </p:cNvSpPr>
          <p:nvPr/>
        </p:nvSpPr>
        <p:spPr bwMode="auto">
          <a:xfrm>
            <a:off x="467544" y="2505090"/>
            <a:ext cx="324036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Then</a:t>
            </a:r>
            <a:r>
              <a:rPr lang="cs-CZ" altLang="cs-CZ" sz="2000" dirty="0" smtClean="0"/>
              <a:t> </a:t>
            </a:r>
            <a:r>
              <a:rPr lang="cs-CZ" altLang="cs-CZ" sz="2000" dirty="0" err="1" smtClean="0"/>
              <a:t>we</a:t>
            </a:r>
            <a:r>
              <a:rPr lang="cs-CZ" altLang="cs-CZ" sz="2000" dirty="0" smtClean="0"/>
              <a:t> </a:t>
            </a:r>
            <a:r>
              <a:rPr lang="cs-CZ" altLang="cs-CZ" sz="2000" dirty="0" err="1" smtClean="0"/>
              <a:t>can</a:t>
            </a:r>
            <a:r>
              <a:rPr lang="cs-CZ" altLang="cs-CZ" sz="2000" dirty="0" smtClean="0"/>
              <a:t> </a:t>
            </a:r>
            <a:r>
              <a:rPr lang="cs-CZ" altLang="cs-CZ" sz="2000" dirty="0" err="1" smtClean="0"/>
              <a:t>write</a:t>
            </a:r>
            <a:r>
              <a:rPr lang="cs-CZ" altLang="cs-CZ" sz="2000" dirty="0" smtClean="0"/>
              <a:t> </a:t>
            </a:r>
            <a:r>
              <a:rPr lang="cs-CZ" altLang="cs-CZ" sz="2000" dirty="0" err="1" smtClean="0"/>
              <a:t>for</a:t>
            </a:r>
            <a:r>
              <a:rPr lang="cs-CZ" altLang="cs-CZ" sz="2000" dirty="0" smtClean="0"/>
              <a:t> </a:t>
            </a:r>
            <a:r>
              <a:rPr lang="cs-CZ" altLang="cs-CZ" sz="2000" dirty="0" err="1" smtClean="0"/>
              <a:t>the</a:t>
            </a:r>
            <a:r>
              <a:rPr lang="cs-CZ" altLang="cs-CZ" sz="2000" dirty="0" smtClean="0"/>
              <a:t> </a:t>
            </a:r>
            <a:r>
              <a:rPr lang="cs-CZ" altLang="cs-CZ" sz="2000" dirty="0" err="1" smtClean="0"/>
              <a:t>potential</a:t>
            </a:r>
            <a:r>
              <a:rPr lang="cs-CZ" altLang="cs-CZ" sz="2000" dirty="0" smtClean="0"/>
              <a:t> </a:t>
            </a:r>
            <a:r>
              <a:rPr lang="cs-CZ" altLang="cs-CZ" sz="2000" dirty="0" err="1" smtClean="0"/>
              <a:t>energy</a:t>
            </a:r>
            <a:endParaRPr lang="en-US" altLang="cs-CZ" sz="2000" i="1" dirty="0">
              <a:solidFill>
                <a:srgbClr val="0000FF"/>
              </a:solidFill>
            </a:endParaRPr>
          </a:p>
        </p:txBody>
      </p:sp>
      <p:graphicFrame>
        <p:nvGraphicFramePr>
          <p:cNvPr id="8" name="Objekt 7"/>
          <p:cNvGraphicFramePr>
            <a:graphicFrameLocks noChangeAspect="1"/>
          </p:cNvGraphicFramePr>
          <p:nvPr>
            <p:extLst>
              <p:ext uri="{D42A27DB-BD31-4B8C-83A1-F6EECF244321}">
                <p14:modId xmlns:p14="http://schemas.microsoft.com/office/powerpoint/2010/main" val="1521772485"/>
              </p:ext>
            </p:extLst>
          </p:nvPr>
        </p:nvGraphicFramePr>
        <p:xfrm>
          <a:off x="3924770" y="2514753"/>
          <a:ext cx="4733926" cy="749300"/>
        </p:xfrm>
        <a:graphic>
          <a:graphicData uri="http://schemas.openxmlformats.org/presentationml/2006/ole">
            <mc:AlternateContent xmlns:mc="http://schemas.openxmlformats.org/markup-compatibility/2006">
              <mc:Choice xmlns:v="urn:schemas-microsoft-com:vml" Requires="v">
                <p:oleObj spid="_x0000_s57018" name="Equation" r:id="rId5" imgW="2501640" imgH="393480" progId="Equation.DSMT4">
                  <p:embed/>
                </p:oleObj>
              </mc:Choice>
              <mc:Fallback>
                <p:oleObj name="Equation" r:id="rId5" imgW="2501640" imgH="393480" progId="Equation.DSMT4">
                  <p:embed/>
                  <p:pic>
                    <p:nvPicPr>
                      <p:cNvPr id="0" name=""/>
                      <p:cNvPicPr>
                        <a:picLocks noChangeAspect="1" noChangeArrowheads="1"/>
                      </p:cNvPicPr>
                      <p:nvPr/>
                    </p:nvPicPr>
                    <p:blipFill>
                      <a:blip r:embed="rId6"/>
                      <a:srcRect/>
                      <a:stretch>
                        <a:fillRect/>
                      </a:stretch>
                    </p:blipFill>
                    <p:spPr bwMode="auto">
                      <a:xfrm>
                        <a:off x="3924770" y="2514753"/>
                        <a:ext cx="4733926"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 Box 7"/>
          <p:cNvSpPr txBox="1">
            <a:spLocks noChangeArrowheads="1"/>
          </p:cNvSpPr>
          <p:nvPr/>
        </p:nvSpPr>
        <p:spPr bwMode="auto">
          <a:xfrm>
            <a:off x="467544" y="3441194"/>
            <a:ext cx="806489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The</a:t>
            </a:r>
            <a:r>
              <a:rPr lang="cs-CZ" altLang="cs-CZ" sz="2000" dirty="0" smtClean="0"/>
              <a:t> </a:t>
            </a:r>
            <a:r>
              <a:rPr lang="cs-CZ" altLang="cs-CZ" sz="2000" dirty="0" err="1" smtClean="0"/>
              <a:t>product</a:t>
            </a:r>
            <a:r>
              <a:rPr lang="cs-CZ" altLang="cs-CZ" sz="2000" dirty="0" smtClean="0"/>
              <a:t> </a:t>
            </a:r>
            <a:r>
              <a:rPr lang="cs-CZ" altLang="cs-CZ" sz="2000" i="1" dirty="0" err="1" smtClean="0">
                <a:solidFill>
                  <a:srgbClr val="0000FF"/>
                </a:solidFill>
              </a:rPr>
              <a:t>S∙d</a:t>
            </a:r>
            <a:r>
              <a:rPr lang="cs-CZ" altLang="cs-CZ" sz="2000" dirty="0" smtClean="0"/>
              <a:t> </a:t>
            </a:r>
            <a:r>
              <a:rPr lang="cs-CZ" altLang="cs-CZ" sz="2000" dirty="0" err="1" smtClean="0"/>
              <a:t>represents</a:t>
            </a:r>
            <a:r>
              <a:rPr lang="cs-CZ" altLang="cs-CZ" sz="2000" dirty="0" smtClean="0"/>
              <a:t> a </a:t>
            </a:r>
            <a:r>
              <a:rPr lang="cs-CZ" altLang="cs-CZ" sz="2000" dirty="0" err="1" smtClean="0"/>
              <a:t>volume</a:t>
            </a:r>
            <a:r>
              <a:rPr lang="cs-CZ" altLang="cs-CZ" sz="2000" dirty="0" smtClean="0"/>
              <a:t> </a:t>
            </a:r>
            <a:r>
              <a:rPr lang="cs-CZ" altLang="cs-CZ" sz="2000" dirty="0" err="1" smtClean="0"/>
              <a:t>between</a:t>
            </a:r>
            <a:r>
              <a:rPr lang="cs-CZ" altLang="cs-CZ" sz="2000" dirty="0" smtClean="0"/>
              <a:t> </a:t>
            </a:r>
            <a:r>
              <a:rPr lang="cs-CZ" altLang="cs-CZ" sz="2000" dirty="0" err="1" smtClean="0"/>
              <a:t>the</a:t>
            </a:r>
            <a:r>
              <a:rPr lang="cs-CZ" altLang="cs-CZ" sz="2000" dirty="0" smtClean="0"/>
              <a:t> </a:t>
            </a:r>
            <a:r>
              <a:rPr lang="cs-CZ" altLang="cs-CZ" sz="2000" dirty="0" err="1" smtClean="0"/>
              <a:t>plates</a:t>
            </a:r>
            <a:r>
              <a:rPr lang="cs-CZ" altLang="cs-CZ" sz="2000" dirty="0" smtClean="0"/>
              <a:t>. </a:t>
            </a:r>
            <a:r>
              <a:rPr lang="cs-CZ" altLang="cs-CZ" sz="2000" dirty="0" err="1" smtClean="0"/>
              <a:t>If</a:t>
            </a:r>
            <a:r>
              <a:rPr lang="cs-CZ" altLang="cs-CZ" sz="2000" dirty="0" smtClean="0"/>
              <a:t> </a:t>
            </a:r>
            <a:r>
              <a:rPr lang="cs-CZ" altLang="cs-CZ" sz="2000" dirty="0" err="1" smtClean="0"/>
              <a:t>we</a:t>
            </a:r>
            <a:r>
              <a:rPr lang="cs-CZ" altLang="cs-CZ" sz="2000" dirty="0" smtClean="0"/>
              <a:t> </a:t>
            </a:r>
            <a:r>
              <a:rPr lang="cs-CZ" altLang="cs-CZ" sz="2000" dirty="0" err="1" smtClean="0"/>
              <a:t>divide</a:t>
            </a:r>
            <a:r>
              <a:rPr lang="cs-CZ" altLang="cs-CZ" sz="2000" dirty="0" smtClean="0"/>
              <a:t> </a:t>
            </a:r>
            <a:r>
              <a:rPr lang="cs-CZ" altLang="cs-CZ" sz="2000" dirty="0" err="1" smtClean="0"/>
              <a:t>both</a:t>
            </a:r>
            <a:r>
              <a:rPr lang="cs-CZ" altLang="cs-CZ" sz="2000" dirty="0" smtClean="0"/>
              <a:t> </a:t>
            </a:r>
            <a:r>
              <a:rPr lang="cs-CZ" altLang="cs-CZ" sz="2000" dirty="0" err="1" smtClean="0"/>
              <a:t>sides</a:t>
            </a:r>
            <a:r>
              <a:rPr lang="cs-CZ" altLang="cs-CZ" sz="2000" dirty="0" smtClean="0"/>
              <a:t> </a:t>
            </a:r>
            <a:r>
              <a:rPr lang="cs-CZ" altLang="cs-CZ" sz="2000" dirty="0" err="1" smtClean="0"/>
              <a:t>of</a:t>
            </a:r>
            <a:r>
              <a:rPr lang="cs-CZ" altLang="cs-CZ" sz="2000" dirty="0" smtClean="0"/>
              <a:t> </a:t>
            </a:r>
            <a:r>
              <a:rPr lang="cs-CZ" altLang="cs-CZ" sz="2000" dirty="0" err="1" smtClean="0"/>
              <a:t>the</a:t>
            </a:r>
            <a:r>
              <a:rPr lang="cs-CZ" altLang="cs-CZ" sz="2000" dirty="0" smtClean="0"/>
              <a:t> </a:t>
            </a:r>
            <a:r>
              <a:rPr lang="cs-CZ" altLang="cs-CZ" sz="2000" dirty="0" err="1" smtClean="0"/>
              <a:t>equation</a:t>
            </a:r>
            <a:r>
              <a:rPr lang="cs-CZ" altLang="cs-CZ" sz="2000" dirty="0" smtClean="0"/>
              <a:t> by </a:t>
            </a:r>
            <a:r>
              <a:rPr lang="cs-CZ" altLang="cs-CZ" sz="2000" dirty="0" err="1" smtClean="0"/>
              <a:t>the</a:t>
            </a:r>
            <a:r>
              <a:rPr lang="cs-CZ" altLang="cs-CZ" sz="2000" dirty="0" smtClean="0"/>
              <a:t> </a:t>
            </a:r>
            <a:r>
              <a:rPr lang="cs-CZ" altLang="cs-CZ" sz="2000" dirty="0" err="1" smtClean="0"/>
              <a:t>volume</a:t>
            </a:r>
            <a:r>
              <a:rPr lang="cs-CZ" altLang="cs-CZ" sz="2000" dirty="0" smtClean="0"/>
              <a:t>, </a:t>
            </a:r>
            <a:r>
              <a:rPr lang="cs-CZ" altLang="cs-CZ" sz="2000" dirty="0" err="1" smtClean="0"/>
              <a:t>we</a:t>
            </a:r>
            <a:r>
              <a:rPr lang="cs-CZ" altLang="cs-CZ" sz="2000" dirty="0" smtClean="0"/>
              <a:t> </a:t>
            </a:r>
            <a:r>
              <a:rPr lang="cs-CZ" altLang="cs-CZ" sz="2000" dirty="0" err="1" smtClean="0"/>
              <a:t>obtain</a:t>
            </a:r>
            <a:r>
              <a:rPr lang="cs-CZ" altLang="cs-CZ" sz="2000" dirty="0" smtClean="0"/>
              <a:t> </a:t>
            </a:r>
            <a:r>
              <a:rPr lang="cs-CZ" altLang="cs-CZ" sz="2000" dirty="0" err="1" smtClean="0">
                <a:solidFill>
                  <a:srgbClr val="0000FF"/>
                </a:solidFill>
              </a:rPr>
              <a:t>energy</a:t>
            </a:r>
            <a:r>
              <a:rPr lang="cs-CZ" altLang="cs-CZ" sz="2000" dirty="0" smtClean="0">
                <a:solidFill>
                  <a:srgbClr val="0000FF"/>
                </a:solidFill>
              </a:rPr>
              <a:t> </a:t>
            </a:r>
            <a:r>
              <a:rPr lang="cs-CZ" altLang="cs-CZ" sz="2000" dirty="0" err="1" smtClean="0">
                <a:solidFill>
                  <a:srgbClr val="0000FF"/>
                </a:solidFill>
              </a:rPr>
              <a:t>density</a:t>
            </a:r>
            <a:r>
              <a:rPr lang="cs-CZ" altLang="cs-CZ" sz="2000" dirty="0" smtClean="0">
                <a:solidFill>
                  <a:srgbClr val="0000FF"/>
                </a:solidFill>
              </a:rPr>
              <a:t>  </a:t>
            </a:r>
            <a:r>
              <a:rPr lang="cs-CZ" altLang="cs-CZ" sz="2000" i="1" dirty="0" smtClean="0">
                <a:solidFill>
                  <a:srgbClr val="0000FF"/>
                </a:solidFill>
              </a:rPr>
              <a:t>w</a:t>
            </a:r>
            <a:r>
              <a:rPr lang="cs-CZ" altLang="cs-CZ" sz="2000" i="1" dirty="0" smtClean="0"/>
              <a:t>.</a:t>
            </a:r>
            <a:endParaRPr lang="en-US" altLang="cs-CZ" sz="2000" i="1" dirty="0"/>
          </a:p>
        </p:txBody>
      </p:sp>
      <p:graphicFrame>
        <p:nvGraphicFramePr>
          <p:cNvPr id="10" name="Objekt 9"/>
          <p:cNvGraphicFramePr>
            <a:graphicFrameLocks noChangeAspect="1"/>
          </p:cNvGraphicFramePr>
          <p:nvPr>
            <p:extLst>
              <p:ext uri="{D42A27DB-BD31-4B8C-83A1-F6EECF244321}">
                <p14:modId xmlns:p14="http://schemas.microsoft.com/office/powerpoint/2010/main" val="3175868823"/>
              </p:ext>
            </p:extLst>
          </p:nvPr>
        </p:nvGraphicFramePr>
        <p:xfrm>
          <a:off x="827584" y="4293096"/>
          <a:ext cx="1681163" cy="749300"/>
        </p:xfrm>
        <a:graphic>
          <a:graphicData uri="http://schemas.openxmlformats.org/presentationml/2006/ole">
            <mc:AlternateContent xmlns:mc="http://schemas.openxmlformats.org/markup-compatibility/2006">
              <mc:Choice xmlns:v="urn:schemas-microsoft-com:vml" Requires="v">
                <p:oleObj spid="_x0000_s57019" name="Equation" r:id="rId7" imgW="888840" imgH="393480" progId="Equation.DSMT4">
                  <p:embed/>
                </p:oleObj>
              </mc:Choice>
              <mc:Fallback>
                <p:oleObj name="Equation" r:id="rId7" imgW="888840" imgH="393480" progId="Equation.DSMT4">
                  <p:embed/>
                  <p:pic>
                    <p:nvPicPr>
                      <p:cNvPr id="0" name=""/>
                      <p:cNvPicPr>
                        <a:picLocks noChangeAspect="1" noChangeArrowheads="1"/>
                      </p:cNvPicPr>
                      <p:nvPr/>
                    </p:nvPicPr>
                    <p:blipFill>
                      <a:blip r:embed="rId8"/>
                      <a:srcRect/>
                      <a:stretch>
                        <a:fillRect/>
                      </a:stretch>
                    </p:blipFill>
                    <p:spPr bwMode="auto">
                      <a:xfrm>
                        <a:off x="827584" y="4293096"/>
                        <a:ext cx="168116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kt 10"/>
          <p:cNvGraphicFramePr>
            <a:graphicFrameLocks noChangeAspect="1"/>
          </p:cNvGraphicFramePr>
          <p:nvPr>
            <p:extLst>
              <p:ext uri="{D42A27DB-BD31-4B8C-83A1-F6EECF244321}">
                <p14:modId xmlns:p14="http://schemas.microsoft.com/office/powerpoint/2010/main" val="1791146926"/>
              </p:ext>
            </p:extLst>
          </p:nvPr>
        </p:nvGraphicFramePr>
        <p:xfrm>
          <a:off x="3575050" y="4292600"/>
          <a:ext cx="1320800" cy="749300"/>
        </p:xfrm>
        <a:graphic>
          <a:graphicData uri="http://schemas.openxmlformats.org/presentationml/2006/ole">
            <mc:AlternateContent xmlns:mc="http://schemas.openxmlformats.org/markup-compatibility/2006">
              <mc:Choice xmlns:v="urn:schemas-microsoft-com:vml" Requires="v">
                <p:oleObj spid="_x0000_s57020" name="Equation" r:id="rId9" imgW="698400" imgH="393480" progId="Equation.DSMT4">
                  <p:embed/>
                </p:oleObj>
              </mc:Choice>
              <mc:Fallback>
                <p:oleObj name="Equation" r:id="rId9" imgW="698400" imgH="393480" progId="Equation.DSMT4">
                  <p:embed/>
                  <p:pic>
                    <p:nvPicPr>
                      <p:cNvPr id="0" name=""/>
                      <p:cNvPicPr>
                        <a:picLocks noChangeAspect="1" noChangeArrowheads="1"/>
                      </p:cNvPicPr>
                      <p:nvPr/>
                    </p:nvPicPr>
                    <p:blipFill>
                      <a:blip r:embed="rId10"/>
                      <a:srcRect/>
                      <a:stretch>
                        <a:fillRect/>
                      </a:stretch>
                    </p:blipFill>
                    <p:spPr bwMode="auto">
                      <a:xfrm>
                        <a:off x="3575050" y="4292600"/>
                        <a:ext cx="1320800" cy="749300"/>
                      </a:xfrm>
                      <a:prstGeom prst="rect">
                        <a:avLst/>
                      </a:prstGeom>
                      <a:solidFill>
                        <a:srgbClr val="FFFF99"/>
                      </a:solidFill>
                      <a:ln w="15875">
                        <a:solidFill>
                          <a:schemeClr val="tx1"/>
                        </a:solidFill>
                      </a:ln>
                      <a:extLst/>
                    </p:spPr>
                  </p:pic>
                </p:oleObj>
              </mc:Fallback>
            </mc:AlternateContent>
          </a:graphicData>
        </a:graphic>
      </p:graphicFrame>
      <p:graphicFrame>
        <p:nvGraphicFramePr>
          <p:cNvPr id="12" name="Objekt 11"/>
          <p:cNvGraphicFramePr>
            <a:graphicFrameLocks noChangeAspect="1"/>
          </p:cNvGraphicFramePr>
          <p:nvPr>
            <p:extLst>
              <p:ext uri="{D42A27DB-BD31-4B8C-83A1-F6EECF244321}">
                <p14:modId xmlns:p14="http://schemas.microsoft.com/office/powerpoint/2010/main" val="3517540612"/>
              </p:ext>
            </p:extLst>
          </p:nvPr>
        </p:nvGraphicFramePr>
        <p:xfrm>
          <a:off x="5076056" y="4257675"/>
          <a:ext cx="720725" cy="820738"/>
        </p:xfrm>
        <a:graphic>
          <a:graphicData uri="http://schemas.openxmlformats.org/presentationml/2006/ole">
            <mc:AlternateContent xmlns:mc="http://schemas.openxmlformats.org/markup-compatibility/2006">
              <mc:Choice xmlns:v="urn:schemas-microsoft-com:vml" Requires="v">
                <p:oleObj spid="_x0000_s57021" name="Equation" r:id="rId11" imgW="380880" imgH="431640" progId="Equation.DSMT4">
                  <p:embed/>
                </p:oleObj>
              </mc:Choice>
              <mc:Fallback>
                <p:oleObj name="Equation" r:id="rId11" imgW="380880" imgH="431640" progId="Equation.DSMT4">
                  <p:embed/>
                  <p:pic>
                    <p:nvPicPr>
                      <p:cNvPr id="0" name=""/>
                      <p:cNvPicPr>
                        <a:picLocks noChangeAspect="1" noChangeArrowheads="1"/>
                      </p:cNvPicPr>
                      <p:nvPr/>
                    </p:nvPicPr>
                    <p:blipFill>
                      <a:blip r:embed="rId12"/>
                      <a:srcRect/>
                      <a:stretch>
                        <a:fillRect/>
                      </a:stretch>
                    </p:blipFill>
                    <p:spPr bwMode="auto">
                      <a:xfrm>
                        <a:off x="5076056" y="4257675"/>
                        <a:ext cx="720725"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 Box 7"/>
          <p:cNvSpPr txBox="1">
            <a:spLocks noChangeArrowheads="1"/>
          </p:cNvSpPr>
          <p:nvPr/>
        </p:nvSpPr>
        <p:spPr bwMode="auto">
          <a:xfrm>
            <a:off x="467544" y="5373216"/>
            <a:ext cx="806489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Although</a:t>
            </a:r>
            <a:r>
              <a:rPr lang="cs-CZ" altLang="cs-CZ" sz="2000" dirty="0" smtClean="0"/>
              <a:t> </a:t>
            </a:r>
            <a:r>
              <a:rPr lang="cs-CZ" altLang="cs-CZ" sz="2000" dirty="0" err="1" smtClean="0"/>
              <a:t>the</a:t>
            </a:r>
            <a:r>
              <a:rPr lang="cs-CZ" altLang="cs-CZ" sz="2000" dirty="0" smtClean="0"/>
              <a:t> </a:t>
            </a:r>
            <a:r>
              <a:rPr lang="cs-CZ" altLang="cs-CZ" sz="2000" dirty="0" err="1" smtClean="0"/>
              <a:t>formula</a:t>
            </a:r>
            <a:r>
              <a:rPr lang="cs-CZ" altLang="cs-CZ" sz="2000" dirty="0" smtClean="0"/>
              <a:t> </a:t>
            </a:r>
            <a:r>
              <a:rPr lang="cs-CZ" altLang="cs-CZ" sz="2000" dirty="0" err="1" smtClean="0"/>
              <a:t>for</a:t>
            </a:r>
            <a:r>
              <a:rPr lang="cs-CZ" altLang="cs-CZ" sz="2000" dirty="0" smtClean="0"/>
              <a:t> </a:t>
            </a:r>
            <a:r>
              <a:rPr lang="cs-CZ" altLang="cs-CZ" sz="2000" i="1" dirty="0" smtClean="0">
                <a:solidFill>
                  <a:srgbClr val="0000FF"/>
                </a:solidFill>
              </a:rPr>
              <a:t>w</a:t>
            </a:r>
            <a:r>
              <a:rPr lang="cs-CZ" altLang="cs-CZ" sz="2000" dirty="0" smtClean="0"/>
              <a:t> </a:t>
            </a:r>
            <a:r>
              <a:rPr lang="cs-CZ" altLang="cs-CZ" sz="2000" dirty="0" err="1" smtClean="0"/>
              <a:t>was</a:t>
            </a:r>
            <a:r>
              <a:rPr lang="cs-CZ" altLang="cs-CZ" sz="2000" dirty="0" smtClean="0"/>
              <a:t> </a:t>
            </a:r>
            <a:r>
              <a:rPr lang="cs-CZ" altLang="cs-CZ" sz="2000" dirty="0" err="1" smtClean="0"/>
              <a:t>deduced</a:t>
            </a:r>
            <a:r>
              <a:rPr lang="cs-CZ" altLang="cs-CZ" sz="2000" dirty="0" smtClean="0"/>
              <a:t> </a:t>
            </a:r>
            <a:r>
              <a:rPr lang="cs-CZ" altLang="cs-CZ" sz="2000" dirty="0" err="1" smtClean="0"/>
              <a:t>for</a:t>
            </a:r>
            <a:r>
              <a:rPr lang="cs-CZ" altLang="cs-CZ" sz="2000" dirty="0" smtClean="0"/>
              <a:t> </a:t>
            </a:r>
            <a:r>
              <a:rPr lang="cs-CZ" altLang="cs-CZ" sz="2000" dirty="0" err="1" smtClean="0"/>
              <a:t>the</a:t>
            </a:r>
            <a:r>
              <a:rPr lang="cs-CZ" altLang="cs-CZ" sz="2000" dirty="0" smtClean="0"/>
              <a:t> case </a:t>
            </a:r>
            <a:r>
              <a:rPr lang="cs-CZ" altLang="cs-CZ" sz="2000" dirty="0" err="1" smtClean="0"/>
              <a:t>of</a:t>
            </a:r>
            <a:r>
              <a:rPr lang="cs-CZ" altLang="cs-CZ" sz="2000" dirty="0" smtClean="0"/>
              <a:t> </a:t>
            </a:r>
            <a:r>
              <a:rPr lang="cs-CZ" altLang="cs-CZ" sz="2000" dirty="0" err="1" smtClean="0"/>
              <a:t>the</a:t>
            </a:r>
            <a:r>
              <a:rPr lang="cs-CZ" altLang="cs-CZ" sz="2000" dirty="0" smtClean="0"/>
              <a:t> </a:t>
            </a:r>
            <a:r>
              <a:rPr lang="cs-CZ" altLang="cs-CZ" sz="2000" dirty="0" err="1" smtClean="0"/>
              <a:t>parallel</a:t>
            </a:r>
            <a:r>
              <a:rPr lang="cs-CZ" altLang="cs-CZ" sz="2000" dirty="0" smtClean="0"/>
              <a:t> plate </a:t>
            </a:r>
            <a:r>
              <a:rPr lang="cs-CZ" altLang="cs-CZ" sz="2000" dirty="0" err="1" smtClean="0"/>
              <a:t>capacitor</a:t>
            </a:r>
            <a:r>
              <a:rPr lang="cs-CZ" altLang="cs-CZ" sz="2000" dirty="0" smtClean="0"/>
              <a:t>, </a:t>
            </a:r>
            <a:r>
              <a:rPr lang="cs-CZ" altLang="cs-CZ" sz="2000" dirty="0" err="1" smtClean="0"/>
              <a:t>it</a:t>
            </a:r>
            <a:r>
              <a:rPr lang="cs-CZ" altLang="cs-CZ" sz="2000" dirty="0" smtClean="0"/>
              <a:t> </a:t>
            </a:r>
            <a:r>
              <a:rPr lang="cs-CZ" altLang="cs-CZ" sz="2000" dirty="0" err="1" smtClean="0"/>
              <a:t>is</a:t>
            </a:r>
            <a:r>
              <a:rPr lang="cs-CZ" altLang="cs-CZ" sz="2000" dirty="0" smtClean="0"/>
              <a:t> </a:t>
            </a:r>
            <a:r>
              <a:rPr lang="cs-CZ" altLang="cs-CZ" sz="2000" dirty="0" err="1" smtClean="0">
                <a:solidFill>
                  <a:srgbClr val="0000FF"/>
                </a:solidFill>
              </a:rPr>
              <a:t>valid</a:t>
            </a:r>
            <a:r>
              <a:rPr lang="cs-CZ" altLang="cs-CZ" sz="2000" dirty="0" smtClean="0">
                <a:solidFill>
                  <a:srgbClr val="0000FF"/>
                </a:solidFill>
              </a:rPr>
              <a:t> </a:t>
            </a:r>
            <a:r>
              <a:rPr lang="cs-CZ" altLang="cs-CZ" sz="2000" dirty="0" err="1" smtClean="0">
                <a:solidFill>
                  <a:srgbClr val="0000FF"/>
                </a:solidFill>
              </a:rPr>
              <a:t>for</a:t>
            </a:r>
            <a:r>
              <a:rPr lang="cs-CZ" altLang="cs-CZ" sz="2000" dirty="0" smtClean="0">
                <a:solidFill>
                  <a:srgbClr val="0000FF"/>
                </a:solidFill>
              </a:rPr>
              <a:t> </a:t>
            </a:r>
            <a:r>
              <a:rPr lang="cs-CZ" altLang="cs-CZ" sz="2000" dirty="0" err="1" smtClean="0">
                <a:solidFill>
                  <a:srgbClr val="0000FF"/>
                </a:solidFill>
              </a:rPr>
              <a:t>any</a:t>
            </a:r>
            <a:r>
              <a:rPr lang="cs-CZ" altLang="cs-CZ" sz="2000" dirty="0" smtClean="0">
                <a:solidFill>
                  <a:srgbClr val="0000FF"/>
                </a:solidFill>
              </a:rPr>
              <a:t> region</a:t>
            </a:r>
            <a:r>
              <a:rPr lang="cs-CZ" altLang="cs-CZ" sz="2000" dirty="0" smtClean="0"/>
              <a:t> </a:t>
            </a:r>
            <a:r>
              <a:rPr lang="cs-CZ" altLang="cs-CZ" sz="2000" dirty="0" err="1" smtClean="0"/>
              <a:t>where</a:t>
            </a:r>
            <a:r>
              <a:rPr lang="cs-CZ" altLang="cs-CZ" sz="2000" dirty="0" smtClean="0"/>
              <a:t> </a:t>
            </a:r>
            <a:r>
              <a:rPr lang="cs-CZ" altLang="cs-CZ" sz="2000" dirty="0" err="1" smtClean="0"/>
              <a:t>the</a:t>
            </a:r>
            <a:r>
              <a:rPr lang="cs-CZ" altLang="cs-CZ" sz="2000" dirty="0" smtClean="0"/>
              <a:t> </a:t>
            </a:r>
            <a:r>
              <a:rPr lang="cs-CZ" altLang="cs-CZ" sz="2000" dirty="0" err="1" smtClean="0"/>
              <a:t>electric</a:t>
            </a:r>
            <a:r>
              <a:rPr lang="cs-CZ" altLang="cs-CZ" sz="2000" dirty="0" smtClean="0"/>
              <a:t> </a:t>
            </a:r>
            <a:r>
              <a:rPr lang="cs-CZ" altLang="cs-CZ" sz="2000" dirty="0" err="1" smtClean="0"/>
              <a:t>field</a:t>
            </a:r>
            <a:r>
              <a:rPr lang="cs-CZ" altLang="cs-CZ" sz="2000" dirty="0" smtClean="0"/>
              <a:t> </a:t>
            </a:r>
            <a:r>
              <a:rPr lang="cs-CZ" altLang="cs-CZ" sz="2000" dirty="0" err="1" smtClean="0"/>
              <a:t>is</a:t>
            </a:r>
            <a:r>
              <a:rPr lang="cs-CZ" altLang="cs-CZ" sz="2000" dirty="0" smtClean="0"/>
              <a:t> </a:t>
            </a:r>
            <a:r>
              <a:rPr lang="cs-CZ" altLang="cs-CZ" sz="2000" dirty="0" err="1" smtClean="0"/>
              <a:t>present</a:t>
            </a:r>
            <a:r>
              <a:rPr lang="cs-CZ" altLang="cs-CZ" sz="2000" dirty="0" smtClean="0"/>
              <a:t>. </a:t>
            </a:r>
            <a:endParaRPr lang="en-US" altLang="cs-CZ" sz="2000" i="1" dirty="0"/>
          </a:p>
        </p:txBody>
      </p:sp>
    </p:spTree>
    <p:extLst>
      <p:ext uri="{BB962C8B-B14F-4D97-AF65-F5344CB8AC3E}">
        <p14:creationId xmlns:p14="http://schemas.microsoft.com/office/powerpoint/2010/main" val="343459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4" presetClass="entr" presetSubtype="16"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box(in)">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4"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4" presetClass="entr" presetSubtype="16"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500"/>
                                        <p:tgtEl>
                                          <p:spTgt spid="10"/>
                                        </p:tgtEl>
                                      </p:cBhvr>
                                    </p:animEffect>
                                  </p:childTnLst>
                                </p:cTn>
                              </p:par>
                              <p:par>
                                <p:cTn id="24" presetID="4" presetClass="entr" presetSubtype="16"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ox(in)">
                                      <p:cBhvr>
                                        <p:cTn id="26" dur="500"/>
                                        <p:tgtEl>
                                          <p:spTgt spid="11"/>
                                        </p:tgtEl>
                                      </p:cBhvr>
                                    </p:animEffect>
                                  </p:childTnLst>
                                </p:cTn>
                              </p:par>
                              <p:par>
                                <p:cTn id="27" presetID="4"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ox(in)">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188640"/>
            <a:ext cx="7772400"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cs-CZ" altLang="cs-CZ" sz="2200" b="1" kern="0" dirty="0" err="1" smtClean="0">
                <a:solidFill>
                  <a:srgbClr val="FF0000"/>
                </a:solidFill>
              </a:rPr>
              <a:t>Dielectrics</a:t>
            </a:r>
            <a:endParaRPr lang="en-US" altLang="cs-CZ" sz="2200" kern="0" dirty="0" smtClean="0">
              <a:solidFill>
                <a:srgbClr val="FF0000"/>
              </a:solidFill>
            </a:endParaRPr>
          </a:p>
        </p:txBody>
      </p:sp>
      <p:sp>
        <p:nvSpPr>
          <p:cNvPr id="5" name="Text Box 7"/>
          <p:cNvSpPr txBox="1">
            <a:spLocks noChangeArrowheads="1"/>
          </p:cNvSpPr>
          <p:nvPr/>
        </p:nvSpPr>
        <p:spPr bwMode="auto">
          <a:xfrm>
            <a:off x="467544" y="836712"/>
            <a:ext cx="8208912"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In this part we will discuss insulators or </a:t>
            </a:r>
            <a:r>
              <a:rPr lang="en-US" altLang="cs-CZ" sz="2000" dirty="0" smtClean="0">
                <a:solidFill>
                  <a:srgbClr val="0000FF"/>
                </a:solidFill>
              </a:rPr>
              <a:t>dielectrics</a:t>
            </a:r>
            <a:r>
              <a:rPr lang="en-US" altLang="cs-CZ" sz="2000" dirty="0" smtClean="0"/>
              <a:t> – materials, which do not conduct electricity. </a:t>
            </a:r>
            <a:endParaRPr lang="cs-CZ" altLang="cs-CZ" sz="2000" dirty="0" smtClean="0"/>
          </a:p>
          <a:p>
            <a:pPr algn="just" eaLnBrk="1" hangingPunct="1">
              <a:spcAft>
                <a:spcPts val="600"/>
              </a:spcAft>
            </a:pPr>
            <a:r>
              <a:rPr lang="cs-CZ" altLang="cs-CZ" sz="2000" dirty="0" err="1" smtClean="0"/>
              <a:t>What</a:t>
            </a:r>
            <a:r>
              <a:rPr lang="cs-CZ" altLang="cs-CZ" sz="2000" dirty="0" smtClean="0"/>
              <a:t> </a:t>
            </a:r>
            <a:r>
              <a:rPr lang="cs-CZ" altLang="cs-CZ" sz="2000" dirty="0" err="1" smtClean="0"/>
              <a:t>happens</a:t>
            </a:r>
            <a:r>
              <a:rPr lang="cs-CZ" altLang="cs-CZ" sz="2000" dirty="0" smtClean="0"/>
              <a:t> </a:t>
            </a:r>
            <a:r>
              <a:rPr lang="cs-CZ" altLang="cs-CZ" sz="2000" dirty="0" err="1" smtClean="0"/>
              <a:t>when</a:t>
            </a:r>
            <a:r>
              <a:rPr lang="cs-CZ" altLang="cs-CZ" sz="2000" dirty="0" smtClean="0"/>
              <a:t> </a:t>
            </a:r>
            <a:r>
              <a:rPr lang="cs-CZ" altLang="cs-CZ" sz="2000" dirty="0" err="1" smtClean="0"/>
              <a:t>we</a:t>
            </a:r>
            <a:r>
              <a:rPr lang="cs-CZ" altLang="cs-CZ" sz="2000" dirty="0" smtClean="0"/>
              <a:t> place a </a:t>
            </a:r>
            <a:r>
              <a:rPr lang="cs-CZ" altLang="cs-CZ" sz="2000" dirty="0" err="1" smtClean="0"/>
              <a:t>dielectric</a:t>
            </a:r>
            <a:r>
              <a:rPr lang="cs-CZ" altLang="cs-CZ" sz="2000" dirty="0" smtClean="0"/>
              <a:t> </a:t>
            </a:r>
            <a:r>
              <a:rPr lang="cs-CZ" altLang="cs-CZ" sz="2000" dirty="0" err="1" smtClean="0"/>
              <a:t>material</a:t>
            </a:r>
            <a:r>
              <a:rPr lang="cs-CZ" altLang="cs-CZ" sz="2000" dirty="0" smtClean="0"/>
              <a:t> in </a:t>
            </a:r>
            <a:r>
              <a:rPr lang="cs-CZ" altLang="cs-CZ" sz="2000" dirty="0" err="1" smtClean="0"/>
              <a:t>an</a:t>
            </a:r>
            <a:r>
              <a:rPr lang="cs-CZ" altLang="cs-CZ" sz="2000" dirty="0" smtClean="0"/>
              <a:t> </a:t>
            </a:r>
            <a:r>
              <a:rPr lang="cs-CZ" altLang="cs-CZ" sz="2000" dirty="0" err="1" smtClean="0"/>
              <a:t>electric</a:t>
            </a:r>
            <a:r>
              <a:rPr lang="cs-CZ" altLang="cs-CZ" sz="2000" dirty="0" smtClean="0"/>
              <a:t> </a:t>
            </a:r>
            <a:r>
              <a:rPr lang="cs-CZ" altLang="cs-CZ" sz="2000" dirty="0" err="1" smtClean="0"/>
              <a:t>field</a:t>
            </a:r>
            <a:r>
              <a:rPr lang="cs-CZ" altLang="cs-CZ" sz="2000" dirty="0" smtClean="0"/>
              <a:t>? </a:t>
            </a:r>
            <a:endParaRPr lang="cs-CZ" altLang="cs-CZ" sz="2000" dirty="0"/>
          </a:p>
        </p:txBody>
      </p:sp>
      <p:sp>
        <p:nvSpPr>
          <p:cNvPr id="6" name="Text Box 7"/>
          <p:cNvSpPr txBox="1">
            <a:spLocks noChangeArrowheads="1"/>
          </p:cNvSpPr>
          <p:nvPr/>
        </p:nvSpPr>
        <p:spPr bwMode="auto">
          <a:xfrm>
            <a:off x="467544" y="2117462"/>
            <a:ext cx="820891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The</a:t>
            </a:r>
            <a:r>
              <a:rPr lang="cs-CZ" altLang="cs-CZ" sz="2000" dirty="0" smtClean="0"/>
              <a:t> </a:t>
            </a:r>
            <a:r>
              <a:rPr lang="cs-CZ" altLang="cs-CZ" sz="2000" dirty="0" err="1" smtClean="0"/>
              <a:t>answer</a:t>
            </a:r>
            <a:r>
              <a:rPr lang="cs-CZ" altLang="cs-CZ" sz="2000" dirty="0" smtClean="0"/>
              <a:t> </a:t>
            </a:r>
            <a:r>
              <a:rPr lang="cs-CZ" altLang="cs-CZ" sz="2000" dirty="0" err="1" smtClean="0"/>
              <a:t>depends</a:t>
            </a:r>
            <a:r>
              <a:rPr lang="cs-CZ" altLang="cs-CZ" sz="2000" dirty="0" smtClean="0"/>
              <a:t> on </a:t>
            </a:r>
            <a:r>
              <a:rPr lang="cs-CZ" altLang="cs-CZ" sz="2000" dirty="0" err="1" smtClean="0"/>
              <a:t>the</a:t>
            </a:r>
            <a:r>
              <a:rPr lang="cs-CZ" altLang="cs-CZ" sz="2000" dirty="0" smtClean="0"/>
              <a:t> type </a:t>
            </a:r>
            <a:r>
              <a:rPr lang="cs-CZ" altLang="cs-CZ" sz="2000" dirty="0" err="1" smtClean="0"/>
              <a:t>of</a:t>
            </a:r>
            <a:r>
              <a:rPr lang="cs-CZ" altLang="cs-CZ" sz="2000" dirty="0" smtClean="0"/>
              <a:t> </a:t>
            </a:r>
            <a:r>
              <a:rPr lang="cs-CZ" altLang="cs-CZ" sz="2000" dirty="0" err="1" smtClean="0"/>
              <a:t>used</a:t>
            </a:r>
            <a:r>
              <a:rPr lang="cs-CZ" altLang="cs-CZ" sz="2000" dirty="0" smtClean="0"/>
              <a:t> </a:t>
            </a:r>
            <a:r>
              <a:rPr lang="cs-CZ" altLang="cs-CZ" sz="2000" dirty="0" err="1" smtClean="0"/>
              <a:t>material</a:t>
            </a:r>
            <a:r>
              <a:rPr lang="cs-CZ" altLang="cs-CZ" sz="2000" dirty="0" smtClean="0"/>
              <a:t> and </a:t>
            </a:r>
            <a:r>
              <a:rPr lang="cs-CZ" altLang="cs-CZ" sz="2000" dirty="0" err="1" smtClean="0"/>
              <a:t>its</a:t>
            </a:r>
            <a:r>
              <a:rPr lang="cs-CZ" altLang="cs-CZ" sz="2000" dirty="0" smtClean="0"/>
              <a:t> </a:t>
            </a:r>
            <a:r>
              <a:rPr lang="cs-CZ" altLang="cs-CZ" sz="2000" dirty="0" err="1" smtClean="0"/>
              <a:t>molecules</a:t>
            </a:r>
            <a:r>
              <a:rPr lang="cs-CZ" altLang="cs-CZ" sz="2000" dirty="0" smtClean="0"/>
              <a:t>, </a:t>
            </a:r>
            <a:r>
              <a:rPr lang="cs-CZ" altLang="cs-CZ" sz="2000" dirty="0" err="1" smtClean="0"/>
              <a:t>we</a:t>
            </a:r>
            <a:r>
              <a:rPr lang="cs-CZ" altLang="cs-CZ" sz="2000" dirty="0" smtClean="0"/>
              <a:t> </a:t>
            </a:r>
            <a:r>
              <a:rPr lang="cs-CZ" altLang="cs-CZ" sz="2000" dirty="0" err="1" smtClean="0"/>
              <a:t>distinguish</a:t>
            </a:r>
            <a:r>
              <a:rPr lang="cs-CZ" altLang="cs-CZ" sz="2000" dirty="0" smtClean="0"/>
              <a:t> </a:t>
            </a:r>
            <a:r>
              <a:rPr lang="cs-CZ" altLang="cs-CZ" sz="2000" dirty="0" err="1" smtClean="0"/>
              <a:t>between</a:t>
            </a:r>
            <a:endParaRPr lang="cs-CZ" altLang="cs-CZ" sz="2000" dirty="0" smtClean="0"/>
          </a:p>
          <a:p>
            <a:pPr marL="457200" indent="-457200" algn="just" eaLnBrk="1" hangingPunct="1">
              <a:spcAft>
                <a:spcPts val="600"/>
              </a:spcAft>
              <a:buAutoNum type="alphaLcParenR"/>
            </a:pPr>
            <a:r>
              <a:rPr lang="cs-CZ" altLang="cs-CZ" sz="2000" dirty="0" err="1" smtClean="0"/>
              <a:t>Polar</a:t>
            </a:r>
            <a:r>
              <a:rPr lang="cs-CZ" altLang="cs-CZ" sz="2000" dirty="0" smtClean="0"/>
              <a:t> </a:t>
            </a:r>
            <a:r>
              <a:rPr lang="cs-CZ" altLang="cs-CZ" sz="2000" dirty="0" err="1" smtClean="0"/>
              <a:t>molecules</a:t>
            </a:r>
            <a:endParaRPr lang="cs-CZ" altLang="cs-CZ" sz="2000" dirty="0" smtClean="0"/>
          </a:p>
          <a:p>
            <a:pPr marL="457200" indent="-457200" algn="just" eaLnBrk="1" hangingPunct="1">
              <a:spcAft>
                <a:spcPts val="600"/>
              </a:spcAft>
              <a:buAutoNum type="alphaLcParenR"/>
            </a:pPr>
            <a:r>
              <a:rPr lang="cs-CZ" altLang="cs-CZ" sz="2000" dirty="0" err="1" smtClean="0"/>
              <a:t>Nonpolar</a:t>
            </a:r>
            <a:r>
              <a:rPr lang="cs-CZ" altLang="cs-CZ" sz="2000" dirty="0" smtClean="0"/>
              <a:t> </a:t>
            </a:r>
            <a:r>
              <a:rPr lang="cs-CZ" altLang="cs-CZ" sz="2000" dirty="0" err="1" smtClean="0"/>
              <a:t>molecules</a:t>
            </a:r>
            <a:endParaRPr lang="cs-CZ" altLang="cs-CZ" sz="2000" dirty="0" smtClean="0"/>
          </a:p>
        </p:txBody>
      </p:sp>
      <mc:AlternateContent xmlns:mc="http://schemas.openxmlformats.org/markup-compatibility/2006" xmlns:a14="http://schemas.microsoft.com/office/drawing/2010/main">
        <mc:Choice Requires="a14">
          <p:sp>
            <p:nvSpPr>
              <p:cNvPr id="7" name="Text Box 7"/>
              <p:cNvSpPr txBox="1">
                <a:spLocks noChangeArrowheads="1"/>
              </p:cNvSpPr>
              <p:nvPr/>
            </p:nvSpPr>
            <p:spPr bwMode="auto">
              <a:xfrm>
                <a:off x="467544" y="4000415"/>
                <a:ext cx="8208912" cy="209288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cs-CZ" altLang="cs-CZ" sz="2000" b="1" dirty="0" err="1" smtClean="0">
                    <a:solidFill>
                      <a:srgbClr val="0000FF"/>
                    </a:solidFill>
                  </a:rPr>
                  <a:t>Polar</a:t>
                </a:r>
                <a:r>
                  <a:rPr lang="cs-CZ" altLang="cs-CZ" sz="2000" b="1" dirty="0" smtClean="0">
                    <a:solidFill>
                      <a:srgbClr val="0000FF"/>
                    </a:solidFill>
                  </a:rPr>
                  <a:t> </a:t>
                </a:r>
                <a:r>
                  <a:rPr lang="cs-CZ" altLang="cs-CZ" sz="2000" b="1" dirty="0" err="1" smtClean="0">
                    <a:solidFill>
                      <a:srgbClr val="0000FF"/>
                    </a:solidFill>
                  </a:rPr>
                  <a:t>molecules</a:t>
                </a:r>
                <a:r>
                  <a:rPr lang="cs-CZ" altLang="cs-CZ" sz="2000" b="1" dirty="0" smtClean="0">
                    <a:solidFill>
                      <a:srgbClr val="0000FF"/>
                    </a:solidFill>
                  </a:rPr>
                  <a:t> </a:t>
                </a:r>
                <a:r>
                  <a:rPr lang="cs-CZ" altLang="cs-CZ" sz="2000" dirty="0" smtClean="0"/>
                  <a:t>– </a:t>
                </a:r>
                <a:r>
                  <a:rPr lang="cs-CZ" altLang="cs-CZ" sz="2000" dirty="0" err="1" smtClean="0"/>
                  <a:t>some</a:t>
                </a:r>
                <a:r>
                  <a:rPr lang="cs-CZ" altLang="cs-CZ" sz="2000" dirty="0" smtClean="0"/>
                  <a:t> </a:t>
                </a:r>
                <a:r>
                  <a:rPr lang="cs-CZ" altLang="cs-CZ" sz="2000" dirty="0" err="1" smtClean="0"/>
                  <a:t>molecules</a:t>
                </a:r>
                <a:r>
                  <a:rPr lang="cs-CZ" altLang="cs-CZ" sz="2000" dirty="0" smtClean="0"/>
                  <a:t> </a:t>
                </a:r>
                <a:r>
                  <a:rPr lang="cs-CZ" altLang="cs-CZ" sz="2000" dirty="0" err="1" smtClean="0"/>
                  <a:t>have</a:t>
                </a:r>
                <a:r>
                  <a:rPr lang="cs-CZ" altLang="cs-CZ" sz="2000" dirty="0" smtClean="0"/>
                  <a:t> </a:t>
                </a:r>
                <a:r>
                  <a:rPr lang="cs-CZ" altLang="cs-CZ" sz="2000" dirty="0" err="1" smtClean="0"/>
                  <a:t>nonsymmetric</a:t>
                </a:r>
                <a:r>
                  <a:rPr lang="cs-CZ" altLang="cs-CZ" sz="2000" dirty="0" smtClean="0"/>
                  <a:t> arrangement </a:t>
                </a:r>
                <a:r>
                  <a:rPr lang="cs-CZ" altLang="cs-CZ" sz="2000" dirty="0" err="1" smtClean="0"/>
                  <a:t>of</a:t>
                </a:r>
                <a:r>
                  <a:rPr lang="cs-CZ" altLang="cs-CZ" sz="2000" dirty="0" smtClean="0"/>
                  <a:t> </a:t>
                </a:r>
                <a:r>
                  <a:rPr lang="cs-CZ" altLang="cs-CZ" sz="2000" dirty="0" err="1" smtClean="0"/>
                  <a:t>their</a:t>
                </a:r>
                <a:r>
                  <a:rPr lang="cs-CZ" altLang="cs-CZ" sz="2000" dirty="0" smtClean="0"/>
                  <a:t> </a:t>
                </a:r>
                <a:r>
                  <a:rPr lang="cs-CZ" altLang="cs-CZ" sz="2000" dirty="0" err="1" smtClean="0"/>
                  <a:t>atoms</a:t>
                </a:r>
                <a:r>
                  <a:rPr lang="cs-CZ" altLang="cs-CZ" sz="2000" dirty="0" smtClean="0"/>
                  <a:t>. </a:t>
                </a:r>
                <a:r>
                  <a:rPr lang="cs-CZ" altLang="cs-CZ" sz="2000" dirty="0" err="1" smtClean="0"/>
                  <a:t>They</a:t>
                </a:r>
                <a:r>
                  <a:rPr lang="cs-CZ" altLang="cs-CZ" sz="2000" dirty="0" smtClean="0"/>
                  <a:t> </a:t>
                </a:r>
                <a:r>
                  <a:rPr lang="cs-CZ" altLang="cs-CZ" sz="2000" dirty="0" err="1" smtClean="0"/>
                  <a:t>have</a:t>
                </a:r>
                <a:r>
                  <a:rPr lang="cs-CZ" altLang="cs-CZ" sz="2000" dirty="0" smtClean="0"/>
                  <a:t> </a:t>
                </a:r>
                <a:r>
                  <a:rPr lang="cs-CZ" altLang="cs-CZ" sz="2000" dirty="0" err="1" smtClean="0"/>
                  <a:t>different</a:t>
                </a:r>
                <a:r>
                  <a:rPr lang="cs-CZ" altLang="cs-CZ" sz="2000" dirty="0" smtClean="0"/>
                  <a:t> </a:t>
                </a:r>
                <a:r>
                  <a:rPr lang="cs-CZ" altLang="cs-CZ" sz="2000" dirty="0" err="1" smtClean="0"/>
                  <a:t>position</a:t>
                </a:r>
                <a:r>
                  <a:rPr lang="cs-CZ" altLang="cs-CZ" sz="2000" dirty="0" smtClean="0"/>
                  <a:t> </a:t>
                </a:r>
                <a:r>
                  <a:rPr lang="cs-CZ" altLang="cs-CZ" sz="2000" dirty="0" err="1" smtClean="0"/>
                  <a:t>of</a:t>
                </a:r>
                <a:r>
                  <a:rPr lang="cs-CZ" altLang="cs-CZ" sz="2000" dirty="0" smtClean="0"/>
                  <a:t> </a:t>
                </a:r>
                <a:r>
                  <a:rPr lang="cs-CZ" altLang="cs-CZ" sz="2000" dirty="0" err="1" smtClean="0"/>
                  <a:t>the</a:t>
                </a:r>
                <a:r>
                  <a:rPr lang="cs-CZ" altLang="cs-CZ" sz="2000" dirty="0" smtClean="0"/>
                  <a:t> </a:t>
                </a:r>
                <a:r>
                  <a:rPr lang="cs-CZ" altLang="cs-CZ" sz="2000" dirty="0" err="1" smtClean="0"/>
                  <a:t>effective</a:t>
                </a:r>
                <a:r>
                  <a:rPr lang="cs-CZ" altLang="cs-CZ" sz="2000" dirty="0" smtClean="0"/>
                  <a:t> center </a:t>
                </a:r>
                <a:r>
                  <a:rPr lang="cs-CZ" altLang="cs-CZ" sz="2000" dirty="0" err="1" smtClean="0"/>
                  <a:t>of</a:t>
                </a:r>
                <a:r>
                  <a:rPr lang="cs-CZ" altLang="cs-CZ" sz="2000" dirty="0" smtClean="0"/>
                  <a:t> positive </a:t>
                </a:r>
                <a:r>
                  <a:rPr lang="cs-CZ" altLang="cs-CZ" sz="2000" dirty="0" err="1" smtClean="0"/>
                  <a:t>charge</a:t>
                </a:r>
                <a:r>
                  <a:rPr lang="cs-CZ" altLang="cs-CZ" sz="2000" dirty="0" smtClean="0"/>
                  <a:t> and negative </a:t>
                </a:r>
                <a:r>
                  <a:rPr lang="cs-CZ" altLang="cs-CZ" sz="2000" dirty="0" err="1" smtClean="0"/>
                  <a:t>charge</a:t>
                </a:r>
                <a:r>
                  <a:rPr lang="cs-CZ" altLang="cs-CZ" sz="2000" dirty="0" smtClean="0"/>
                  <a:t> </a:t>
                </a:r>
                <a:r>
                  <a:rPr lang="cs-CZ" altLang="cs-CZ" sz="2000" dirty="0" err="1" smtClean="0"/>
                  <a:t>due</a:t>
                </a:r>
                <a:r>
                  <a:rPr lang="cs-CZ" altLang="cs-CZ" sz="2000" dirty="0" smtClean="0"/>
                  <a:t> </a:t>
                </a:r>
                <a:r>
                  <a:rPr lang="cs-CZ" altLang="cs-CZ" sz="2000" dirty="0"/>
                  <a:t>to </a:t>
                </a:r>
                <a:r>
                  <a:rPr lang="cs-CZ" altLang="cs-CZ" sz="2000" dirty="0" err="1"/>
                  <a:t>this</a:t>
                </a:r>
                <a:r>
                  <a:rPr lang="cs-CZ" altLang="cs-CZ" sz="2000" dirty="0"/>
                  <a:t> </a:t>
                </a:r>
                <a:r>
                  <a:rPr lang="cs-CZ" altLang="cs-CZ" sz="2000" dirty="0" smtClean="0"/>
                  <a:t>arrangement. As a </a:t>
                </a:r>
                <a:r>
                  <a:rPr lang="cs-CZ" altLang="cs-CZ" sz="2000" dirty="0" err="1" smtClean="0"/>
                  <a:t>result</a:t>
                </a:r>
                <a:r>
                  <a:rPr lang="cs-CZ" altLang="cs-CZ" sz="2000" dirty="0" smtClean="0"/>
                  <a:t> </a:t>
                </a:r>
                <a:r>
                  <a:rPr lang="cs-CZ" altLang="cs-CZ" sz="2000" dirty="0" err="1" smtClean="0"/>
                  <a:t>of</a:t>
                </a:r>
                <a:r>
                  <a:rPr lang="cs-CZ" altLang="cs-CZ" sz="2000" dirty="0" smtClean="0"/>
                  <a:t> </a:t>
                </a:r>
                <a:r>
                  <a:rPr lang="cs-CZ" altLang="cs-CZ" sz="2000" dirty="0" err="1" smtClean="0"/>
                  <a:t>this</a:t>
                </a:r>
                <a:r>
                  <a:rPr lang="cs-CZ" altLang="cs-CZ" sz="2000" dirty="0" smtClean="0"/>
                  <a:t> </a:t>
                </a:r>
                <a:r>
                  <a:rPr lang="cs-CZ" altLang="cs-CZ" sz="2000" dirty="0" err="1" smtClean="0"/>
                  <a:t>polar</a:t>
                </a:r>
                <a:r>
                  <a:rPr lang="cs-CZ" altLang="cs-CZ" sz="2000" dirty="0" smtClean="0"/>
                  <a:t> </a:t>
                </a:r>
                <a:r>
                  <a:rPr lang="cs-CZ" altLang="cs-CZ" sz="2000" dirty="0" err="1" smtClean="0"/>
                  <a:t>molecules</a:t>
                </a:r>
                <a:r>
                  <a:rPr lang="cs-CZ" altLang="cs-CZ" sz="2000" dirty="0" smtClean="0"/>
                  <a:t> </a:t>
                </a:r>
                <a:r>
                  <a:rPr lang="cs-CZ" altLang="cs-CZ" sz="2000" dirty="0" err="1" smtClean="0"/>
                  <a:t>indicate</a:t>
                </a:r>
                <a:r>
                  <a:rPr lang="cs-CZ" altLang="cs-CZ" sz="2000" dirty="0" smtClean="0"/>
                  <a:t> a </a:t>
                </a:r>
                <a:r>
                  <a:rPr lang="cs-CZ" altLang="cs-CZ" sz="2000" dirty="0" err="1" smtClean="0">
                    <a:solidFill>
                      <a:srgbClr val="0000FF"/>
                    </a:solidFill>
                  </a:rPr>
                  <a:t>dipole</a:t>
                </a:r>
                <a:r>
                  <a:rPr lang="cs-CZ" altLang="cs-CZ" sz="2000" dirty="0" smtClean="0">
                    <a:solidFill>
                      <a:srgbClr val="0000FF"/>
                    </a:solidFill>
                  </a:rPr>
                  <a:t> moment </a:t>
                </a:r>
                <a14:m>
                  <m:oMath xmlns:m="http://schemas.openxmlformats.org/officeDocument/2006/math">
                    <m:acc>
                      <m:accPr>
                        <m:chr m:val="⃗"/>
                        <m:ctrlPr>
                          <a:rPr lang="cs-CZ" altLang="cs-CZ" sz="2000" i="1" smtClean="0">
                            <a:latin typeface="Cambria Math"/>
                          </a:rPr>
                        </m:ctrlPr>
                      </m:accPr>
                      <m:e>
                        <m:r>
                          <a:rPr lang="cs-CZ" altLang="cs-CZ" sz="2000" b="0" i="1" smtClean="0">
                            <a:latin typeface="Cambria Math"/>
                          </a:rPr>
                          <m:t>𝑝</m:t>
                        </m:r>
                      </m:e>
                    </m:acc>
                  </m:oMath>
                </a14:m>
                <a:r>
                  <a:rPr lang="cs-CZ" altLang="cs-CZ" sz="2000" dirty="0" smtClean="0"/>
                  <a:t>. </a:t>
                </a:r>
              </a:p>
              <a:p>
                <a:pPr algn="just" eaLnBrk="1" hangingPunct="1">
                  <a:spcBef>
                    <a:spcPts val="600"/>
                  </a:spcBef>
                  <a:spcAft>
                    <a:spcPts val="600"/>
                  </a:spcAft>
                </a:pPr>
                <a:r>
                  <a:rPr lang="cs-CZ" altLang="cs-CZ" sz="2000" dirty="0" err="1" smtClean="0"/>
                  <a:t>When</a:t>
                </a:r>
                <a:r>
                  <a:rPr lang="cs-CZ" altLang="cs-CZ" sz="2000" dirty="0" smtClean="0"/>
                  <a:t> such </a:t>
                </a:r>
                <a:r>
                  <a:rPr lang="cs-CZ" altLang="cs-CZ" sz="2000" dirty="0" err="1" smtClean="0"/>
                  <a:t>material</a:t>
                </a:r>
                <a:r>
                  <a:rPr lang="cs-CZ" altLang="cs-CZ" sz="2000" dirty="0" smtClean="0"/>
                  <a:t> </a:t>
                </a:r>
                <a:r>
                  <a:rPr lang="cs-CZ" altLang="cs-CZ" sz="2000" dirty="0" err="1" smtClean="0"/>
                  <a:t>is</a:t>
                </a:r>
                <a:r>
                  <a:rPr lang="cs-CZ" altLang="cs-CZ" sz="2000" dirty="0" smtClean="0"/>
                  <a:t> </a:t>
                </a:r>
                <a:r>
                  <a:rPr lang="cs-CZ" altLang="cs-CZ" sz="2000" dirty="0" err="1" smtClean="0"/>
                  <a:t>exposed</a:t>
                </a:r>
                <a:r>
                  <a:rPr lang="cs-CZ" altLang="cs-CZ" sz="2000" dirty="0" smtClean="0"/>
                  <a:t> to </a:t>
                </a:r>
                <a:r>
                  <a:rPr lang="cs-CZ" altLang="cs-CZ" sz="2000" dirty="0" err="1" smtClean="0"/>
                  <a:t>an</a:t>
                </a:r>
                <a:r>
                  <a:rPr lang="cs-CZ" altLang="cs-CZ" sz="2000" dirty="0" smtClean="0"/>
                  <a:t> </a:t>
                </a:r>
                <a:r>
                  <a:rPr lang="cs-CZ" altLang="cs-CZ" sz="2000" dirty="0" err="1" smtClean="0"/>
                  <a:t>external</a:t>
                </a:r>
                <a:r>
                  <a:rPr lang="cs-CZ" altLang="cs-CZ" sz="2000" dirty="0" smtClean="0"/>
                  <a:t> </a:t>
                </a:r>
                <a:r>
                  <a:rPr lang="cs-CZ" altLang="cs-CZ" sz="2000" dirty="0" err="1" smtClean="0"/>
                  <a:t>electric</a:t>
                </a:r>
                <a:r>
                  <a:rPr lang="cs-CZ" altLang="cs-CZ" sz="2000" dirty="0" smtClean="0"/>
                  <a:t> </a:t>
                </a:r>
                <a:r>
                  <a:rPr lang="cs-CZ" altLang="cs-CZ" sz="2000" dirty="0" err="1" smtClean="0"/>
                  <a:t>field</a:t>
                </a:r>
                <a:r>
                  <a:rPr lang="cs-CZ" altLang="cs-CZ" sz="2000" dirty="0" smtClean="0"/>
                  <a:t>, </a:t>
                </a:r>
                <a:r>
                  <a:rPr lang="cs-CZ" altLang="cs-CZ" sz="2000" dirty="0" err="1" smtClean="0"/>
                  <a:t>the</a:t>
                </a:r>
                <a:r>
                  <a:rPr lang="cs-CZ" altLang="cs-CZ" sz="2000" dirty="0" smtClean="0"/>
                  <a:t> </a:t>
                </a:r>
                <a:r>
                  <a:rPr lang="cs-CZ" altLang="cs-CZ" sz="2000" dirty="0" err="1" smtClean="0"/>
                  <a:t>dipole</a:t>
                </a:r>
                <a:r>
                  <a:rPr lang="cs-CZ" altLang="cs-CZ" sz="2000" dirty="0" smtClean="0"/>
                  <a:t> </a:t>
                </a:r>
                <a:r>
                  <a:rPr lang="cs-CZ" altLang="cs-CZ" sz="2000" dirty="0" err="1" smtClean="0"/>
                  <a:t>moments</a:t>
                </a:r>
                <a:r>
                  <a:rPr lang="cs-CZ" altLang="cs-CZ" sz="2000" dirty="0" smtClean="0"/>
                  <a:t> </a:t>
                </a:r>
                <a:r>
                  <a:rPr lang="cs-CZ" altLang="cs-CZ" sz="2000" dirty="0" err="1" smtClean="0"/>
                  <a:t>tend</a:t>
                </a:r>
                <a:r>
                  <a:rPr lang="cs-CZ" altLang="cs-CZ" sz="2000" dirty="0" smtClean="0"/>
                  <a:t> to </a:t>
                </a:r>
                <a:r>
                  <a:rPr lang="cs-CZ" altLang="cs-CZ" sz="2000" dirty="0" err="1" smtClean="0"/>
                  <a:t>align</a:t>
                </a:r>
                <a:r>
                  <a:rPr lang="cs-CZ" altLang="cs-CZ" sz="2000" dirty="0" smtClean="0"/>
                  <a:t> </a:t>
                </a:r>
                <a:r>
                  <a:rPr lang="cs-CZ" altLang="cs-CZ" sz="2000" dirty="0" err="1" smtClean="0"/>
                  <a:t>with</a:t>
                </a:r>
                <a:r>
                  <a:rPr lang="cs-CZ" altLang="cs-CZ" sz="2000" dirty="0" smtClean="0"/>
                  <a:t> </a:t>
                </a:r>
                <a:r>
                  <a:rPr lang="cs-CZ" altLang="cs-CZ" sz="2000" dirty="0" err="1" smtClean="0"/>
                  <a:t>the</a:t>
                </a:r>
                <a:r>
                  <a:rPr lang="cs-CZ" altLang="cs-CZ" sz="2000" dirty="0" smtClean="0"/>
                  <a:t> </a:t>
                </a:r>
                <a:r>
                  <a:rPr lang="cs-CZ" altLang="cs-CZ" sz="2000" dirty="0" err="1" smtClean="0"/>
                  <a:t>field</a:t>
                </a:r>
                <a:r>
                  <a:rPr lang="cs-CZ" altLang="cs-CZ" sz="2000" dirty="0" smtClean="0"/>
                  <a:t>. </a:t>
                </a:r>
                <a:endParaRPr lang="en-US" altLang="cs-CZ" sz="2000" dirty="0"/>
              </a:p>
            </p:txBody>
          </p:sp>
        </mc:Choice>
        <mc:Fallback xmlns="">
          <p:sp>
            <p:nvSpPr>
              <p:cNvPr id="7" name="Text Box 7"/>
              <p:cNvSpPr txBox="1">
                <a:spLocks noRot="1" noChangeAspect="1" noMove="1" noResize="1" noEditPoints="1" noAdjustHandles="1" noChangeArrowheads="1" noChangeShapeType="1" noTextEdit="1"/>
              </p:cNvSpPr>
              <p:nvPr/>
            </p:nvSpPr>
            <p:spPr bwMode="auto">
              <a:xfrm>
                <a:off x="467544" y="4000415"/>
                <a:ext cx="8208912" cy="2092881"/>
              </a:xfrm>
              <a:prstGeom prst="rect">
                <a:avLst/>
              </a:prstGeom>
              <a:blipFill rotWithShape="1">
                <a:blip r:embed="rId2"/>
                <a:stretch>
                  <a:fillRect l="-817" t="-1163" r="-743" b="-436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spTree>
    <p:extLst>
      <p:ext uri="{BB962C8B-B14F-4D97-AF65-F5344CB8AC3E}">
        <p14:creationId xmlns:p14="http://schemas.microsoft.com/office/powerpoint/2010/main" val="182332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4292" y="692696"/>
            <a:ext cx="2604093" cy="2731122"/>
          </a:xfrm>
          <a:prstGeom prst="rect">
            <a:avLst/>
          </a:prstGeom>
        </p:spPr>
      </p:pic>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4571691"/>
            <a:ext cx="4653206" cy="2097669"/>
          </a:xfrm>
          <a:prstGeom prst="rect">
            <a:avLst/>
          </a:prstGeom>
        </p:spPr>
      </p:pic>
      <p:sp>
        <p:nvSpPr>
          <p:cNvPr id="6" name="TextovéPole 5"/>
          <p:cNvSpPr txBox="1"/>
          <p:nvPr/>
        </p:nvSpPr>
        <p:spPr>
          <a:xfrm>
            <a:off x="6502559" y="1556792"/>
            <a:ext cx="447558" cy="369332"/>
          </a:xfrm>
          <a:prstGeom prst="rect">
            <a:avLst/>
          </a:prstGeom>
          <a:noFill/>
        </p:spPr>
        <p:txBody>
          <a:bodyPr wrap="none" rtlCol="0">
            <a:spAutoFit/>
          </a:bodyPr>
          <a:lstStyle/>
          <a:p>
            <a:r>
              <a:rPr lang="cs-CZ" dirty="0" smtClean="0"/>
              <a:t>+8</a:t>
            </a:r>
            <a:endParaRPr lang="cs-CZ" dirty="0"/>
          </a:p>
        </p:txBody>
      </p:sp>
      <p:sp>
        <p:nvSpPr>
          <p:cNvPr id="7" name="TextovéPole 6"/>
          <p:cNvSpPr txBox="1"/>
          <p:nvPr/>
        </p:nvSpPr>
        <p:spPr>
          <a:xfrm>
            <a:off x="7296500" y="2204864"/>
            <a:ext cx="447558" cy="369332"/>
          </a:xfrm>
          <a:prstGeom prst="rect">
            <a:avLst/>
          </a:prstGeom>
          <a:noFill/>
        </p:spPr>
        <p:txBody>
          <a:bodyPr wrap="none" rtlCol="0">
            <a:spAutoFit/>
          </a:bodyPr>
          <a:lstStyle/>
          <a:p>
            <a:r>
              <a:rPr lang="cs-CZ" dirty="0" smtClean="0"/>
              <a:t>+1</a:t>
            </a:r>
            <a:endParaRPr lang="cs-CZ" dirty="0"/>
          </a:p>
        </p:txBody>
      </p:sp>
      <p:sp>
        <p:nvSpPr>
          <p:cNvPr id="8" name="TextovéPole 7"/>
          <p:cNvSpPr txBox="1"/>
          <p:nvPr/>
        </p:nvSpPr>
        <p:spPr>
          <a:xfrm>
            <a:off x="5624806" y="2204864"/>
            <a:ext cx="447558" cy="369332"/>
          </a:xfrm>
          <a:prstGeom prst="rect">
            <a:avLst/>
          </a:prstGeom>
          <a:noFill/>
        </p:spPr>
        <p:txBody>
          <a:bodyPr wrap="none" rtlCol="0">
            <a:spAutoFit/>
          </a:bodyPr>
          <a:lstStyle/>
          <a:p>
            <a:r>
              <a:rPr lang="cs-CZ" dirty="0" smtClean="0"/>
              <a:t>+1</a:t>
            </a:r>
            <a:endParaRPr lang="cs-CZ" dirty="0"/>
          </a:p>
        </p:txBody>
      </p:sp>
      <p:cxnSp>
        <p:nvCxnSpPr>
          <p:cNvPr id="10" name="Přímá spojnice se šipkou 9"/>
          <p:cNvCxnSpPr/>
          <p:nvPr/>
        </p:nvCxnSpPr>
        <p:spPr bwMode="auto">
          <a:xfrm>
            <a:off x="6726338" y="2276872"/>
            <a:ext cx="0" cy="576064"/>
          </a:xfrm>
          <a:prstGeom prst="straightConnector1">
            <a:avLst/>
          </a:prstGeom>
          <a:noFill/>
          <a:ln w="1587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1" name="TextovéPole 10"/>
              <p:cNvSpPr txBox="1"/>
              <p:nvPr/>
            </p:nvSpPr>
            <p:spPr>
              <a:xfrm>
                <a:off x="6648428" y="2555612"/>
                <a:ext cx="37984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cs-CZ" b="0" i="1" smtClean="0">
                              <a:latin typeface="Cambria Math"/>
                            </a:rPr>
                            <m:t>𝑝</m:t>
                          </m:r>
                        </m:e>
                      </m:acc>
                    </m:oMath>
                  </m:oMathPara>
                </a14:m>
                <a:endParaRPr lang="cs-CZ" dirty="0"/>
              </a:p>
            </p:txBody>
          </p:sp>
        </mc:Choice>
        <mc:Fallback xmlns="">
          <p:sp>
            <p:nvSpPr>
              <p:cNvPr id="11" name="TextovéPole 10"/>
              <p:cNvSpPr txBox="1">
                <a:spLocks noRot="1" noChangeAspect="1" noMove="1" noResize="1" noEditPoints="1" noAdjustHandles="1" noChangeArrowheads="1" noChangeShapeType="1" noTextEdit="1"/>
              </p:cNvSpPr>
              <p:nvPr/>
            </p:nvSpPr>
            <p:spPr>
              <a:xfrm>
                <a:off x="6648428" y="2555612"/>
                <a:ext cx="379848" cy="369332"/>
              </a:xfrm>
              <a:prstGeom prst="rect">
                <a:avLst/>
              </a:prstGeom>
              <a:blipFill rotWithShape="1">
                <a:blip r:embed="rId4"/>
                <a:stretch>
                  <a:fillRect t="-21311" r="-30645" b="-6557"/>
                </a:stretch>
              </a:blipFill>
            </p:spPr>
            <p:txBody>
              <a:bodyPr/>
              <a:lstStyle/>
              <a:p>
                <a:r>
                  <a:rPr lang="cs-CZ">
                    <a:noFill/>
                  </a:rPr>
                  <a:t> </a:t>
                </a:r>
              </a:p>
            </p:txBody>
          </p:sp>
        </mc:Fallback>
      </mc:AlternateContent>
      <p:sp>
        <p:nvSpPr>
          <p:cNvPr id="12" name="TextovéPole 11"/>
          <p:cNvSpPr txBox="1"/>
          <p:nvPr/>
        </p:nvSpPr>
        <p:spPr>
          <a:xfrm>
            <a:off x="6325426" y="1052736"/>
            <a:ext cx="801823" cy="307777"/>
          </a:xfrm>
          <a:prstGeom prst="rect">
            <a:avLst/>
          </a:prstGeom>
          <a:noFill/>
        </p:spPr>
        <p:txBody>
          <a:bodyPr wrap="none" rtlCol="0">
            <a:spAutoFit/>
          </a:bodyPr>
          <a:lstStyle/>
          <a:p>
            <a:r>
              <a:rPr lang="cs-CZ" sz="1400" dirty="0" smtClean="0"/>
              <a:t>Oxygen</a:t>
            </a:r>
            <a:endParaRPr lang="cs-CZ" sz="1400" dirty="0"/>
          </a:p>
        </p:txBody>
      </p:sp>
      <p:sp>
        <p:nvSpPr>
          <p:cNvPr id="13" name="AutoShape 2" descr="http://www.feynmanlectures.caltech.edu/img/FLP_II/f11-01/f11-01_tc_big_a.svg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cxnSp>
        <p:nvCxnSpPr>
          <p:cNvPr id="15" name="Přímá spojnice se šipkou 14"/>
          <p:cNvCxnSpPr/>
          <p:nvPr/>
        </p:nvCxnSpPr>
        <p:spPr bwMode="auto">
          <a:xfrm flipH="1">
            <a:off x="6695142" y="1169653"/>
            <a:ext cx="1106220" cy="819187"/>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Přímá spojnice se šipkou 16"/>
          <p:cNvCxnSpPr/>
          <p:nvPr/>
        </p:nvCxnSpPr>
        <p:spPr bwMode="auto">
          <a:xfrm flipH="1">
            <a:off x="6694932" y="1385677"/>
            <a:ext cx="1106220" cy="819187"/>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ovéPole 17"/>
          <p:cNvSpPr txBox="1"/>
          <p:nvPr/>
        </p:nvSpPr>
        <p:spPr>
          <a:xfrm>
            <a:off x="7740353" y="1249596"/>
            <a:ext cx="1080119" cy="523220"/>
          </a:xfrm>
          <a:prstGeom prst="rect">
            <a:avLst/>
          </a:prstGeom>
          <a:noFill/>
        </p:spPr>
        <p:txBody>
          <a:bodyPr wrap="square" rtlCol="0">
            <a:spAutoFit/>
          </a:bodyPr>
          <a:lstStyle/>
          <a:p>
            <a:r>
              <a:rPr lang="cs-CZ" sz="1400" dirty="0" smtClean="0"/>
              <a:t>Center </a:t>
            </a:r>
            <a:r>
              <a:rPr lang="cs-CZ" sz="1400" dirty="0" err="1" smtClean="0"/>
              <a:t>of</a:t>
            </a:r>
            <a:r>
              <a:rPr lang="cs-CZ" sz="1400" dirty="0" smtClean="0"/>
              <a:t> + </a:t>
            </a:r>
            <a:r>
              <a:rPr lang="cs-CZ" sz="1400" dirty="0" err="1" smtClean="0"/>
              <a:t>charge</a:t>
            </a:r>
            <a:endParaRPr lang="cs-CZ" sz="1400" dirty="0"/>
          </a:p>
        </p:txBody>
      </p:sp>
      <p:sp>
        <p:nvSpPr>
          <p:cNvPr id="19" name="TextovéPole 18"/>
          <p:cNvSpPr txBox="1"/>
          <p:nvPr/>
        </p:nvSpPr>
        <p:spPr>
          <a:xfrm>
            <a:off x="7740353" y="745540"/>
            <a:ext cx="1080119" cy="523220"/>
          </a:xfrm>
          <a:prstGeom prst="rect">
            <a:avLst/>
          </a:prstGeom>
          <a:noFill/>
        </p:spPr>
        <p:txBody>
          <a:bodyPr wrap="square" rtlCol="0">
            <a:spAutoFit/>
          </a:bodyPr>
          <a:lstStyle/>
          <a:p>
            <a:r>
              <a:rPr lang="cs-CZ" sz="1400" dirty="0" smtClean="0"/>
              <a:t>Center </a:t>
            </a:r>
            <a:r>
              <a:rPr lang="cs-CZ" sz="1400" dirty="0" err="1" smtClean="0"/>
              <a:t>of</a:t>
            </a:r>
            <a:r>
              <a:rPr lang="cs-CZ" sz="1400" dirty="0" smtClean="0"/>
              <a:t> - </a:t>
            </a:r>
            <a:r>
              <a:rPr lang="cs-CZ" sz="1400" dirty="0" err="1" smtClean="0"/>
              <a:t>charge</a:t>
            </a:r>
            <a:endParaRPr lang="cs-CZ" sz="1400" dirty="0"/>
          </a:p>
        </p:txBody>
      </p:sp>
      <p:sp>
        <p:nvSpPr>
          <p:cNvPr id="21" name="Rectangle 2"/>
          <p:cNvSpPr txBox="1">
            <a:spLocks noChangeArrowheads="1"/>
          </p:cNvSpPr>
          <p:nvPr/>
        </p:nvSpPr>
        <p:spPr bwMode="auto">
          <a:xfrm>
            <a:off x="685800" y="188640"/>
            <a:ext cx="7772400"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cs-CZ" altLang="cs-CZ" sz="2200" b="1" kern="0" dirty="0" err="1" smtClean="0">
                <a:solidFill>
                  <a:srgbClr val="FF0000"/>
                </a:solidFill>
              </a:rPr>
              <a:t>Dielectrics</a:t>
            </a:r>
            <a:endParaRPr lang="en-US" altLang="cs-CZ" sz="2200" kern="0" dirty="0" smtClean="0">
              <a:solidFill>
                <a:srgbClr val="FF0000"/>
              </a:solidFill>
            </a:endParaRPr>
          </a:p>
        </p:txBody>
      </p:sp>
      <p:sp>
        <p:nvSpPr>
          <p:cNvPr id="22" name="Text Box 7"/>
          <p:cNvSpPr txBox="1">
            <a:spLocks noChangeArrowheads="1"/>
          </p:cNvSpPr>
          <p:nvPr/>
        </p:nvSpPr>
        <p:spPr bwMode="auto">
          <a:xfrm>
            <a:off x="467544" y="836712"/>
            <a:ext cx="4752528"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smtClean="0"/>
              <a:t>A </a:t>
            </a:r>
            <a:r>
              <a:rPr lang="cs-CZ" altLang="cs-CZ" sz="2000" dirty="0" err="1" smtClean="0"/>
              <a:t>typical</a:t>
            </a:r>
            <a:r>
              <a:rPr lang="cs-CZ" altLang="cs-CZ" sz="2000" dirty="0" smtClean="0"/>
              <a:t> </a:t>
            </a:r>
            <a:r>
              <a:rPr lang="cs-CZ" altLang="cs-CZ" sz="2000" dirty="0" err="1" smtClean="0"/>
              <a:t>polar</a:t>
            </a:r>
            <a:r>
              <a:rPr lang="cs-CZ" altLang="cs-CZ" sz="2000" dirty="0" smtClean="0"/>
              <a:t> </a:t>
            </a:r>
            <a:r>
              <a:rPr lang="cs-CZ" altLang="cs-CZ" sz="2000" dirty="0" err="1" smtClean="0"/>
              <a:t>molecule</a:t>
            </a:r>
            <a:r>
              <a:rPr lang="cs-CZ" altLang="cs-CZ" sz="2000" dirty="0" smtClean="0"/>
              <a:t> </a:t>
            </a:r>
            <a:r>
              <a:rPr lang="cs-CZ" altLang="cs-CZ" sz="2000" dirty="0" err="1" smtClean="0"/>
              <a:t>is</a:t>
            </a:r>
            <a:r>
              <a:rPr lang="cs-CZ" altLang="cs-CZ" sz="2000" dirty="0" smtClean="0"/>
              <a:t> </a:t>
            </a:r>
            <a:r>
              <a:rPr lang="cs-CZ" altLang="cs-CZ" sz="2000" dirty="0" err="1" smtClean="0"/>
              <a:t>water</a:t>
            </a:r>
            <a:r>
              <a:rPr lang="cs-CZ" altLang="cs-CZ" sz="2000" dirty="0" smtClean="0"/>
              <a:t> </a:t>
            </a:r>
            <a:r>
              <a:rPr lang="cs-CZ" altLang="cs-CZ" sz="2000" dirty="0" err="1" smtClean="0"/>
              <a:t>molecule</a:t>
            </a:r>
            <a:r>
              <a:rPr lang="cs-CZ" altLang="cs-CZ" sz="2000" dirty="0" smtClean="0"/>
              <a:t> H</a:t>
            </a:r>
            <a:r>
              <a:rPr lang="cs-CZ" altLang="cs-CZ" sz="2000" baseline="-25000" dirty="0" smtClean="0"/>
              <a:t>2</a:t>
            </a:r>
            <a:r>
              <a:rPr lang="cs-CZ" altLang="cs-CZ" sz="2000" dirty="0" smtClean="0"/>
              <a:t>O. Oxygen </a:t>
            </a:r>
            <a:r>
              <a:rPr lang="cs-CZ" altLang="cs-CZ" sz="2000" dirty="0" err="1" smtClean="0"/>
              <a:t>nucleus</a:t>
            </a:r>
            <a:r>
              <a:rPr lang="cs-CZ" altLang="cs-CZ" sz="2000" dirty="0" smtClean="0"/>
              <a:t> </a:t>
            </a:r>
            <a:r>
              <a:rPr lang="cs-CZ" altLang="cs-CZ" sz="2000" dirty="0" err="1" smtClean="0"/>
              <a:t>with</a:t>
            </a:r>
            <a:r>
              <a:rPr lang="cs-CZ" altLang="cs-CZ" sz="2000" dirty="0" smtClean="0"/>
              <a:t> 8 </a:t>
            </a:r>
            <a:r>
              <a:rPr lang="cs-CZ" altLang="cs-CZ" sz="2000" dirty="0" err="1" smtClean="0"/>
              <a:t>protons</a:t>
            </a:r>
            <a:r>
              <a:rPr lang="cs-CZ" altLang="cs-CZ" sz="2000" dirty="0" smtClean="0"/>
              <a:t> </a:t>
            </a:r>
            <a:r>
              <a:rPr lang="cs-CZ" altLang="cs-CZ" sz="2000" dirty="0" err="1" smtClean="0"/>
              <a:t>is</a:t>
            </a:r>
            <a:r>
              <a:rPr lang="cs-CZ" altLang="cs-CZ" sz="2000" dirty="0" smtClean="0"/>
              <a:t> much </a:t>
            </a:r>
            <a:r>
              <a:rPr lang="cs-CZ" altLang="cs-CZ" sz="2000" dirty="0" err="1" smtClean="0">
                <a:solidFill>
                  <a:srgbClr val="0000FF"/>
                </a:solidFill>
              </a:rPr>
              <a:t>stronger</a:t>
            </a:r>
            <a:r>
              <a:rPr lang="cs-CZ" altLang="cs-CZ" sz="2000" dirty="0" smtClean="0">
                <a:solidFill>
                  <a:srgbClr val="0000FF"/>
                </a:solidFill>
              </a:rPr>
              <a:t> in </a:t>
            </a:r>
            <a:r>
              <a:rPr lang="cs-CZ" altLang="cs-CZ" sz="2000" dirty="0" err="1" smtClean="0">
                <a:solidFill>
                  <a:srgbClr val="0000FF"/>
                </a:solidFill>
              </a:rPr>
              <a:t>attraction</a:t>
            </a:r>
            <a:r>
              <a:rPr lang="cs-CZ" altLang="cs-CZ" sz="2000" dirty="0" smtClean="0">
                <a:solidFill>
                  <a:srgbClr val="0000FF"/>
                </a:solidFill>
              </a:rPr>
              <a:t> </a:t>
            </a:r>
            <a:r>
              <a:rPr lang="cs-CZ" altLang="cs-CZ" sz="2000" dirty="0" err="1" smtClean="0">
                <a:solidFill>
                  <a:srgbClr val="0000FF"/>
                </a:solidFill>
              </a:rPr>
              <a:t>of</a:t>
            </a:r>
            <a:r>
              <a:rPr lang="cs-CZ" altLang="cs-CZ" sz="2000" dirty="0" smtClean="0">
                <a:solidFill>
                  <a:srgbClr val="0000FF"/>
                </a:solidFill>
              </a:rPr>
              <a:t> </a:t>
            </a:r>
            <a:r>
              <a:rPr lang="cs-CZ" altLang="cs-CZ" sz="2000" dirty="0" err="1" smtClean="0">
                <a:solidFill>
                  <a:srgbClr val="0000FF"/>
                </a:solidFill>
              </a:rPr>
              <a:t>electrons</a:t>
            </a:r>
            <a:r>
              <a:rPr lang="cs-CZ" altLang="cs-CZ" sz="2000" dirty="0" smtClean="0"/>
              <a:t> </a:t>
            </a:r>
            <a:r>
              <a:rPr lang="cs-CZ" altLang="cs-CZ" sz="2000" dirty="0" err="1" smtClean="0"/>
              <a:t>then</a:t>
            </a:r>
            <a:r>
              <a:rPr lang="cs-CZ" altLang="cs-CZ" sz="2000" dirty="0" smtClean="0"/>
              <a:t> hydrogen </a:t>
            </a:r>
            <a:r>
              <a:rPr lang="cs-CZ" altLang="cs-CZ" sz="2000" dirty="0" err="1" smtClean="0"/>
              <a:t>atoms</a:t>
            </a:r>
            <a:r>
              <a:rPr lang="cs-CZ" altLang="cs-CZ" sz="2000" dirty="0" smtClean="0"/>
              <a:t> </a:t>
            </a:r>
            <a:r>
              <a:rPr lang="cs-CZ" altLang="cs-CZ" sz="2000" dirty="0" err="1" smtClean="0"/>
              <a:t>with</a:t>
            </a:r>
            <a:r>
              <a:rPr lang="cs-CZ" altLang="cs-CZ" sz="2000" dirty="0" smtClean="0"/>
              <a:t> 1 proton </a:t>
            </a:r>
            <a:r>
              <a:rPr lang="cs-CZ" altLang="cs-CZ" sz="2000" dirty="0" err="1" smtClean="0"/>
              <a:t>each</a:t>
            </a:r>
            <a:r>
              <a:rPr lang="cs-CZ" altLang="cs-CZ" sz="2000" dirty="0" smtClean="0"/>
              <a:t>. </a:t>
            </a:r>
            <a:r>
              <a:rPr lang="cs-CZ" altLang="cs-CZ" sz="2000" dirty="0" err="1" smtClean="0"/>
              <a:t>This</a:t>
            </a:r>
            <a:r>
              <a:rPr lang="cs-CZ" altLang="cs-CZ" sz="2000" dirty="0" smtClean="0"/>
              <a:t> </a:t>
            </a:r>
            <a:r>
              <a:rPr lang="cs-CZ" altLang="cs-CZ" sz="2000" dirty="0" err="1" smtClean="0"/>
              <a:t>fact</a:t>
            </a:r>
            <a:r>
              <a:rPr lang="cs-CZ" altLang="cs-CZ" sz="2000" dirty="0" smtClean="0"/>
              <a:t> </a:t>
            </a:r>
            <a:r>
              <a:rPr lang="cs-CZ" altLang="cs-CZ" sz="2000" dirty="0" err="1" smtClean="0"/>
              <a:t>means</a:t>
            </a:r>
            <a:r>
              <a:rPr lang="cs-CZ" altLang="cs-CZ" sz="2000" dirty="0" smtClean="0"/>
              <a:t> </a:t>
            </a:r>
            <a:r>
              <a:rPr lang="cs-CZ" altLang="cs-CZ" sz="2000" dirty="0" err="1" smtClean="0"/>
              <a:t>that</a:t>
            </a:r>
            <a:r>
              <a:rPr lang="cs-CZ" altLang="cs-CZ" sz="2000" dirty="0" smtClean="0"/>
              <a:t> </a:t>
            </a:r>
            <a:r>
              <a:rPr lang="cs-CZ" altLang="cs-CZ" sz="2000" dirty="0" err="1" smtClean="0"/>
              <a:t>the</a:t>
            </a:r>
            <a:r>
              <a:rPr lang="cs-CZ" altLang="cs-CZ" sz="2000" dirty="0" smtClean="0"/>
              <a:t> </a:t>
            </a:r>
            <a:r>
              <a:rPr lang="cs-CZ" altLang="cs-CZ" sz="2000" dirty="0" err="1" smtClean="0"/>
              <a:t>position</a:t>
            </a:r>
            <a:r>
              <a:rPr lang="cs-CZ" altLang="cs-CZ" sz="2000" dirty="0" smtClean="0"/>
              <a:t> </a:t>
            </a:r>
            <a:r>
              <a:rPr lang="cs-CZ" altLang="cs-CZ" sz="2000" dirty="0" err="1" smtClean="0"/>
              <a:t>of</a:t>
            </a:r>
            <a:r>
              <a:rPr lang="cs-CZ" altLang="cs-CZ" sz="2000" dirty="0" smtClean="0"/>
              <a:t> </a:t>
            </a:r>
            <a:r>
              <a:rPr lang="cs-CZ" altLang="cs-CZ" sz="2000" dirty="0" err="1" smtClean="0"/>
              <a:t>the</a:t>
            </a:r>
            <a:r>
              <a:rPr lang="cs-CZ" altLang="cs-CZ" sz="2000" dirty="0" smtClean="0"/>
              <a:t> center </a:t>
            </a:r>
            <a:r>
              <a:rPr lang="cs-CZ" altLang="cs-CZ" sz="2000" dirty="0" err="1" smtClean="0"/>
              <a:t>of</a:t>
            </a:r>
            <a:r>
              <a:rPr lang="cs-CZ" altLang="cs-CZ" sz="2000" dirty="0" smtClean="0"/>
              <a:t> negative </a:t>
            </a:r>
            <a:r>
              <a:rPr lang="cs-CZ" altLang="cs-CZ" sz="2000" dirty="0" err="1" smtClean="0"/>
              <a:t>charge</a:t>
            </a:r>
            <a:r>
              <a:rPr lang="cs-CZ" altLang="cs-CZ" sz="2000" dirty="0" smtClean="0"/>
              <a:t> </a:t>
            </a:r>
            <a:r>
              <a:rPr lang="cs-CZ" altLang="cs-CZ" sz="2000" dirty="0" err="1" smtClean="0"/>
              <a:t>is</a:t>
            </a:r>
            <a:r>
              <a:rPr lang="cs-CZ" altLang="cs-CZ" sz="2000" dirty="0" smtClean="0"/>
              <a:t> </a:t>
            </a:r>
            <a:r>
              <a:rPr lang="cs-CZ" altLang="cs-CZ" sz="2000" dirty="0" err="1" smtClean="0"/>
              <a:t>closer</a:t>
            </a:r>
            <a:r>
              <a:rPr lang="cs-CZ" altLang="cs-CZ" sz="2000" dirty="0" smtClean="0"/>
              <a:t> to </a:t>
            </a:r>
            <a:r>
              <a:rPr lang="cs-CZ" altLang="cs-CZ" sz="2000" dirty="0" err="1" smtClean="0"/>
              <a:t>the</a:t>
            </a:r>
            <a:r>
              <a:rPr lang="cs-CZ" altLang="cs-CZ" sz="2000" dirty="0" smtClean="0"/>
              <a:t> oxygen </a:t>
            </a:r>
            <a:r>
              <a:rPr lang="cs-CZ" altLang="cs-CZ" sz="2000" dirty="0" err="1" smtClean="0"/>
              <a:t>nucleus</a:t>
            </a:r>
            <a:r>
              <a:rPr lang="cs-CZ" altLang="cs-CZ" sz="2000" dirty="0" smtClean="0"/>
              <a:t> </a:t>
            </a:r>
            <a:r>
              <a:rPr lang="cs-CZ" altLang="cs-CZ" sz="2000" dirty="0" err="1" smtClean="0"/>
              <a:t>then</a:t>
            </a:r>
            <a:r>
              <a:rPr lang="cs-CZ" altLang="cs-CZ" sz="2000" dirty="0" smtClean="0"/>
              <a:t> </a:t>
            </a:r>
            <a:r>
              <a:rPr lang="cs-CZ" altLang="cs-CZ" sz="2000" dirty="0" err="1" smtClean="0"/>
              <a:t>the</a:t>
            </a:r>
            <a:r>
              <a:rPr lang="cs-CZ" altLang="cs-CZ" sz="2000" dirty="0" smtClean="0"/>
              <a:t> </a:t>
            </a:r>
            <a:r>
              <a:rPr lang="cs-CZ" altLang="cs-CZ" sz="2000" dirty="0" err="1" smtClean="0"/>
              <a:t>position</a:t>
            </a:r>
            <a:r>
              <a:rPr lang="cs-CZ" altLang="cs-CZ" sz="2000" dirty="0" smtClean="0"/>
              <a:t> </a:t>
            </a:r>
            <a:r>
              <a:rPr lang="cs-CZ" altLang="cs-CZ" sz="2000" dirty="0" err="1" smtClean="0"/>
              <a:t>of</a:t>
            </a:r>
            <a:r>
              <a:rPr lang="cs-CZ" altLang="cs-CZ" sz="2000" dirty="0" smtClean="0"/>
              <a:t> </a:t>
            </a:r>
            <a:r>
              <a:rPr lang="cs-CZ" altLang="cs-CZ" sz="2000" dirty="0" err="1" smtClean="0"/>
              <a:t>the</a:t>
            </a:r>
            <a:r>
              <a:rPr lang="cs-CZ" altLang="cs-CZ" sz="2000" dirty="0" smtClean="0"/>
              <a:t> center </a:t>
            </a:r>
            <a:r>
              <a:rPr lang="cs-CZ" altLang="cs-CZ" sz="2000" dirty="0" err="1" smtClean="0"/>
              <a:t>of</a:t>
            </a:r>
            <a:r>
              <a:rPr lang="cs-CZ" altLang="cs-CZ" sz="2000" dirty="0" smtClean="0"/>
              <a:t> positive </a:t>
            </a:r>
            <a:r>
              <a:rPr lang="cs-CZ" altLang="cs-CZ" sz="2000" dirty="0" err="1" smtClean="0"/>
              <a:t>charge</a:t>
            </a:r>
            <a:r>
              <a:rPr lang="cs-CZ" altLang="cs-CZ" sz="2000" dirty="0" smtClean="0"/>
              <a:t>.</a:t>
            </a:r>
            <a:endParaRPr lang="en-US" altLang="cs-CZ" sz="2000" dirty="0"/>
          </a:p>
        </p:txBody>
      </p:sp>
      <mc:AlternateContent xmlns:mc="http://schemas.openxmlformats.org/markup-compatibility/2006" xmlns:a14="http://schemas.microsoft.com/office/drawing/2010/main">
        <mc:Choice Requires="a14">
          <p:sp>
            <p:nvSpPr>
              <p:cNvPr id="23" name="Text Box 7"/>
              <p:cNvSpPr txBox="1">
                <a:spLocks noChangeArrowheads="1"/>
              </p:cNvSpPr>
              <p:nvPr/>
            </p:nvSpPr>
            <p:spPr bwMode="auto">
              <a:xfrm>
                <a:off x="467544" y="3473713"/>
                <a:ext cx="8064896" cy="132343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smtClean="0"/>
                  <a:t>The </a:t>
                </a:r>
                <a:r>
                  <a:rPr lang="cs-CZ" altLang="cs-CZ" sz="2000" dirty="0" err="1" smtClean="0"/>
                  <a:t>dipole</a:t>
                </a:r>
                <a:r>
                  <a:rPr lang="cs-CZ" altLang="cs-CZ" sz="2000" dirty="0" smtClean="0"/>
                  <a:t> moment </a:t>
                </a:r>
                <a14:m>
                  <m:oMath xmlns:m="http://schemas.openxmlformats.org/officeDocument/2006/math">
                    <m:acc>
                      <m:accPr>
                        <m:chr m:val="⃗"/>
                        <m:ctrlPr>
                          <a:rPr lang="cs-CZ" altLang="cs-CZ" sz="2000" i="1" smtClean="0">
                            <a:latin typeface="Cambria Math"/>
                          </a:rPr>
                        </m:ctrlPr>
                      </m:accPr>
                      <m:e>
                        <m:r>
                          <a:rPr lang="cs-CZ" altLang="cs-CZ" sz="2000" b="0" i="1" smtClean="0">
                            <a:latin typeface="Cambria Math"/>
                          </a:rPr>
                          <m:t>𝑝</m:t>
                        </m:r>
                      </m:e>
                    </m:acc>
                  </m:oMath>
                </a14:m>
                <a:r>
                  <a:rPr lang="cs-CZ" altLang="cs-CZ" sz="2000" dirty="0" smtClean="0"/>
                  <a:t> </a:t>
                </a:r>
                <a:r>
                  <a:rPr lang="cs-CZ" altLang="cs-CZ" sz="2000" dirty="0" err="1" smtClean="0"/>
                  <a:t>is</a:t>
                </a:r>
                <a:r>
                  <a:rPr lang="cs-CZ" altLang="cs-CZ" sz="2000" dirty="0" smtClean="0"/>
                  <a:t> </a:t>
                </a:r>
                <a:r>
                  <a:rPr lang="cs-CZ" altLang="cs-CZ" sz="2000" dirty="0" err="1" smtClean="0"/>
                  <a:t>marked</a:t>
                </a:r>
                <a:r>
                  <a:rPr lang="cs-CZ" altLang="cs-CZ" sz="2000" dirty="0" smtClean="0"/>
                  <a:t> in </a:t>
                </a:r>
                <a:r>
                  <a:rPr lang="cs-CZ" altLang="cs-CZ" sz="2000" dirty="0" err="1" smtClean="0"/>
                  <a:t>the</a:t>
                </a:r>
                <a:r>
                  <a:rPr lang="cs-CZ" altLang="cs-CZ" sz="2000" dirty="0" smtClean="0"/>
                  <a:t> </a:t>
                </a:r>
                <a:r>
                  <a:rPr lang="cs-CZ" altLang="cs-CZ" sz="2000" dirty="0" err="1" smtClean="0"/>
                  <a:t>picture</a:t>
                </a:r>
                <a:r>
                  <a:rPr lang="cs-CZ" altLang="cs-CZ" sz="2000" dirty="0" smtClean="0"/>
                  <a:t>. </a:t>
                </a:r>
                <a:r>
                  <a:rPr lang="cs-CZ" altLang="cs-CZ" sz="2000" dirty="0" err="1" smtClean="0"/>
                  <a:t>If</a:t>
                </a:r>
                <a:r>
                  <a:rPr lang="cs-CZ" altLang="cs-CZ" sz="2000" dirty="0" smtClean="0"/>
                  <a:t> </a:t>
                </a:r>
                <a:r>
                  <a:rPr lang="cs-CZ" altLang="cs-CZ" sz="2000" dirty="0" err="1" smtClean="0"/>
                  <a:t>we</a:t>
                </a:r>
                <a:r>
                  <a:rPr lang="cs-CZ" altLang="cs-CZ" sz="2000" dirty="0" smtClean="0"/>
                  <a:t> </a:t>
                </a:r>
                <a:r>
                  <a:rPr lang="cs-CZ" altLang="cs-CZ" sz="2000" dirty="0" err="1" smtClean="0"/>
                  <a:t>apply</a:t>
                </a:r>
                <a:r>
                  <a:rPr lang="cs-CZ" altLang="cs-CZ" sz="2000" dirty="0" smtClean="0"/>
                  <a:t> </a:t>
                </a:r>
                <a:r>
                  <a:rPr lang="cs-CZ" altLang="cs-CZ" sz="2000" dirty="0" err="1" smtClean="0"/>
                  <a:t>an</a:t>
                </a:r>
                <a:r>
                  <a:rPr lang="cs-CZ" altLang="cs-CZ" sz="2000" dirty="0" smtClean="0"/>
                  <a:t> </a:t>
                </a:r>
                <a:r>
                  <a:rPr lang="cs-CZ" altLang="cs-CZ" sz="2000" dirty="0" err="1" smtClean="0"/>
                  <a:t>external</a:t>
                </a:r>
                <a:r>
                  <a:rPr lang="cs-CZ" altLang="cs-CZ" sz="2000" dirty="0" smtClean="0"/>
                  <a:t> </a:t>
                </a:r>
                <a:r>
                  <a:rPr lang="cs-CZ" altLang="cs-CZ" sz="2000" dirty="0" err="1" smtClean="0"/>
                  <a:t>electric</a:t>
                </a:r>
                <a:r>
                  <a:rPr lang="cs-CZ" altLang="cs-CZ" sz="2000" dirty="0" smtClean="0"/>
                  <a:t> </a:t>
                </a:r>
                <a:r>
                  <a:rPr lang="cs-CZ" altLang="cs-CZ" sz="2000" dirty="0" err="1" smtClean="0"/>
                  <a:t>field</a:t>
                </a:r>
                <a:r>
                  <a:rPr lang="cs-CZ" altLang="cs-CZ" sz="2000" dirty="0" smtClean="0"/>
                  <a:t>, </a:t>
                </a:r>
                <a:r>
                  <a:rPr lang="cs-CZ" altLang="cs-CZ" sz="2000" dirty="0" err="1" smtClean="0"/>
                  <a:t>the</a:t>
                </a:r>
                <a:r>
                  <a:rPr lang="cs-CZ" altLang="cs-CZ" sz="2000" dirty="0" smtClean="0"/>
                  <a:t> </a:t>
                </a:r>
                <a:r>
                  <a:rPr lang="cs-CZ" altLang="cs-CZ" sz="2000" dirty="0" err="1" smtClean="0"/>
                  <a:t>moments</a:t>
                </a:r>
                <a:r>
                  <a:rPr lang="cs-CZ" altLang="cs-CZ" sz="2000" dirty="0" smtClean="0"/>
                  <a:t> </a:t>
                </a:r>
                <a:r>
                  <a:rPr lang="cs-CZ" altLang="cs-CZ" sz="2000" dirty="0" err="1" smtClean="0"/>
                  <a:t>will</a:t>
                </a:r>
                <a:r>
                  <a:rPr lang="cs-CZ" altLang="cs-CZ" sz="2000" dirty="0" smtClean="0"/>
                  <a:t> </a:t>
                </a:r>
                <a:r>
                  <a:rPr lang="cs-CZ" altLang="cs-CZ" sz="2000" dirty="0" err="1" smtClean="0"/>
                  <a:t>tend</a:t>
                </a:r>
                <a:r>
                  <a:rPr lang="cs-CZ" altLang="cs-CZ" sz="2000" dirty="0" smtClean="0"/>
                  <a:t> to </a:t>
                </a:r>
                <a:r>
                  <a:rPr lang="cs-CZ" altLang="cs-CZ" sz="2000" dirty="0" err="1" smtClean="0"/>
                  <a:t>align</a:t>
                </a:r>
                <a:r>
                  <a:rPr lang="cs-CZ" altLang="cs-CZ" sz="2000" dirty="0" smtClean="0"/>
                  <a:t> </a:t>
                </a:r>
                <a:r>
                  <a:rPr lang="cs-CZ" altLang="cs-CZ" sz="2000" dirty="0" err="1" smtClean="0"/>
                  <a:t>with</a:t>
                </a:r>
                <a:r>
                  <a:rPr lang="cs-CZ" altLang="cs-CZ" sz="2000" dirty="0" smtClean="0"/>
                  <a:t> </a:t>
                </a:r>
                <a:r>
                  <a:rPr lang="cs-CZ" altLang="cs-CZ" sz="2000" dirty="0" err="1" smtClean="0"/>
                  <a:t>the</a:t>
                </a:r>
                <a:r>
                  <a:rPr lang="cs-CZ" altLang="cs-CZ" sz="2000" dirty="0" smtClean="0"/>
                  <a:t> </a:t>
                </a:r>
                <a:r>
                  <a:rPr lang="cs-CZ" altLang="cs-CZ" sz="2000" dirty="0" err="1" smtClean="0"/>
                  <a:t>field</a:t>
                </a:r>
                <a:r>
                  <a:rPr lang="cs-CZ" altLang="cs-CZ" sz="2000" dirty="0" smtClean="0"/>
                  <a:t>, but </a:t>
                </a:r>
                <a:r>
                  <a:rPr lang="cs-CZ" altLang="cs-CZ" sz="2000" dirty="0" err="1" smtClean="0"/>
                  <a:t>the</a:t>
                </a:r>
                <a:r>
                  <a:rPr lang="cs-CZ" altLang="cs-CZ" sz="2000" dirty="0" smtClean="0"/>
                  <a:t> </a:t>
                </a:r>
                <a:r>
                  <a:rPr lang="cs-CZ" altLang="cs-CZ" sz="2000" dirty="0" err="1" smtClean="0"/>
                  <a:t>alignment</a:t>
                </a:r>
                <a:r>
                  <a:rPr lang="cs-CZ" altLang="cs-CZ" sz="2000" dirty="0" smtClean="0"/>
                  <a:t> </a:t>
                </a:r>
                <a:r>
                  <a:rPr lang="cs-CZ" altLang="cs-CZ" sz="2000" dirty="0" err="1" smtClean="0"/>
                  <a:t>will</a:t>
                </a:r>
                <a:r>
                  <a:rPr lang="cs-CZ" altLang="cs-CZ" sz="2000" dirty="0" smtClean="0"/>
                  <a:t> </a:t>
                </a:r>
                <a:r>
                  <a:rPr lang="cs-CZ" altLang="cs-CZ" sz="2000" dirty="0" err="1" smtClean="0"/>
                  <a:t>be</a:t>
                </a:r>
                <a:r>
                  <a:rPr lang="cs-CZ" altLang="cs-CZ" sz="2000" dirty="0" smtClean="0"/>
                  <a:t> </a:t>
                </a:r>
                <a:r>
                  <a:rPr lang="cs-CZ" altLang="cs-CZ" sz="2000" dirty="0" err="1" smtClean="0"/>
                  <a:t>only</a:t>
                </a:r>
                <a:r>
                  <a:rPr lang="cs-CZ" altLang="cs-CZ" sz="2000" dirty="0" smtClean="0"/>
                  <a:t> </a:t>
                </a:r>
                <a:r>
                  <a:rPr lang="cs-CZ" altLang="cs-CZ" sz="2000" dirty="0" err="1" smtClean="0"/>
                  <a:t>partial</a:t>
                </a:r>
                <a:r>
                  <a:rPr lang="cs-CZ" altLang="cs-CZ" sz="2000" dirty="0" smtClean="0"/>
                  <a:t> and </a:t>
                </a:r>
                <a:r>
                  <a:rPr lang="cs-CZ" altLang="cs-CZ" sz="2000" dirty="0" err="1" smtClean="0"/>
                  <a:t>dependent</a:t>
                </a:r>
                <a:r>
                  <a:rPr lang="cs-CZ" altLang="cs-CZ" sz="2000" dirty="0" smtClean="0"/>
                  <a:t> on </a:t>
                </a:r>
                <a:r>
                  <a:rPr lang="cs-CZ" altLang="cs-CZ" sz="2000" dirty="0" err="1" smtClean="0"/>
                  <a:t>the</a:t>
                </a:r>
                <a:r>
                  <a:rPr lang="cs-CZ" altLang="cs-CZ" sz="2000" dirty="0" smtClean="0"/>
                  <a:t> </a:t>
                </a:r>
                <a:r>
                  <a:rPr lang="cs-CZ" altLang="cs-CZ" sz="2000" dirty="0" err="1" smtClean="0"/>
                  <a:t>field</a:t>
                </a:r>
                <a:r>
                  <a:rPr lang="cs-CZ" altLang="cs-CZ" sz="2000" dirty="0" smtClean="0"/>
                  <a:t> intensity and </a:t>
                </a:r>
                <a:r>
                  <a:rPr lang="cs-CZ" altLang="cs-CZ" sz="2000" dirty="0" err="1" smtClean="0"/>
                  <a:t>temperature</a:t>
                </a:r>
                <a:r>
                  <a:rPr lang="cs-CZ" altLang="cs-CZ" sz="2000" dirty="0" smtClean="0"/>
                  <a:t>. </a:t>
                </a:r>
                <a:endParaRPr lang="en-US" altLang="cs-CZ" sz="2000" dirty="0"/>
              </a:p>
            </p:txBody>
          </p:sp>
        </mc:Choice>
        <mc:Fallback xmlns="">
          <p:sp>
            <p:nvSpPr>
              <p:cNvPr id="23" name="Text Box 7"/>
              <p:cNvSpPr txBox="1">
                <a:spLocks noRot="1" noChangeAspect="1" noMove="1" noResize="1" noEditPoints="1" noAdjustHandles="1" noChangeArrowheads="1" noChangeShapeType="1" noTextEdit="1"/>
              </p:cNvSpPr>
              <p:nvPr/>
            </p:nvSpPr>
            <p:spPr bwMode="auto">
              <a:xfrm>
                <a:off x="467544" y="3473713"/>
                <a:ext cx="8064896" cy="1323439"/>
              </a:xfrm>
              <a:prstGeom prst="rect">
                <a:avLst/>
              </a:prstGeom>
              <a:blipFill rotWithShape="1">
                <a:blip r:embed="rId5"/>
                <a:stretch>
                  <a:fillRect l="-831" t="-4608" r="-756" b="-783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spTree>
    <p:extLst>
      <p:ext uri="{BB962C8B-B14F-4D97-AF65-F5344CB8AC3E}">
        <p14:creationId xmlns:p14="http://schemas.microsoft.com/office/powerpoint/2010/main" val="165816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6176" y="764704"/>
            <a:ext cx="2520280" cy="1538165"/>
          </a:xfrm>
          <a:prstGeom prst="rect">
            <a:avLst/>
          </a:prstGeom>
        </p:spPr>
      </p:pic>
      <p:sp>
        <p:nvSpPr>
          <p:cNvPr id="5" name="Text Box 7"/>
          <p:cNvSpPr txBox="1">
            <a:spLocks noChangeArrowheads="1"/>
          </p:cNvSpPr>
          <p:nvPr/>
        </p:nvSpPr>
        <p:spPr bwMode="auto">
          <a:xfrm>
            <a:off x="467544" y="836712"/>
            <a:ext cx="554461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cs-CZ" altLang="cs-CZ" sz="2000" b="1" dirty="0" err="1" smtClean="0">
                <a:solidFill>
                  <a:srgbClr val="0000FF"/>
                </a:solidFill>
              </a:rPr>
              <a:t>Nonpolar</a:t>
            </a:r>
            <a:r>
              <a:rPr lang="cs-CZ" altLang="cs-CZ" sz="2000" b="1" dirty="0" smtClean="0">
                <a:solidFill>
                  <a:srgbClr val="0000FF"/>
                </a:solidFill>
              </a:rPr>
              <a:t> </a:t>
            </a:r>
            <a:r>
              <a:rPr lang="cs-CZ" altLang="cs-CZ" sz="2000" b="1" dirty="0" err="1" smtClean="0">
                <a:solidFill>
                  <a:srgbClr val="0000FF"/>
                </a:solidFill>
              </a:rPr>
              <a:t>molecules</a:t>
            </a:r>
            <a:r>
              <a:rPr lang="cs-CZ" altLang="cs-CZ" sz="2000" b="1" dirty="0" smtClean="0">
                <a:solidFill>
                  <a:srgbClr val="0000FF"/>
                </a:solidFill>
              </a:rPr>
              <a:t> </a:t>
            </a:r>
            <a:r>
              <a:rPr lang="cs-CZ" altLang="cs-CZ" sz="2000" dirty="0" smtClean="0"/>
              <a:t>– </a:t>
            </a:r>
            <a:r>
              <a:rPr lang="cs-CZ" altLang="cs-CZ" sz="2000" dirty="0" err="1" smtClean="0"/>
              <a:t>we</a:t>
            </a:r>
            <a:r>
              <a:rPr lang="cs-CZ" altLang="cs-CZ" sz="2000" dirty="0" smtClean="0"/>
              <a:t> </a:t>
            </a:r>
            <a:r>
              <a:rPr lang="cs-CZ" altLang="cs-CZ" sz="2000" dirty="0" err="1" smtClean="0"/>
              <a:t>can</a:t>
            </a:r>
            <a:r>
              <a:rPr lang="cs-CZ" altLang="cs-CZ" sz="2000" dirty="0" smtClean="0"/>
              <a:t> </a:t>
            </a:r>
            <a:r>
              <a:rPr lang="cs-CZ" altLang="cs-CZ" sz="2000" dirty="0" err="1" smtClean="0"/>
              <a:t>find</a:t>
            </a:r>
            <a:r>
              <a:rPr lang="cs-CZ" altLang="cs-CZ" sz="2000" dirty="0" smtClean="0"/>
              <a:t> </a:t>
            </a:r>
            <a:r>
              <a:rPr lang="cs-CZ" altLang="cs-CZ" sz="2000" dirty="0" err="1" smtClean="0"/>
              <a:t>them</a:t>
            </a:r>
            <a:r>
              <a:rPr lang="cs-CZ" altLang="cs-CZ" sz="2000" dirty="0" smtClean="0"/>
              <a:t> in </a:t>
            </a:r>
            <a:r>
              <a:rPr lang="cs-CZ" altLang="cs-CZ" sz="2000" dirty="0" err="1" smtClean="0"/>
              <a:t>some</a:t>
            </a:r>
            <a:r>
              <a:rPr lang="cs-CZ" altLang="cs-CZ" sz="2000" dirty="0" smtClean="0"/>
              <a:t> </a:t>
            </a:r>
            <a:r>
              <a:rPr lang="cs-CZ" altLang="cs-CZ" sz="2000" dirty="0" err="1" smtClean="0"/>
              <a:t>gases</a:t>
            </a:r>
            <a:r>
              <a:rPr lang="cs-CZ" altLang="cs-CZ" sz="2000" dirty="0" smtClean="0"/>
              <a:t>. </a:t>
            </a:r>
            <a:r>
              <a:rPr lang="cs-CZ" altLang="cs-CZ" sz="2000" dirty="0" err="1" smtClean="0"/>
              <a:t>The</a:t>
            </a:r>
            <a:r>
              <a:rPr lang="cs-CZ" altLang="cs-CZ" sz="2000" dirty="0" smtClean="0"/>
              <a:t> </a:t>
            </a:r>
            <a:r>
              <a:rPr lang="cs-CZ" altLang="cs-CZ" sz="2000" dirty="0" err="1" smtClean="0"/>
              <a:t>molecules</a:t>
            </a:r>
            <a:r>
              <a:rPr lang="cs-CZ" altLang="cs-CZ" sz="2000" dirty="0" smtClean="0"/>
              <a:t> are </a:t>
            </a:r>
            <a:r>
              <a:rPr lang="cs-CZ" altLang="cs-CZ" sz="2000" dirty="0" err="1" smtClean="0"/>
              <a:t>symmetrical</a:t>
            </a:r>
            <a:r>
              <a:rPr lang="cs-CZ" altLang="cs-CZ" sz="2000" dirty="0" smtClean="0"/>
              <a:t>, so </a:t>
            </a:r>
            <a:r>
              <a:rPr lang="cs-CZ" altLang="cs-CZ" sz="2000" dirty="0" err="1" smtClean="0"/>
              <a:t>positions</a:t>
            </a:r>
            <a:r>
              <a:rPr lang="cs-CZ" altLang="cs-CZ" sz="2000" dirty="0" smtClean="0"/>
              <a:t> </a:t>
            </a:r>
            <a:r>
              <a:rPr lang="cs-CZ" altLang="cs-CZ" sz="2000" dirty="0" err="1" smtClean="0"/>
              <a:t>of</a:t>
            </a:r>
            <a:r>
              <a:rPr lang="cs-CZ" altLang="cs-CZ" sz="2000" dirty="0" smtClean="0"/>
              <a:t> </a:t>
            </a:r>
            <a:r>
              <a:rPr lang="cs-CZ" altLang="cs-CZ" sz="2000" dirty="0" err="1" smtClean="0"/>
              <a:t>centers</a:t>
            </a:r>
            <a:r>
              <a:rPr lang="cs-CZ" altLang="cs-CZ" sz="2000" dirty="0" smtClean="0"/>
              <a:t> </a:t>
            </a:r>
            <a:r>
              <a:rPr lang="cs-CZ" altLang="cs-CZ" sz="2000" dirty="0" err="1" smtClean="0"/>
              <a:t>of</a:t>
            </a:r>
            <a:r>
              <a:rPr lang="cs-CZ" altLang="cs-CZ" sz="2000" dirty="0" smtClean="0"/>
              <a:t> </a:t>
            </a:r>
            <a:r>
              <a:rPr lang="cs-CZ" altLang="cs-CZ" sz="2000" dirty="0" err="1" smtClean="0"/>
              <a:t>charge</a:t>
            </a:r>
            <a:r>
              <a:rPr lang="cs-CZ" altLang="cs-CZ" sz="2000" dirty="0" smtClean="0"/>
              <a:t> are </a:t>
            </a:r>
            <a:r>
              <a:rPr lang="cs-CZ" altLang="cs-CZ" sz="2000" dirty="0" err="1" smtClean="0"/>
              <a:t>the</a:t>
            </a:r>
            <a:r>
              <a:rPr lang="cs-CZ" altLang="cs-CZ" sz="2000" dirty="0" smtClean="0"/>
              <a:t> </a:t>
            </a:r>
            <a:r>
              <a:rPr lang="cs-CZ" altLang="cs-CZ" sz="2000" dirty="0" err="1" smtClean="0"/>
              <a:t>same</a:t>
            </a:r>
            <a:r>
              <a:rPr lang="cs-CZ" altLang="cs-CZ" sz="2000" dirty="0" smtClean="0"/>
              <a:t> and </a:t>
            </a:r>
            <a:r>
              <a:rPr lang="cs-CZ" altLang="cs-CZ" sz="2000" dirty="0" err="1" smtClean="0"/>
              <a:t>there</a:t>
            </a:r>
            <a:r>
              <a:rPr lang="cs-CZ" altLang="cs-CZ" sz="2000" dirty="0" smtClean="0"/>
              <a:t> </a:t>
            </a:r>
            <a:r>
              <a:rPr lang="cs-CZ" altLang="cs-CZ" sz="2000" dirty="0" err="1" smtClean="0"/>
              <a:t>is</a:t>
            </a:r>
            <a:r>
              <a:rPr lang="cs-CZ" altLang="cs-CZ" sz="2000" dirty="0" smtClean="0"/>
              <a:t> no </a:t>
            </a:r>
            <a:r>
              <a:rPr lang="cs-CZ" altLang="cs-CZ" sz="2000" dirty="0" err="1" smtClean="0"/>
              <a:t>dipole</a:t>
            </a:r>
            <a:r>
              <a:rPr lang="cs-CZ" altLang="cs-CZ" sz="2000" dirty="0" smtClean="0"/>
              <a:t> moment.  </a:t>
            </a:r>
            <a:r>
              <a:rPr lang="cs-CZ" altLang="cs-CZ" sz="2000" dirty="0" err="1" smtClean="0"/>
              <a:t>We</a:t>
            </a:r>
            <a:r>
              <a:rPr lang="cs-CZ" altLang="cs-CZ" sz="2000" dirty="0" smtClean="0"/>
              <a:t> </a:t>
            </a:r>
            <a:r>
              <a:rPr lang="cs-CZ" altLang="cs-CZ" sz="2000" dirty="0" err="1" smtClean="0"/>
              <a:t>can</a:t>
            </a:r>
            <a:r>
              <a:rPr lang="cs-CZ" altLang="cs-CZ" sz="2000" dirty="0" smtClean="0"/>
              <a:t> </a:t>
            </a:r>
            <a:r>
              <a:rPr lang="cs-CZ" altLang="cs-CZ" sz="2000" dirty="0" err="1" smtClean="0"/>
              <a:t>see</a:t>
            </a:r>
            <a:r>
              <a:rPr lang="cs-CZ" altLang="cs-CZ" sz="2000" dirty="0" smtClean="0"/>
              <a:t> </a:t>
            </a:r>
            <a:r>
              <a:rPr lang="cs-CZ" altLang="cs-CZ" sz="2000" dirty="0" err="1" smtClean="0"/>
              <a:t>it</a:t>
            </a:r>
            <a:r>
              <a:rPr lang="cs-CZ" altLang="cs-CZ" sz="2000" dirty="0" smtClean="0"/>
              <a:t> on </a:t>
            </a:r>
            <a:r>
              <a:rPr lang="cs-CZ" altLang="cs-CZ" sz="2000" dirty="0" err="1" smtClean="0"/>
              <a:t>an</a:t>
            </a:r>
            <a:r>
              <a:rPr lang="cs-CZ" altLang="cs-CZ" sz="2000" dirty="0" smtClean="0"/>
              <a:t> </a:t>
            </a:r>
            <a:r>
              <a:rPr lang="cs-CZ" altLang="cs-CZ" sz="2000" dirty="0" smtClean="0">
                <a:solidFill>
                  <a:srgbClr val="0000FF"/>
                </a:solidFill>
              </a:rPr>
              <a:t>oxygen </a:t>
            </a:r>
            <a:r>
              <a:rPr lang="cs-CZ" altLang="cs-CZ" sz="2000" dirty="0" err="1" smtClean="0">
                <a:solidFill>
                  <a:srgbClr val="0000FF"/>
                </a:solidFill>
              </a:rPr>
              <a:t>molecule</a:t>
            </a:r>
            <a:r>
              <a:rPr lang="cs-CZ" altLang="cs-CZ" sz="2000" dirty="0" smtClean="0"/>
              <a:t>. </a:t>
            </a:r>
            <a:endParaRPr lang="en-US" altLang="cs-CZ" sz="2000" dirty="0"/>
          </a:p>
        </p:txBody>
      </p:sp>
      <p:sp>
        <p:nvSpPr>
          <p:cNvPr id="6" name="Rectangle 2"/>
          <p:cNvSpPr txBox="1">
            <a:spLocks noChangeArrowheads="1"/>
          </p:cNvSpPr>
          <p:nvPr/>
        </p:nvSpPr>
        <p:spPr bwMode="auto">
          <a:xfrm>
            <a:off x="685800" y="188640"/>
            <a:ext cx="7772400"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cs-CZ" altLang="cs-CZ" sz="2200" b="1" kern="0" dirty="0" err="1" smtClean="0">
                <a:solidFill>
                  <a:srgbClr val="FF0000"/>
                </a:solidFill>
              </a:rPr>
              <a:t>Dielectrics</a:t>
            </a:r>
            <a:endParaRPr lang="en-US" altLang="cs-CZ" sz="2200" kern="0" dirty="0" smtClean="0">
              <a:solidFill>
                <a:srgbClr val="FF0000"/>
              </a:solidFill>
            </a:endParaRPr>
          </a:p>
        </p:txBody>
      </p:sp>
      <p:sp>
        <p:nvSpPr>
          <p:cNvPr id="7" name="TextovéPole 6"/>
          <p:cNvSpPr txBox="1"/>
          <p:nvPr/>
        </p:nvSpPr>
        <p:spPr>
          <a:xfrm>
            <a:off x="6444208" y="2132856"/>
            <a:ext cx="1768433" cy="338554"/>
          </a:xfrm>
          <a:prstGeom prst="rect">
            <a:avLst/>
          </a:prstGeom>
          <a:noFill/>
        </p:spPr>
        <p:txBody>
          <a:bodyPr wrap="none" rtlCol="0">
            <a:spAutoFit/>
          </a:bodyPr>
          <a:lstStyle/>
          <a:p>
            <a:r>
              <a:rPr lang="cs-CZ" sz="1600" dirty="0" smtClean="0"/>
              <a:t>Oxygen </a:t>
            </a:r>
            <a:r>
              <a:rPr lang="cs-CZ" sz="1600" dirty="0" err="1" smtClean="0"/>
              <a:t>molecule</a:t>
            </a:r>
            <a:endParaRPr lang="cs-CZ" sz="1600" dirty="0"/>
          </a:p>
        </p:txBody>
      </p:sp>
      <p:sp>
        <p:nvSpPr>
          <p:cNvPr id="8" name="Text Box 7"/>
          <p:cNvSpPr txBox="1">
            <a:spLocks noChangeArrowheads="1"/>
          </p:cNvSpPr>
          <p:nvPr/>
        </p:nvSpPr>
        <p:spPr bwMode="auto">
          <a:xfrm>
            <a:off x="467544" y="2564904"/>
            <a:ext cx="820891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cs-CZ" altLang="cs-CZ" sz="2000" dirty="0" err="1" smtClean="0"/>
              <a:t>If</a:t>
            </a:r>
            <a:r>
              <a:rPr lang="cs-CZ" altLang="cs-CZ" sz="2000" dirty="0" smtClean="0"/>
              <a:t> such </a:t>
            </a:r>
            <a:r>
              <a:rPr lang="cs-CZ" altLang="cs-CZ" sz="2000" dirty="0" err="1" smtClean="0"/>
              <a:t>molecule</a:t>
            </a:r>
            <a:r>
              <a:rPr lang="cs-CZ" altLang="cs-CZ" sz="2000" dirty="0" smtClean="0"/>
              <a:t> </a:t>
            </a:r>
            <a:r>
              <a:rPr lang="cs-CZ" altLang="cs-CZ" sz="2000" dirty="0" err="1" smtClean="0"/>
              <a:t>is</a:t>
            </a:r>
            <a:r>
              <a:rPr lang="cs-CZ" altLang="cs-CZ" sz="2000" dirty="0" smtClean="0"/>
              <a:t> </a:t>
            </a:r>
            <a:r>
              <a:rPr lang="cs-CZ" altLang="cs-CZ" sz="2000" dirty="0" err="1" smtClean="0"/>
              <a:t>exposed</a:t>
            </a:r>
            <a:r>
              <a:rPr lang="cs-CZ" altLang="cs-CZ" sz="2000" dirty="0" smtClean="0"/>
              <a:t> to </a:t>
            </a:r>
            <a:r>
              <a:rPr lang="cs-CZ" altLang="cs-CZ" sz="2000" dirty="0" err="1" smtClean="0"/>
              <a:t>an</a:t>
            </a:r>
            <a:r>
              <a:rPr lang="cs-CZ" altLang="cs-CZ" sz="2000" dirty="0" smtClean="0"/>
              <a:t> </a:t>
            </a:r>
            <a:r>
              <a:rPr lang="cs-CZ" altLang="cs-CZ" sz="2000" dirty="0" err="1" smtClean="0"/>
              <a:t>electric</a:t>
            </a:r>
            <a:r>
              <a:rPr lang="cs-CZ" altLang="cs-CZ" sz="2000" dirty="0" smtClean="0"/>
              <a:t> </a:t>
            </a:r>
            <a:r>
              <a:rPr lang="cs-CZ" altLang="cs-CZ" sz="2000" dirty="0" err="1" smtClean="0"/>
              <a:t>field</a:t>
            </a:r>
            <a:r>
              <a:rPr lang="cs-CZ" altLang="cs-CZ" sz="2000" dirty="0" smtClean="0"/>
              <a:t>, negative </a:t>
            </a:r>
            <a:r>
              <a:rPr lang="cs-CZ" altLang="cs-CZ" sz="2000" dirty="0" err="1" smtClean="0"/>
              <a:t>electrons</a:t>
            </a:r>
            <a:r>
              <a:rPr lang="cs-CZ" altLang="cs-CZ" sz="2000" dirty="0" smtClean="0"/>
              <a:t> are </a:t>
            </a:r>
            <a:r>
              <a:rPr lang="cs-CZ" altLang="cs-CZ" sz="2000" dirty="0" err="1" smtClean="0"/>
              <a:t>pulled</a:t>
            </a:r>
            <a:r>
              <a:rPr lang="cs-CZ" altLang="cs-CZ" sz="2000" dirty="0" smtClean="0"/>
              <a:t> </a:t>
            </a:r>
            <a:r>
              <a:rPr lang="cs-CZ" altLang="cs-CZ" sz="2000" dirty="0" err="1" smtClean="0"/>
              <a:t>one</a:t>
            </a:r>
            <a:r>
              <a:rPr lang="cs-CZ" altLang="cs-CZ" sz="2000" dirty="0" smtClean="0"/>
              <a:t> </a:t>
            </a:r>
            <a:r>
              <a:rPr lang="cs-CZ" altLang="cs-CZ" sz="2000" dirty="0" err="1" smtClean="0"/>
              <a:t>way</a:t>
            </a:r>
            <a:r>
              <a:rPr lang="cs-CZ" altLang="cs-CZ" sz="2000" dirty="0" smtClean="0"/>
              <a:t> and positive </a:t>
            </a:r>
            <a:r>
              <a:rPr lang="cs-CZ" altLang="cs-CZ" sz="2000" dirty="0" err="1" smtClean="0"/>
              <a:t>nuclei</a:t>
            </a:r>
            <a:r>
              <a:rPr lang="cs-CZ" altLang="cs-CZ" sz="2000" dirty="0" smtClean="0"/>
              <a:t> are </a:t>
            </a:r>
            <a:r>
              <a:rPr lang="cs-CZ" altLang="cs-CZ" sz="2000" dirty="0" err="1" smtClean="0"/>
              <a:t>pulled</a:t>
            </a:r>
            <a:r>
              <a:rPr lang="cs-CZ" altLang="cs-CZ" sz="2000" dirty="0" smtClean="0"/>
              <a:t> </a:t>
            </a:r>
            <a:r>
              <a:rPr lang="cs-CZ" altLang="cs-CZ" sz="2000" dirty="0" err="1" smtClean="0"/>
              <a:t>the</a:t>
            </a:r>
            <a:r>
              <a:rPr lang="cs-CZ" altLang="cs-CZ" sz="2000" dirty="0" smtClean="0"/>
              <a:t> </a:t>
            </a:r>
            <a:r>
              <a:rPr lang="cs-CZ" altLang="cs-CZ" sz="2000" dirty="0" err="1" smtClean="0"/>
              <a:t>opposite</a:t>
            </a:r>
            <a:r>
              <a:rPr lang="cs-CZ" altLang="cs-CZ" sz="2000" dirty="0" smtClean="0"/>
              <a:t> </a:t>
            </a:r>
            <a:r>
              <a:rPr lang="cs-CZ" altLang="cs-CZ" sz="2000" dirty="0" err="1" smtClean="0"/>
              <a:t>way</a:t>
            </a:r>
            <a:r>
              <a:rPr lang="cs-CZ" altLang="cs-CZ" sz="2000" dirty="0" smtClean="0"/>
              <a:t>. </a:t>
            </a:r>
            <a:r>
              <a:rPr lang="cs-CZ" altLang="cs-CZ" sz="2000" dirty="0" err="1" smtClean="0"/>
              <a:t>This</a:t>
            </a:r>
            <a:r>
              <a:rPr lang="cs-CZ" altLang="cs-CZ" sz="2000" dirty="0" smtClean="0"/>
              <a:t> </a:t>
            </a:r>
            <a:r>
              <a:rPr lang="cs-CZ" altLang="cs-CZ" sz="2000" dirty="0" err="1" smtClean="0"/>
              <a:t>results</a:t>
            </a:r>
            <a:r>
              <a:rPr lang="cs-CZ" altLang="cs-CZ" sz="2000" dirty="0" smtClean="0"/>
              <a:t> in </a:t>
            </a:r>
            <a:r>
              <a:rPr lang="cs-CZ" altLang="cs-CZ" sz="2000" dirty="0" err="1" smtClean="0"/>
              <a:t>slight</a:t>
            </a:r>
            <a:r>
              <a:rPr lang="cs-CZ" altLang="cs-CZ" sz="2000" dirty="0" smtClean="0"/>
              <a:t> </a:t>
            </a:r>
            <a:r>
              <a:rPr lang="cs-CZ" altLang="cs-CZ" sz="2000" dirty="0" err="1" smtClean="0"/>
              <a:t>net</a:t>
            </a:r>
            <a:r>
              <a:rPr lang="cs-CZ" altLang="cs-CZ" sz="2000" dirty="0" smtClean="0"/>
              <a:t> </a:t>
            </a:r>
            <a:r>
              <a:rPr lang="cs-CZ" altLang="cs-CZ" sz="2000" dirty="0" err="1" smtClean="0"/>
              <a:t>displacement</a:t>
            </a:r>
            <a:r>
              <a:rPr lang="cs-CZ" altLang="cs-CZ" sz="2000" dirty="0" smtClean="0"/>
              <a:t> </a:t>
            </a:r>
            <a:r>
              <a:rPr lang="cs-CZ" altLang="cs-CZ" sz="2000" dirty="0" err="1" smtClean="0"/>
              <a:t>of</a:t>
            </a:r>
            <a:r>
              <a:rPr lang="cs-CZ" altLang="cs-CZ" sz="2000" dirty="0" smtClean="0"/>
              <a:t> </a:t>
            </a:r>
            <a:r>
              <a:rPr lang="cs-CZ" altLang="cs-CZ" sz="2000" dirty="0" err="1" smtClean="0"/>
              <a:t>the</a:t>
            </a:r>
            <a:r>
              <a:rPr lang="cs-CZ" altLang="cs-CZ" sz="2000" dirty="0" smtClean="0"/>
              <a:t> </a:t>
            </a:r>
            <a:r>
              <a:rPr lang="cs-CZ" altLang="cs-CZ" sz="2000" dirty="0" err="1" smtClean="0"/>
              <a:t>charge</a:t>
            </a:r>
            <a:r>
              <a:rPr lang="cs-CZ" altLang="cs-CZ" sz="2000" dirty="0" smtClean="0"/>
              <a:t>, so </a:t>
            </a:r>
            <a:r>
              <a:rPr lang="cs-CZ" altLang="cs-CZ" sz="2000" dirty="0" err="1" smtClean="0"/>
              <a:t>the</a:t>
            </a:r>
            <a:r>
              <a:rPr lang="cs-CZ" altLang="cs-CZ" sz="2000" dirty="0" smtClean="0"/>
              <a:t> </a:t>
            </a:r>
            <a:r>
              <a:rPr lang="cs-CZ" altLang="cs-CZ" sz="2000" dirty="0" err="1" smtClean="0">
                <a:solidFill>
                  <a:srgbClr val="0000FF"/>
                </a:solidFill>
              </a:rPr>
              <a:t>dipole</a:t>
            </a:r>
            <a:r>
              <a:rPr lang="cs-CZ" altLang="cs-CZ" sz="2000" dirty="0" smtClean="0">
                <a:solidFill>
                  <a:srgbClr val="0000FF"/>
                </a:solidFill>
              </a:rPr>
              <a:t> moment </a:t>
            </a:r>
            <a:r>
              <a:rPr lang="cs-CZ" altLang="cs-CZ" sz="2000" dirty="0" err="1" smtClean="0">
                <a:solidFill>
                  <a:srgbClr val="0000FF"/>
                </a:solidFill>
              </a:rPr>
              <a:t>is</a:t>
            </a:r>
            <a:r>
              <a:rPr lang="cs-CZ" altLang="cs-CZ" sz="2000" dirty="0" smtClean="0">
                <a:solidFill>
                  <a:srgbClr val="0000FF"/>
                </a:solidFill>
              </a:rPr>
              <a:t> </a:t>
            </a:r>
            <a:r>
              <a:rPr lang="cs-CZ" altLang="cs-CZ" sz="2000" dirty="0" err="1" smtClean="0">
                <a:solidFill>
                  <a:srgbClr val="0000FF"/>
                </a:solidFill>
              </a:rPr>
              <a:t>present</a:t>
            </a:r>
            <a:r>
              <a:rPr lang="cs-CZ" altLang="cs-CZ" sz="2000" dirty="0" smtClean="0">
                <a:solidFill>
                  <a:srgbClr val="0000FF"/>
                </a:solidFill>
              </a:rPr>
              <a:t> as </a:t>
            </a:r>
            <a:r>
              <a:rPr lang="cs-CZ" altLang="cs-CZ" sz="2000" dirty="0" err="1" smtClean="0">
                <a:solidFill>
                  <a:srgbClr val="0000FF"/>
                </a:solidFill>
              </a:rPr>
              <a:t>well</a:t>
            </a:r>
            <a:r>
              <a:rPr lang="cs-CZ" altLang="cs-CZ" sz="2000" dirty="0" smtClean="0"/>
              <a:t>. </a:t>
            </a:r>
            <a:endParaRPr lang="en-US" altLang="cs-CZ" sz="2000" dirty="0"/>
          </a:p>
        </p:txBody>
      </p:sp>
      <p:sp>
        <p:nvSpPr>
          <p:cNvPr id="9" name="Text Box 7"/>
          <p:cNvSpPr txBox="1">
            <a:spLocks noChangeArrowheads="1"/>
          </p:cNvSpPr>
          <p:nvPr/>
        </p:nvSpPr>
        <p:spPr bwMode="auto">
          <a:xfrm>
            <a:off x="467544" y="5889466"/>
            <a:ext cx="82089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cs-CZ" altLang="cs-CZ" sz="2000" b="1" dirty="0" err="1" smtClean="0"/>
              <a:t>Conclusion</a:t>
            </a:r>
            <a:r>
              <a:rPr lang="cs-CZ" altLang="cs-CZ" sz="2000" b="1" dirty="0" smtClean="0"/>
              <a:t>:</a:t>
            </a:r>
            <a:r>
              <a:rPr lang="cs-CZ" altLang="cs-CZ" sz="2000" dirty="0" smtClean="0"/>
              <a:t> </a:t>
            </a:r>
            <a:r>
              <a:rPr lang="cs-CZ" altLang="cs-CZ" sz="2000" dirty="0" err="1" smtClean="0"/>
              <a:t>both</a:t>
            </a:r>
            <a:r>
              <a:rPr lang="cs-CZ" altLang="cs-CZ" sz="2000" dirty="0" smtClean="0"/>
              <a:t> </a:t>
            </a:r>
            <a:r>
              <a:rPr lang="cs-CZ" altLang="cs-CZ" sz="2000" dirty="0" err="1" smtClean="0"/>
              <a:t>types</a:t>
            </a:r>
            <a:r>
              <a:rPr lang="cs-CZ" altLang="cs-CZ" sz="2000" dirty="0" smtClean="0"/>
              <a:t> </a:t>
            </a:r>
            <a:r>
              <a:rPr lang="cs-CZ" altLang="cs-CZ" sz="2000" dirty="0" err="1" smtClean="0"/>
              <a:t>of</a:t>
            </a:r>
            <a:r>
              <a:rPr lang="cs-CZ" altLang="cs-CZ" sz="2000" dirty="0" smtClean="0"/>
              <a:t> </a:t>
            </a:r>
            <a:r>
              <a:rPr lang="cs-CZ" altLang="cs-CZ" sz="2000" dirty="0" err="1" smtClean="0"/>
              <a:t>molecules</a:t>
            </a:r>
            <a:r>
              <a:rPr lang="cs-CZ" altLang="cs-CZ" sz="2000" dirty="0" smtClean="0"/>
              <a:t> </a:t>
            </a:r>
            <a:r>
              <a:rPr lang="cs-CZ" altLang="cs-CZ" sz="2000" dirty="0" err="1" smtClean="0"/>
              <a:t>can</a:t>
            </a:r>
            <a:r>
              <a:rPr lang="cs-CZ" altLang="cs-CZ" sz="2000" dirty="0" smtClean="0"/>
              <a:t> </a:t>
            </a:r>
            <a:r>
              <a:rPr lang="cs-CZ" altLang="cs-CZ" sz="2000" dirty="0" err="1" smtClean="0"/>
              <a:t>acquire</a:t>
            </a:r>
            <a:r>
              <a:rPr lang="cs-CZ" altLang="cs-CZ" sz="2000" dirty="0" smtClean="0"/>
              <a:t> a </a:t>
            </a:r>
            <a:r>
              <a:rPr lang="cs-CZ" altLang="cs-CZ" sz="2000" dirty="0" err="1" smtClean="0"/>
              <a:t>dipole</a:t>
            </a:r>
            <a:r>
              <a:rPr lang="cs-CZ" altLang="cs-CZ" sz="2000" dirty="0" smtClean="0"/>
              <a:t> moment </a:t>
            </a:r>
            <a:r>
              <a:rPr lang="cs-CZ" altLang="cs-CZ" sz="2000" dirty="0" err="1" smtClean="0"/>
              <a:t>when</a:t>
            </a:r>
            <a:r>
              <a:rPr lang="cs-CZ" altLang="cs-CZ" sz="2000" dirty="0" smtClean="0"/>
              <a:t> </a:t>
            </a:r>
            <a:r>
              <a:rPr lang="cs-CZ" altLang="cs-CZ" sz="2000" dirty="0" err="1" smtClean="0"/>
              <a:t>placed</a:t>
            </a:r>
            <a:r>
              <a:rPr lang="cs-CZ" altLang="cs-CZ" sz="2000" dirty="0" smtClean="0"/>
              <a:t> in </a:t>
            </a:r>
            <a:r>
              <a:rPr lang="cs-CZ" altLang="cs-CZ" sz="2000" dirty="0" err="1" smtClean="0"/>
              <a:t>an</a:t>
            </a:r>
            <a:r>
              <a:rPr lang="cs-CZ" altLang="cs-CZ" sz="2000" dirty="0" smtClean="0"/>
              <a:t> </a:t>
            </a:r>
            <a:r>
              <a:rPr lang="cs-CZ" altLang="cs-CZ" sz="2000" dirty="0" err="1" smtClean="0"/>
              <a:t>electric</a:t>
            </a:r>
            <a:r>
              <a:rPr lang="cs-CZ" altLang="cs-CZ" sz="2000" dirty="0" smtClean="0"/>
              <a:t> </a:t>
            </a:r>
            <a:r>
              <a:rPr lang="cs-CZ" altLang="cs-CZ" sz="2000" dirty="0" err="1" smtClean="0"/>
              <a:t>field</a:t>
            </a:r>
            <a:r>
              <a:rPr lang="cs-CZ" altLang="cs-CZ" sz="2000" dirty="0" smtClean="0"/>
              <a:t>. </a:t>
            </a:r>
            <a:r>
              <a:rPr lang="cs-CZ" altLang="cs-CZ" sz="2000" dirty="0" err="1" smtClean="0"/>
              <a:t>The</a:t>
            </a:r>
            <a:r>
              <a:rPr lang="cs-CZ" altLang="cs-CZ" sz="2000" dirty="0" smtClean="0"/>
              <a:t> </a:t>
            </a:r>
            <a:r>
              <a:rPr lang="cs-CZ" altLang="cs-CZ" sz="2000" dirty="0" err="1" smtClean="0"/>
              <a:t>dielectrics</a:t>
            </a:r>
            <a:r>
              <a:rPr lang="cs-CZ" altLang="cs-CZ" sz="2000" dirty="0" smtClean="0"/>
              <a:t> </a:t>
            </a:r>
            <a:r>
              <a:rPr lang="cs-CZ" altLang="cs-CZ" sz="2000" dirty="0" err="1" smtClean="0">
                <a:solidFill>
                  <a:srgbClr val="0000FF"/>
                </a:solidFill>
              </a:rPr>
              <a:t>become</a:t>
            </a:r>
            <a:r>
              <a:rPr lang="cs-CZ" altLang="cs-CZ" sz="2000" dirty="0" smtClean="0">
                <a:solidFill>
                  <a:srgbClr val="0000FF"/>
                </a:solidFill>
              </a:rPr>
              <a:t> </a:t>
            </a:r>
            <a:r>
              <a:rPr lang="cs-CZ" altLang="cs-CZ" sz="2000" dirty="0" err="1" smtClean="0">
                <a:solidFill>
                  <a:srgbClr val="0000FF"/>
                </a:solidFill>
              </a:rPr>
              <a:t>polarized</a:t>
            </a:r>
            <a:r>
              <a:rPr lang="cs-CZ" altLang="cs-CZ" sz="2000" dirty="0" smtClean="0"/>
              <a:t>. </a:t>
            </a:r>
            <a:endParaRPr lang="en-US" altLang="cs-CZ" sz="2000"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3" y="3789040"/>
            <a:ext cx="5255727" cy="1941902"/>
          </a:xfrm>
          <a:prstGeom prst="rect">
            <a:avLst/>
          </a:prstGeom>
        </p:spPr>
      </p:pic>
    </p:spTree>
    <p:extLst>
      <p:ext uri="{BB962C8B-B14F-4D97-AF65-F5344CB8AC3E}">
        <p14:creationId xmlns:p14="http://schemas.microsoft.com/office/powerpoint/2010/main" val="37522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467544" y="980728"/>
            <a:ext cx="8280920" cy="5059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pPr>
            <a:r>
              <a:rPr lang="cs-CZ" altLang="cs-CZ" sz="2000" dirty="0" err="1" smtClean="0"/>
              <a:t>Charge</a:t>
            </a:r>
            <a:r>
              <a:rPr lang="cs-CZ" altLang="cs-CZ" sz="2000" dirty="0" smtClean="0"/>
              <a:t> </a:t>
            </a:r>
            <a:r>
              <a:rPr lang="cs-CZ" altLang="cs-CZ" sz="2000" dirty="0" err="1" smtClean="0"/>
              <a:t>is</a:t>
            </a:r>
            <a:r>
              <a:rPr lang="cs-CZ" altLang="cs-CZ" sz="2000" dirty="0" smtClean="0"/>
              <a:t> </a:t>
            </a:r>
            <a:r>
              <a:rPr lang="cs-CZ" altLang="cs-CZ" sz="2000" dirty="0" err="1" smtClean="0"/>
              <a:t>denoted</a:t>
            </a:r>
            <a:r>
              <a:rPr lang="cs-CZ" altLang="cs-CZ" sz="2000" dirty="0" smtClean="0"/>
              <a:t> as </a:t>
            </a:r>
            <a:r>
              <a:rPr lang="cs-CZ" altLang="cs-CZ" sz="2000" i="1" dirty="0" smtClean="0">
                <a:solidFill>
                  <a:srgbClr val="0000FF"/>
                </a:solidFill>
              </a:rPr>
              <a:t>Q</a:t>
            </a:r>
            <a:r>
              <a:rPr lang="cs-CZ" altLang="cs-CZ" sz="2000" dirty="0" smtClean="0">
                <a:solidFill>
                  <a:srgbClr val="0000FF"/>
                </a:solidFill>
              </a:rPr>
              <a:t> </a:t>
            </a:r>
            <a:r>
              <a:rPr lang="cs-CZ" altLang="cs-CZ" sz="2000" dirty="0" err="1" smtClean="0"/>
              <a:t>or</a:t>
            </a:r>
            <a:r>
              <a:rPr lang="cs-CZ" altLang="cs-CZ" sz="2000" dirty="0" smtClean="0"/>
              <a:t> </a:t>
            </a:r>
            <a:r>
              <a:rPr lang="cs-CZ" altLang="cs-CZ" sz="2000" i="1" dirty="0" smtClean="0">
                <a:solidFill>
                  <a:srgbClr val="0000FF"/>
                </a:solidFill>
              </a:rPr>
              <a:t>q</a:t>
            </a:r>
            <a:r>
              <a:rPr lang="cs-CZ" altLang="cs-CZ" sz="2000" dirty="0" smtClean="0"/>
              <a:t>.</a:t>
            </a:r>
          </a:p>
          <a:p>
            <a:pPr eaLnBrk="1" hangingPunct="1">
              <a:spcAft>
                <a:spcPts val="600"/>
              </a:spcAft>
            </a:pPr>
            <a:r>
              <a:rPr lang="en-US" altLang="cs-CZ" sz="2000" dirty="0"/>
              <a:t>Charge has a fundamental unit of a </a:t>
            </a:r>
            <a:r>
              <a:rPr lang="en-US" altLang="cs-CZ" sz="2000" dirty="0">
                <a:solidFill>
                  <a:srgbClr val="0000FF"/>
                </a:solidFill>
              </a:rPr>
              <a:t>Coulomb</a:t>
            </a:r>
            <a:r>
              <a:rPr lang="en-US" altLang="cs-CZ" sz="2000" dirty="0"/>
              <a:t> (</a:t>
            </a:r>
            <a:r>
              <a:rPr lang="en-US" altLang="cs-CZ" sz="2000" dirty="0">
                <a:solidFill>
                  <a:srgbClr val="0000FF"/>
                </a:solidFill>
              </a:rPr>
              <a:t>C</a:t>
            </a:r>
            <a:r>
              <a:rPr lang="en-US" altLang="cs-CZ" sz="2000" dirty="0" smtClean="0"/>
              <a:t>)</a:t>
            </a:r>
            <a:r>
              <a:rPr lang="cs-CZ" altLang="cs-CZ" sz="2000" dirty="0" smtClean="0"/>
              <a:t>.</a:t>
            </a:r>
          </a:p>
          <a:p>
            <a:pPr eaLnBrk="1" hangingPunct="1">
              <a:spcAft>
                <a:spcPts val="600"/>
              </a:spcAft>
            </a:pPr>
            <a:r>
              <a:rPr lang="cs-CZ" altLang="cs-CZ" sz="2000" dirty="0" err="1" smtClean="0"/>
              <a:t>Charges</a:t>
            </a:r>
            <a:r>
              <a:rPr lang="cs-CZ" altLang="cs-CZ" sz="2000" dirty="0" smtClean="0"/>
              <a:t> </a:t>
            </a:r>
            <a:r>
              <a:rPr lang="cs-CZ" altLang="cs-CZ" sz="2000" dirty="0" err="1" smtClean="0"/>
              <a:t>can</a:t>
            </a:r>
            <a:r>
              <a:rPr lang="cs-CZ" altLang="cs-CZ" sz="2000" dirty="0" smtClean="0"/>
              <a:t> </a:t>
            </a:r>
            <a:r>
              <a:rPr lang="cs-CZ" altLang="cs-CZ" sz="2000" dirty="0" err="1" smtClean="0"/>
              <a:t>exist</a:t>
            </a:r>
            <a:r>
              <a:rPr lang="cs-CZ" altLang="cs-CZ" sz="2000" dirty="0" smtClean="0"/>
              <a:t> </a:t>
            </a:r>
            <a:r>
              <a:rPr lang="cs-CZ" altLang="cs-CZ" sz="2000" dirty="0" err="1" smtClean="0"/>
              <a:t>only</a:t>
            </a:r>
            <a:r>
              <a:rPr lang="cs-CZ" altLang="cs-CZ" sz="2000" dirty="0" smtClean="0"/>
              <a:t> in </a:t>
            </a:r>
            <a:r>
              <a:rPr lang="cs-CZ" altLang="cs-CZ" sz="2000" dirty="0" err="1" smtClean="0"/>
              <a:t>multiples</a:t>
            </a:r>
            <a:r>
              <a:rPr lang="cs-CZ" altLang="cs-CZ" sz="2000" dirty="0" smtClean="0"/>
              <a:t> </a:t>
            </a:r>
            <a:r>
              <a:rPr lang="cs-CZ" altLang="cs-CZ" sz="2000" dirty="0" err="1" smtClean="0"/>
              <a:t>of</a:t>
            </a:r>
            <a:r>
              <a:rPr lang="cs-CZ" altLang="cs-CZ" sz="2000" dirty="0" smtClean="0"/>
              <a:t> </a:t>
            </a:r>
            <a:r>
              <a:rPr lang="cs-CZ" altLang="cs-CZ" sz="2000" i="1" dirty="0" smtClean="0">
                <a:solidFill>
                  <a:srgbClr val="0000FF"/>
                </a:solidFill>
              </a:rPr>
              <a:t>e</a:t>
            </a:r>
            <a:r>
              <a:rPr lang="cs-CZ" altLang="cs-CZ" sz="2000" dirty="0" smtClean="0"/>
              <a:t> (</a:t>
            </a:r>
            <a:r>
              <a:rPr lang="cs-CZ" altLang="cs-CZ" sz="2000" dirty="0" err="1" smtClean="0"/>
              <a:t>elementary</a:t>
            </a:r>
            <a:r>
              <a:rPr lang="cs-CZ" altLang="cs-CZ" sz="2000" dirty="0" smtClean="0"/>
              <a:t> </a:t>
            </a:r>
            <a:r>
              <a:rPr lang="cs-CZ" altLang="cs-CZ" sz="2000" dirty="0" err="1" smtClean="0"/>
              <a:t>charge</a:t>
            </a:r>
            <a:r>
              <a:rPr lang="cs-CZ" altLang="cs-CZ" sz="2000" dirty="0" smtClean="0"/>
              <a:t>).</a:t>
            </a:r>
          </a:p>
          <a:p>
            <a:pPr eaLnBrk="1" hangingPunct="1">
              <a:spcAft>
                <a:spcPts val="600"/>
              </a:spcAft>
            </a:pPr>
            <a:r>
              <a:rPr lang="cs-CZ" altLang="cs-CZ" sz="2000" dirty="0" err="1" smtClean="0"/>
              <a:t>One</a:t>
            </a:r>
            <a:r>
              <a:rPr lang="cs-CZ" altLang="cs-CZ" sz="2000" dirty="0" smtClean="0"/>
              <a:t> Coulomb </a:t>
            </a:r>
            <a:r>
              <a:rPr lang="cs-CZ" altLang="cs-CZ" sz="2000" dirty="0" err="1" smtClean="0"/>
              <a:t>is</a:t>
            </a:r>
            <a:r>
              <a:rPr lang="cs-CZ" altLang="cs-CZ" sz="2000" dirty="0" smtClean="0"/>
              <a:t> </a:t>
            </a:r>
            <a:r>
              <a:rPr lang="cs-CZ" altLang="cs-CZ" sz="2000" dirty="0" err="1" smtClean="0"/>
              <a:t>quite</a:t>
            </a:r>
            <a:r>
              <a:rPr lang="cs-CZ" altLang="cs-CZ" sz="2000" dirty="0" smtClean="0"/>
              <a:t> </a:t>
            </a:r>
            <a:r>
              <a:rPr lang="cs-CZ" altLang="cs-CZ" sz="2000" dirty="0" err="1" smtClean="0"/>
              <a:t>large</a:t>
            </a:r>
            <a:r>
              <a:rPr lang="cs-CZ" altLang="cs-CZ" sz="2000" dirty="0" smtClean="0"/>
              <a:t> unit:</a:t>
            </a:r>
          </a:p>
          <a:p>
            <a:pPr marL="702000" indent="-342900" eaLnBrk="1" hangingPunct="1">
              <a:spcAft>
                <a:spcPts val="600"/>
              </a:spcAft>
              <a:buFont typeface="Arial" panose="020B0604020202020204" pitchFamily="34" charset="0"/>
              <a:buChar char="•"/>
            </a:pPr>
            <a:r>
              <a:rPr lang="cs-CZ" altLang="cs-CZ" dirty="0" smtClean="0"/>
              <a:t>A </a:t>
            </a:r>
            <a:r>
              <a:rPr lang="cs-CZ" altLang="cs-CZ" dirty="0" err="1" smtClean="0"/>
              <a:t>glass</a:t>
            </a:r>
            <a:r>
              <a:rPr lang="cs-CZ" altLang="cs-CZ" dirty="0" smtClean="0"/>
              <a:t> rod </a:t>
            </a:r>
            <a:r>
              <a:rPr lang="cs-CZ" altLang="cs-CZ" dirty="0" err="1" smtClean="0"/>
              <a:t>rubbed</a:t>
            </a:r>
            <a:r>
              <a:rPr lang="cs-CZ" altLang="cs-CZ" dirty="0" smtClean="0"/>
              <a:t> </a:t>
            </a:r>
            <a:r>
              <a:rPr lang="cs-CZ" altLang="cs-CZ" dirty="0" err="1" smtClean="0"/>
              <a:t>with</a:t>
            </a:r>
            <a:r>
              <a:rPr lang="cs-CZ" altLang="cs-CZ" dirty="0" smtClean="0"/>
              <a:t> </a:t>
            </a:r>
            <a:r>
              <a:rPr lang="cs-CZ" altLang="cs-CZ" dirty="0" err="1" smtClean="0"/>
              <a:t>piece</a:t>
            </a:r>
            <a:r>
              <a:rPr lang="cs-CZ" altLang="cs-CZ" dirty="0" smtClean="0"/>
              <a:t> </a:t>
            </a:r>
            <a:r>
              <a:rPr lang="cs-CZ" altLang="cs-CZ" dirty="0" err="1" smtClean="0"/>
              <a:t>of</a:t>
            </a:r>
            <a:r>
              <a:rPr lang="cs-CZ" altLang="cs-CZ" dirty="0" smtClean="0"/>
              <a:t> </a:t>
            </a:r>
            <a:r>
              <a:rPr lang="cs-CZ" altLang="cs-CZ" dirty="0" err="1" smtClean="0"/>
              <a:t>silk</a:t>
            </a:r>
            <a:r>
              <a:rPr lang="cs-CZ" altLang="cs-CZ" dirty="0" smtClean="0"/>
              <a:t> </a:t>
            </a:r>
            <a:r>
              <a:rPr lang="cs-CZ" altLang="cs-CZ" dirty="0" err="1" smtClean="0"/>
              <a:t>acquires</a:t>
            </a:r>
            <a:r>
              <a:rPr lang="cs-CZ" altLang="cs-CZ" dirty="0" smtClean="0"/>
              <a:t> a </a:t>
            </a:r>
            <a:r>
              <a:rPr lang="cs-CZ" altLang="cs-CZ" dirty="0" err="1" smtClean="0"/>
              <a:t>charge</a:t>
            </a:r>
            <a:r>
              <a:rPr lang="cs-CZ" altLang="cs-CZ" dirty="0" smtClean="0"/>
              <a:t> </a:t>
            </a:r>
            <a:r>
              <a:rPr lang="cs-CZ" altLang="cs-CZ" dirty="0" err="1" smtClean="0"/>
              <a:t>of</a:t>
            </a:r>
            <a:r>
              <a:rPr lang="cs-CZ" altLang="cs-CZ" dirty="0" smtClean="0"/>
              <a:t> </a:t>
            </a:r>
            <a:r>
              <a:rPr lang="cs-CZ" altLang="cs-CZ" dirty="0" smtClean="0">
                <a:solidFill>
                  <a:srgbClr val="0000FF"/>
                </a:solidFill>
              </a:rPr>
              <a:t>10 </a:t>
            </a:r>
            <a:r>
              <a:rPr lang="el-GR" altLang="cs-CZ" dirty="0" smtClean="0">
                <a:solidFill>
                  <a:srgbClr val="0000FF"/>
                </a:solidFill>
              </a:rPr>
              <a:t>μ</a:t>
            </a:r>
            <a:r>
              <a:rPr lang="cs-CZ" altLang="cs-CZ" dirty="0" smtClean="0">
                <a:solidFill>
                  <a:srgbClr val="0000FF"/>
                </a:solidFill>
              </a:rPr>
              <a:t>C</a:t>
            </a:r>
          </a:p>
          <a:p>
            <a:pPr marL="702000" indent="-342900" eaLnBrk="1" hangingPunct="1">
              <a:spcAft>
                <a:spcPts val="600"/>
              </a:spcAft>
              <a:buFont typeface="Arial" panose="020B0604020202020204" pitchFamily="34" charset="0"/>
              <a:buChar char="•"/>
            </a:pPr>
            <a:r>
              <a:rPr lang="cs-CZ" altLang="cs-CZ" dirty="0" smtClean="0"/>
              <a:t>A </a:t>
            </a:r>
            <a:r>
              <a:rPr lang="cs-CZ" altLang="cs-CZ" dirty="0" err="1" smtClean="0"/>
              <a:t>filtration</a:t>
            </a:r>
            <a:r>
              <a:rPr lang="cs-CZ" altLang="cs-CZ" dirty="0" smtClean="0"/>
              <a:t> </a:t>
            </a:r>
            <a:r>
              <a:rPr lang="cs-CZ" altLang="cs-CZ" dirty="0" err="1" smtClean="0"/>
              <a:t>capacitor</a:t>
            </a:r>
            <a:r>
              <a:rPr lang="cs-CZ" altLang="cs-CZ" dirty="0" smtClean="0"/>
              <a:t> in a DC source </a:t>
            </a:r>
            <a:r>
              <a:rPr lang="cs-CZ" altLang="cs-CZ" dirty="0" err="1" smtClean="0"/>
              <a:t>stores</a:t>
            </a:r>
            <a:r>
              <a:rPr lang="cs-CZ" altLang="cs-CZ" dirty="0" smtClean="0"/>
              <a:t> a </a:t>
            </a:r>
            <a:r>
              <a:rPr lang="cs-CZ" altLang="cs-CZ" dirty="0" err="1" smtClean="0"/>
              <a:t>charge</a:t>
            </a:r>
            <a:r>
              <a:rPr lang="cs-CZ" altLang="cs-CZ" dirty="0" smtClean="0"/>
              <a:t> </a:t>
            </a:r>
            <a:r>
              <a:rPr lang="cs-CZ" altLang="cs-CZ" dirty="0" err="1" smtClean="0"/>
              <a:t>of</a:t>
            </a:r>
            <a:r>
              <a:rPr lang="cs-CZ" altLang="cs-CZ" dirty="0" smtClean="0"/>
              <a:t> </a:t>
            </a:r>
            <a:r>
              <a:rPr lang="cs-CZ" altLang="cs-CZ" dirty="0" smtClean="0">
                <a:solidFill>
                  <a:srgbClr val="0000FF"/>
                </a:solidFill>
              </a:rPr>
              <a:t>1 </a:t>
            </a:r>
            <a:r>
              <a:rPr lang="cs-CZ" altLang="cs-CZ" dirty="0" err="1" smtClean="0">
                <a:solidFill>
                  <a:srgbClr val="0000FF"/>
                </a:solidFill>
              </a:rPr>
              <a:t>mC</a:t>
            </a:r>
            <a:r>
              <a:rPr lang="cs-CZ" altLang="cs-CZ" dirty="0" smtClean="0">
                <a:solidFill>
                  <a:srgbClr val="0000FF"/>
                </a:solidFill>
              </a:rPr>
              <a:t> </a:t>
            </a:r>
          </a:p>
          <a:p>
            <a:pPr marL="702000" indent="-342900" eaLnBrk="1" hangingPunct="1">
              <a:spcAft>
                <a:spcPts val="600"/>
              </a:spcAft>
              <a:buFont typeface="Arial" panose="020B0604020202020204" pitchFamily="34" charset="0"/>
              <a:buChar char="•"/>
            </a:pPr>
            <a:r>
              <a:rPr lang="cs-CZ" altLang="cs-CZ" dirty="0" err="1" smtClean="0"/>
              <a:t>An</a:t>
            </a:r>
            <a:r>
              <a:rPr lang="cs-CZ" altLang="cs-CZ" dirty="0" smtClean="0"/>
              <a:t> </a:t>
            </a:r>
            <a:r>
              <a:rPr lang="cs-CZ" altLang="cs-CZ" dirty="0" err="1" smtClean="0"/>
              <a:t>average</a:t>
            </a:r>
            <a:r>
              <a:rPr lang="cs-CZ" altLang="cs-CZ" dirty="0" smtClean="0"/>
              <a:t> </a:t>
            </a:r>
            <a:r>
              <a:rPr lang="cs-CZ" altLang="cs-CZ" dirty="0" err="1" smtClean="0"/>
              <a:t>lightning</a:t>
            </a:r>
            <a:r>
              <a:rPr lang="cs-CZ" altLang="cs-CZ" dirty="0" smtClean="0"/>
              <a:t> </a:t>
            </a:r>
            <a:r>
              <a:rPr lang="cs-CZ" altLang="cs-CZ" dirty="0" err="1" smtClean="0"/>
              <a:t>bolt</a:t>
            </a:r>
            <a:r>
              <a:rPr lang="cs-CZ" altLang="cs-CZ" dirty="0" smtClean="0"/>
              <a:t> </a:t>
            </a:r>
            <a:r>
              <a:rPr lang="cs-CZ" altLang="cs-CZ" dirty="0" err="1" smtClean="0"/>
              <a:t>carries</a:t>
            </a:r>
            <a:r>
              <a:rPr lang="cs-CZ" altLang="cs-CZ" dirty="0" smtClean="0"/>
              <a:t> a </a:t>
            </a:r>
            <a:r>
              <a:rPr lang="cs-CZ" altLang="cs-CZ" dirty="0" err="1" smtClean="0"/>
              <a:t>charge</a:t>
            </a:r>
            <a:r>
              <a:rPr lang="cs-CZ" altLang="cs-CZ" dirty="0" smtClean="0"/>
              <a:t> </a:t>
            </a:r>
            <a:r>
              <a:rPr lang="cs-CZ" altLang="cs-CZ" dirty="0" err="1" smtClean="0"/>
              <a:t>of</a:t>
            </a:r>
            <a:r>
              <a:rPr lang="cs-CZ" altLang="cs-CZ" dirty="0" smtClean="0"/>
              <a:t> </a:t>
            </a:r>
            <a:r>
              <a:rPr lang="cs-CZ" altLang="cs-CZ" dirty="0" smtClean="0">
                <a:solidFill>
                  <a:srgbClr val="0000FF"/>
                </a:solidFill>
              </a:rPr>
              <a:t>15 C</a:t>
            </a:r>
          </a:p>
          <a:p>
            <a:pPr eaLnBrk="1" hangingPunct="1">
              <a:spcAft>
                <a:spcPts val="600"/>
              </a:spcAft>
            </a:pPr>
            <a:r>
              <a:rPr lang="cs-CZ" altLang="cs-CZ" sz="2000" dirty="0" err="1" smtClean="0"/>
              <a:t>Charge</a:t>
            </a:r>
            <a:r>
              <a:rPr lang="cs-CZ" altLang="cs-CZ" sz="2000" dirty="0" smtClean="0"/>
              <a:t> </a:t>
            </a:r>
            <a:r>
              <a:rPr lang="cs-CZ" altLang="cs-CZ" sz="2000" dirty="0" err="1" smtClean="0"/>
              <a:t>cannot</a:t>
            </a:r>
            <a:r>
              <a:rPr lang="cs-CZ" altLang="cs-CZ" sz="2000" dirty="0" smtClean="0"/>
              <a:t> </a:t>
            </a:r>
            <a:r>
              <a:rPr lang="cs-CZ" altLang="cs-CZ" sz="2000" dirty="0" err="1" smtClean="0"/>
              <a:t>be</a:t>
            </a:r>
            <a:r>
              <a:rPr lang="cs-CZ" altLang="cs-CZ" sz="2000" dirty="0" smtClean="0"/>
              <a:t> </a:t>
            </a:r>
            <a:r>
              <a:rPr lang="cs-CZ" altLang="cs-CZ" sz="2000" dirty="0" err="1" smtClean="0"/>
              <a:t>created</a:t>
            </a:r>
            <a:r>
              <a:rPr lang="cs-CZ" altLang="cs-CZ" sz="2000" dirty="0" smtClean="0"/>
              <a:t> </a:t>
            </a:r>
            <a:r>
              <a:rPr lang="cs-CZ" altLang="cs-CZ" sz="2000" dirty="0" err="1" smtClean="0"/>
              <a:t>or</a:t>
            </a:r>
            <a:r>
              <a:rPr lang="cs-CZ" altLang="cs-CZ" sz="2000" dirty="0" smtClean="0"/>
              <a:t> </a:t>
            </a:r>
            <a:r>
              <a:rPr lang="cs-CZ" altLang="cs-CZ" sz="2000" dirty="0" err="1" smtClean="0"/>
              <a:t>destroyed</a:t>
            </a:r>
            <a:r>
              <a:rPr lang="cs-CZ" altLang="cs-CZ" sz="2000" dirty="0" smtClean="0"/>
              <a:t> – </a:t>
            </a:r>
            <a:r>
              <a:rPr lang="cs-CZ" altLang="cs-CZ" sz="2000" dirty="0" err="1" smtClean="0">
                <a:solidFill>
                  <a:srgbClr val="0000FF"/>
                </a:solidFill>
              </a:rPr>
              <a:t>charge</a:t>
            </a:r>
            <a:r>
              <a:rPr lang="cs-CZ" altLang="cs-CZ" sz="2000" dirty="0" smtClean="0">
                <a:solidFill>
                  <a:srgbClr val="0000FF"/>
                </a:solidFill>
              </a:rPr>
              <a:t> </a:t>
            </a:r>
            <a:r>
              <a:rPr lang="cs-CZ" altLang="cs-CZ" sz="2000" dirty="0" err="1" smtClean="0">
                <a:solidFill>
                  <a:srgbClr val="0000FF"/>
                </a:solidFill>
              </a:rPr>
              <a:t>conservation</a:t>
            </a:r>
            <a:r>
              <a:rPr lang="cs-CZ" altLang="cs-CZ" sz="2000" dirty="0" smtClean="0">
                <a:solidFill>
                  <a:srgbClr val="0000FF"/>
                </a:solidFill>
              </a:rPr>
              <a:t> </a:t>
            </a:r>
            <a:r>
              <a:rPr lang="cs-CZ" altLang="cs-CZ" sz="2000" dirty="0" err="1" smtClean="0">
                <a:solidFill>
                  <a:srgbClr val="0000FF"/>
                </a:solidFill>
              </a:rPr>
              <a:t>principle</a:t>
            </a:r>
            <a:r>
              <a:rPr lang="cs-CZ" altLang="cs-CZ" sz="2000" dirty="0" smtClean="0"/>
              <a:t>.</a:t>
            </a:r>
          </a:p>
          <a:p>
            <a:pPr eaLnBrk="1" hangingPunct="1">
              <a:spcAft>
                <a:spcPts val="600"/>
              </a:spcAft>
            </a:pPr>
            <a:r>
              <a:rPr lang="en-US" altLang="cs-CZ" sz="2000" dirty="0"/>
              <a:t>Atoms usually have as many electrons as protons, so the atom has a </a:t>
            </a:r>
            <a:r>
              <a:rPr lang="en-US" altLang="cs-CZ" sz="2000" dirty="0">
                <a:solidFill>
                  <a:srgbClr val="0000FF"/>
                </a:solidFill>
              </a:rPr>
              <a:t>zero net </a:t>
            </a:r>
            <a:r>
              <a:rPr lang="en-US" altLang="cs-CZ" sz="2000" dirty="0" smtClean="0">
                <a:solidFill>
                  <a:srgbClr val="0000FF"/>
                </a:solidFill>
              </a:rPr>
              <a:t>charge</a:t>
            </a:r>
            <a:r>
              <a:rPr lang="en-US" altLang="cs-CZ" sz="2000" dirty="0" smtClean="0"/>
              <a:t> (is electrically neutral)</a:t>
            </a:r>
            <a:r>
              <a:rPr lang="cs-CZ" altLang="cs-CZ" sz="2000" dirty="0" smtClean="0"/>
              <a:t>.</a:t>
            </a:r>
          </a:p>
          <a:p>
            <a:pPr eaLnBrk="1" hangingPunct="1">
              <a:spcAft>
                <a:spcPts val="600"/>
              </a:spcAft>
            </a:pPr>
            <a:r>
              <a:rPr lang="cs-CZ" altLang="cs-CZ" sz="2000" dirty="0" err="1" smtClean="0"/>
              <a:t>An</a:t>
            </a:r>
            <a:r>
              <a:rPr lang="cs-CZ" altLang="cs-CZ" sz="2000" dirty="0" smtClean="0"/>
              <a:t> atom </a:t>
            </a:r>
            <a:r>
              <a:rPr lang="cs-CZ" altLang="cs-CZ" sz="2000" dirty="0" err="1" smtClean="0"/>
              <a:t>which</a:t>
            </a:r>
            <a:r>
              <a:rPr lang="cs-CZ" altLang="cs-CZ" sz="2000" dirty="0" smtClean="0"/>
              <a:t> </a:t>
            </a:r>
            <a:r>
              <a:rPr lang="cs-CZ" altLang="cs-CZ" sz="2000" dirty="0" err="1" smtClean="0"/>
              <a:t>loses</a:t>
            </a:r>
            <a:r>
              <a:rPr lang="cs-CZ" altLang="cs-CZ" sz="2000" dirty="0" smtClean="0"/>
              <a:t> </a:t>
            </a:r>
            <a:r>
              <a:rPr lang="cs-CZ" altLang="cs-CZ" sz="2000" dirty="0" err="1" smtClean="0"/>
              <a:t>some</a:t>
            </a:r>
            <a:r>
              <a:rPr lang="cs-CZ" altLang="cs-CZ" sz="2000" dirty="0" smtClean="0"/>
              <a:t> </a:t>
            </a:r>
            <a:r>
              <a:rPr lang="cs-CZ" altLang="cs-CZ" sz="2000" dirty="0" err="1" smtClean="0"/>
              <a:t>electrons</a:t>
            </a:r>
            <a:r>
              <a:rPr lang="cs-CZ" altLang="cs-CZ" sz="2000" dirty="0" smtClean="0"/>
              <a:t> </a:t>
            </a:r>
            <a:r>
              <a:rPr lang="cs-CZ" altLang="cs-CZ" sz="2000" dirty="0" err="1" smtClean="0"/>
              <a:t>becomes</a:t>
            </a:r>
            <a:r>
              <a:rPr lang="cs-CZ" altLang="cs-CZ" sz="2000" dirty="0" smtClean="0"/>
              <a:t> a </a:t>
            </a:r>
            <a:r>
              <a:rPr lang="cs-CZ" altLang="cs-CZ" sz="2000" dirty="0" smtClean="0">
                <a:solidFill>
                  <a:srgbClr val="0000FF"/>
                </a:solidFill>
              </a:rPr>
              <a:t>positive ion</a:t>
            </a:r>
            <a:r>
              <a:rPr lang="cs-CZ" altLang="cs-CZ" sz="2000" dirty="0" smtClean="0"/>
              <a:t>.</a:t>
            </a:r>
          </a:p>
          <a:p>
            <a:pPr eaLnBrk="1" hangingPunct="1">
              <a:spcAft>
                <a:spcPts val="600"/>
              </a:spcAft>
            </a:pPr>
            <a:r>
              <a:rPr lang="cs-CZ" altLang="cs-CZ" sz="2000" dirty="0" err="1"/>
              <a:t>An</a:t>
            </a:r>
            <a:r>
              <a:rPr lang="cs-CZ" altLang="cs-CZ" sz="2000" dirty="0"/>
              <a:t> atom </a:t>
            </a:r>
            <a:r>
              <a:rPr lang="cs-CZ" altLang="cs-CZ" sz="2000" dirty="0" err="1"/>
              <a:t>which</a:t>
            </a:r>
            <a:r>
              <a:rPr lang="cs-CZ" altLang="cs-CZ" sz="2000" dirty="0"/>
              <a:t> </a:t>
            </a:r>
            <a:r>
              <a:rPr lang="cs-CZ" altLang="cs-CZ" sz="2000" dirty="0" err="1" smtClean="0"/>
              <a:t>acquires</a:t>
            </a:r>
            <a:r>
              <a:rPr lang="cs-CZ" altLang="cs-CZ" sz="2000" dirty="0" smtClean="0"/>
              <a:t> </a:t>
            </a:r>
            <a:r>
              <a:rPr lang="cs-CZ" altLang="cs-CZ" sz="2000" dirty="0" err="1" smtClean="0"/>
              <a:t>excessive</a:t>
            </a:r>
            <a:r>
              <a:rPr lang="cs-CZ" altLang="cs-CZ" sz="2000" dirty="0" smtClean="0"/>
              <a:t> </a:t>
            </a:r>
            <a:r>
              <a:rPr lang="cs-CZ" altLang="cs-CZ" sz="2000" dirty="0" err="1" smtClean="0"/>
              <a:t>electrons</a:t>
            </a:r>
            <a:r>
              <a:rPr lang="cs-CZ" altLang="cs-CZ" sz="2000" dirty="0" smtClean="0"/>
              <a:t> </a:t>
            </a:r>
            <a:r>
              <a:rPr lang="cs-CZ" altLang="cs-CZ" sz="2000" dirty="0" err="1"/>
              <a:t>becomes</a:t>
            </a:r>
            <a:r>
              <a:rPr lang="cs-CZ" altLang="cs-CZ" sz="2000" dirty="0"/>
              <a:t> a </a:t>
            </a:r>
            <a:r>
              <a:rPr lang="cs-CZ" altLang="cs-CZ" sz="2000" dirty="0" smtClean="0">
                <a:solidFill>
                  <a:srgbClr val="0000FF"/>
                </a:solidFill>
              </a:rPr>
              <a:t>negative </a:t>
            </a:r>
            <a:r>
              <a:rPr lang="cs-CZ" altLang="cs-CZ" sz="2000" dirty="0">
                <a:solidFill>
                  <a:srgbClr val="0000FF"/>
                </a:solidFill>
              </a:rPr>
              <a:t>ion</a:t>
            </a:r>
            <a:r>
              <a:rPr lang="cs-CZ" altLang="cs-CZ" sz="2000" dirty="0" smtClean="0"/>
              <a:t>. </a:t>
            </a:r>
          </a:p>
        </p:txBody>
      </p:sp>
      <p:sp>
        <p:nvSpPr>
          <p:cNvPr id="5" name="Rectangle 2"/>
          <p:cNvSpPr>
            <a:spLocks noGrp="1" noChangeArrowheads="1"/>
          </p:cNvSpPr>
          <p:nvPr>
            <p:ph type="title"/>
          </p:nvPr>
        </p:nvSpPr>
        <p:spPr>
          <a:xfrm>
            <a:off x="685800" y="84584"/>
            <a:ext cx="7772400" cy="752128"/>
          </a:xfrm>
        </p:spPr>
        <p:txBody>
          <a:bodyPr/>
          <a:lstStyle/>
          <a:p>
            <a:pPr eaLnBrk="1" hangingPunct="1"/>
            <a:r>
              <a:rPr lang="en-US" altLang="cs-CZ" sz="2400" b="1" noProof="0" dirty="0" smtClean="0">
                <a:solidFill>
                  <a:srgbClr val="FF0000"/>
                </a:solidFill>
              </a:rPr>
              <a:t>Some </a:t>
            </a:r>
            <a:r>
              <a:rPr lang="cs-CZ" altLang="cs-CZ" sz="2400" b="1" noProof="0" dirty="0" smtClean="0">
                <a:solidFill>
                  <a:srgbClr val="FF0000"/>
                </a:solidFill>
              </a:rPr>
              <a:t>F</a:t>
            </a:r>
            <a:r>
              <a:rPr lang="en-US" altLang="cs-CZ" sz="2400" b="1" noProof="0" dirty="0" smtClean="0">
                <a:solidFill>
                  <a:srgbClr val="FF0000"/>
                </a:solidFill>
              </a:rPr>
              <a:t>acts </a:t>
            </a:r>
            <a:r>
              <a:rPr lang="cs-CZ" altLang="cs-CZ" sz="2400" b="1" noProof="0" dirty="0" smtClean="0">
                <a:solidFill>
                  <a:srgbClr val="FF0000"/>
                </a:solidFill>
              </a:rPr>
              <a:t>a</a:t>
            </a:r>
            <a:r>
              <a:rPr lang="en-US" altLang="cs-CZ" sz="2400" b="1" noProof="0" dirty="0" smtClean="0">
                <a:solidFill>
                  <a:srgbClr val="FF0000"/>
                </a:solidFill>
              </a:rPr>
              <a:t>bout </a:t>
            </a:r>
            <a:r>
              <a:rPr lang="cs-CZ" altLang="cs-CZ" sz="2400" b="1" noProof="0" dirty="0" smtClean="0">
                <a:solidFill>
                  <a:srgbClr val="FF0000"/>
                </a:solidFill>
              </a:rPr>
              <a:t>E</a:t>
            </a:r>
            <a:r>
              <a:rPr lang="en-US" altLang="cs-CZ" sz="2400" b="1" noProof="0" dirty="0" err="1" smtClean="0">
                <a:solidFill>
                  <a:srgbClr val="FF0000"/>
                </a:solidFill>
              </a:rPr>
              <a:t>lectric</a:t>
            </a:r>
            <a:r>
              <a:rPr lang="en-US" altLang="cs-CZ" sz="2400" b="1" noProof="0" dirty="0" smtClean="0">
                <a:solidFill>
                  <a:srgbClr val="FF0000"/>
                </a:solidFill>
              </a:rPr>
              <a:t> </a:t>
            </a:r>
            <a:r>
              <a:rPr lang="cs-CZ" altLang="cs-CZ" sz="2400" b="1" noProof="0" dirty="0" smtClean="0">
                <a:solidFill>
                  <a:srgbClr val="FF0000"/>
                </a:solidFill>
              </a:rPr>
              <a:t>C</a:t>
            </a:r>
            <a:r>
              <a:rPr lang="en-US" altLang="cs-CZ" sz="2400" b="1" noProof="0" dirty="0" err="1" smtClean="0">
                <a:solidFill>
                  <a:srgbClr val="FF0000"/>
                </a:solidFill>
              </a:rPr>
              <a:t>harge</a:t>
            </a:r>
            <a:endParaRPr lang="en-US" altLang="cs-CZ" sz="2400" noProof="0" dirty="0" smtClean="0">
              <a:solidFill>
                <a:srgbClr val="FF0000"/>
              </a:solidFill>
            </a:endParaRPr>
          </a:p>
        </p:txBody>
      </p:sp>
    </p:spTree>
    <p:extLst>
      <p:ext uri="{BB962C8B-B14F-4D97-AF65-F5344CB8AC3E}">
        <p14:creationId xmlns:p14="http://schemas.microsoft.com/office/powerpoint/2010/main" val="417657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188640"/>
            <a:ext cx="7772400"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cs-CZ" altLang="cs-CZ" sz="2200" b="1" kern="0" dirty="0" err="1" smtClean="0">
                <a:solidFill>
                  <a:srgbClr val="FF0000"/>
                </a:solidFill>
              </a:rPr>
              <a:t>Dielectrics</a:t>
            </a:r>
            <a:r>
              <a:rPr lang="cs-CZ" altLang="cs-CZ" sz="2200" b="1" kern="0" dirty="0" smtClean="0">
                <a:solidFill>
                  <a:srgbClr val="FF0000"/>
                </a:solidFill>
              </a:rPr>
              <a:t> and a </a:t>
            </a:r>
            <a:r>
              <a:rPr lang="cs-CZ" altLang="cs-CZ" sz="2200" b="1" kern="0" dirty="0" err="1" smtClean="0">
                <a:solidFill>
                  <a:srgbClr val="FF0000"/>
                </a:solidFill>
              </a:rPr>
              <a:t>Capacitor</a:t>
            </a:r>
            <a:endParaRPr lang="en-US" altLang="cs-CZ" sz="2200" kern="0" dirty="0" smtClean="0">
              <a:solidFill>
                <a:srgbClr val="FF0000"/>
              </a:solidFill>
            </a:endParaRP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6256" y="620688"/>
            <a:ext cx="1805609" cy="1620000"/>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6256" y="2349040"/>
            <a:ext cx="1805609" cy="1620000"/>
          </a:xfrm>
          <a:prstGeom prst="rect">
            <a:avLst/>
          </a:prstGeom>
        </p:spPr>
      </p:pic>
      <p:sp>
        <p:nvSpPr>
          <p:cNvPr id="7" name="TextovéPole 6"/>
          <p:cNvSpPr txBox="1"/>
          <p:nvPr/>
        </p:nvSpPr>
        <p:spPr>
          <a:xfrm>
            <a:off x="7490930" y="1196752"/>
            <a:ext cx="609462" cy="369332"/>
          </a:xfrm>
          <a:prstGeom prst="rect">
            <a:avLst/>
          </a:prstGeom>
          <a:noFill/>
        </p:spPr>
        <p:txBody>
          <a:bodyPr wrap="none" rtlCol="0">
            <a:spAutoFit/>
          </a:bodyPr>
          <a:lstStyle/>
          <a:p>
            <a:r>
              <a:rPr lang="el-GR" dirty="0" smtClean="0"/>
              <a:t>ε</a:t>
            </a:r>
            <a:r>
              <a:rPr lang="cs-CZ" dirty="0" smtClean="0"/>
              <a:t>=</a:t>
            </a:r>
            <a:r>
              <a:rPr lang="el-GR" dirty="0" smtClean="0"/>
              <a:t>ε</a:t>
            </a:r>
            <a:r>
              <a:rPr lang="cs-CZ" baseline="-25000" dirty="0" smtClean="0"/>
              <a:t>0</a:t>
            </a:r>
            <a:endParaRPr lang="cs-CZ" baseline="-25000" dirty="0"/>
          </a:p>
        </p:txBody>
      </p:sp>
      <p:sp>
        <p:nvSpPr>
          <p:cNvPr id="8" name="TextovéPole 7"/>
          <p:cNvSpPr txBox="1"/>
          <p:nvPr/>
        </p:nvSpPr>
        <p:spPr>
          <a:xfrm>
            <a:off x="7362000" y="2924944"/>
            <a:ext cx="853119" cy="369332"/>
          </a:xfrm>
          <a:prstGeom prst="rect">
            <a:avLst/>
          </a:prstGeom>
          <a:noFill/>
        </p:spPr>
        <p:txBody>
          <a:bodyPr wrap="none" rtlCol="0">
            <a:spAutoFit/>
          </a:bodyPr>
          <a:lstStyle/>
          <a:p>
            <a:r>
              <a:rPr lang="el-GR" dirty="0" smtClean="0"/>
              <a:t>ε</a:t>
            </a:r>
            <a:r>
              <a:rPr lang="cs-CZ" dirty="0" smtClean="0"/>
              <a:t>=</a:t>
            </a:r>
            <a:r>
              <a:rPr lang="el-GR" dirty="0"/>
              <a:t> </a:t>
            </a:r>
            <a:r>
              <a:rPr lang="el-GR" dirty="0" smtClean="0"/>
              <a:t>ε</a:t>
            </a:r>
            <a:r>
              <a:rPr lang="cs-CZ" baseline="-25000" dirty="0" smtClean="0"/>
              <a:t>r</a:t>
            </a:r>
            <a:r>
              <a:rPr lang="el-GR" dirty="0" smtClean="0"/>
              <a:t>ε</a:t>
            </a:r>
            <a:r>
              <a:rPr lang="cs-CZ" baseline="-25000" dirty="0" smtClean="0"/>
              <a:t>0</a:t>
            </a:r>
            <a:endParaRPr lang="cs-CZ" baseline="-25000" dirty="0"/>
          </a:p>
        </p:txBody>
      </p:sp>
      <p:sp>
        <p:nvSpPr>
          <p:cNvPr id="9" name="Text Box 7"/>
          <p:cNvSpPr txBox="1">
            <a:spLocks noChangeArrowheads="1"/>
          </p:cNvSpPr>
          <p:nvPr/>
        </p:nvSpPr>
        <p:spPr bwMode="auto">
          <a:xfrm>
            <a:off x="467544" y="836712"/>
            <a:ext cx="482453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cs-CZ" altLang="cs-CZ" sz="2000" dirty="0" err="1" smtClean="0"/>
              <a:t>If</a:t>
            </a:r>
            <a:r>
              <a:rPr lang="cs-CZ" altLang="cs-CZ" sz="2000" dirty="0" smtClean="0"/>
              <a:t> </a:t>
            </a:r>
            <a:r>
              <a:rPr lang="cs-CZ" altLang="cs-CZ" sz="2000" dirty="0" err="1" smtClean="0"/>
              <a:t>we</a:t>
            </a:r>
            <a:r>
              <a:rPr lang="cs-CZ" altLang="cs-CZ" sz="2000" dirty="0" smtClean="0"/>
              <a:t> </a:t>
            </a:r>
            <a:r>
              <a:rPr lang="cs-CZ" altLang="cs-CZ" sz="2000" dirty="0" err="1" smtClean="0"/>
              <a:t>have</a:t>
            </a:r>
            <a:r>
              <a:rPr lang="cs-CZ" altLang="cs-CZ" sz="2000" dirty="0" smtClean="0"/>
              <a:t> a </a:t>
            </a:r>
            <a:r>
              <a:rPr lang="cs-CZ" altLang="cs-CZ" sz="2000" dirty="0" err="1" smtClean="0"/>
              <a:t>parallel</a:t>
            </a:r>
            <a:r>
              <a:rPr lang="cs-CZ" altLang="cs-CZ" sz="2000" dirty="0" smtClean="0"/>
              <a:t> plate </a:t>
            </a:r>
            <a:r>
              <a:rPr lang="cs-CZ" altLang="cs-CZ" sz="2000" dirty="0" err="1" smtClean="0"/>
              <a:t>capacitor</a:t>
            </a:r>
            <a:r>
              <a:rPr lang="cs-CZ" altLang="cs-CZ" sz="2000" dirty="0" smtClean="0"/>
              <a:t> </a:t>
            </a:r>
            <a:r>
              <a:rPr lang="cs-CZ" altLang="cs-CZ" sz="2000" dirty="0" err="1" smtClean="0"/>
              <a:t>with</a:t>
            </a:r>
            <a:r>
              <a:rPr lang="cs-CZ" altLang="cs-CZ" sz="2000" dirty="0" smtClean="0"/>
              <a:t> </a:t>
            </a:r>
            <a:r>
              <a:rPr lang="cs-CZ" altLang="cs-CZ" sz="2000" dirty="0" err="1" smtClean="0"/>
              <a:t>vacuum</a:t>
            </a:r>
            <a:r>
              <a:rPr lang="cs-CZ" altLang="cs-CZ" sz="2000" dirty="0" smtClean="0"/>
              <a:t> </a:t>
            </a:r>
            <a:r>
              <a:rPr lang="cs-CZ" altLang="cs-CZ" sz="2000" dirty="0" err="1" smtClean="0"/>
              <a:t>between</a:t>
            </a:r>
            <a:r>
              <a:rPr lang="cs-CZ" altLang="cs-CZ" sz="2000" dirty="0" smtClean="0"/>
              <a:t> </a:t>
            </a:r>
            <a:r>
              <a:rPr lang="cs-CZ" altLang="cs-CZ" sz="2000" dirty="0" err="1" smtClean="0"/>
              <a:t>electrodes</a:t>
            </a:r>
            <a:r>
              <a:rPr lang="cs-CZ" altLang="cs-CZ" sz="2000" dirty="0" smtClean="0"/>
              <a:t>, </a:t>
            </a:r>
            <a:r>
              <a:rPr lang="cs-CZ" altLang="cs-CZ" sz="2000" dirty="0" err="1" smtClean="0"/>
              <a:t>its</a:t>
            </a:r>
            <a:r>
              <a:rPr lang="cs-CZ" altLang="cs-CZ" sz="2000" dirty="0" smtClean="0"/>
              <a:t> </a:t>
            </a:r>
            <a:r>
              <a:rPr lang="cs-CZ" altLang="cs-CZ" sz="2000" dirty="0" err="1" smtClean="0"/>
              <a:t>capacity</a:t>
            </a:r>
            <a:r>
              <a:rPr lang="cs-CZ" altLang="cs-CZ" sz="2000" dirty="0" smtClean="0"/>
              <a:t> </a:t>
            </a:r>
            <a:r>
              <a:rPr lang="cs-CZ" altLang="cs-CZ" sz="2000" dirty="0" err="1" smtClean="0"/>
              <a:t>was</a:t>
            </a:r>
            <a:r>
              <a:rPr lang="cs-CZ" altLang="cs-CZ" sz="2000" dirty="0" smtClean="0"/>
              <a:t> </a:t>
            </a:r>
            <a:r>
              <a:rPr lang="cs-CZ" altLang="cs-CZ" sz="2000" dirty="0" err="1" smtClean="0"/>
              <a:t>deduced</a:t>
            </a:r>
            <a:r>
              <a:rPr lang="cs-CZ" altLang="cs-CZ" sz="2000" dirty="0" smtClean="0"/>
              <a:t> as</a:t>
            </a:r>
            <a:endParaRPr lang="en-US" altLang="cs-CZ" sz="2000" dirty="0"/>
          </a:p>
        </p:txBody>
      </p:sp>
      <p:graphicFrame>
        <p:nvGraphicFramePr>
          <p:cNvPr id="10" name="Objekt 9"/>
          <p:cNvGraphicFramePr>
            <a:graphicFrameLocks noChangeAspect="1"/>
          </p:cNvGraphicFramePr>
          <p:nvPr>
            <p:extLst>
              <p:ext uri="{D42A27DB-BD31-4B8C-83A1-F6EECF244321}">
                <p14:modId xmlns:p14="http://schemas.microsoft.com/office/powerpoint/2010/main" val="1388864335"/>
              </p:ext>
            </p:extLst>
          </p:nvPr>
        </p:nvGraphicFramePr>
        <p:xfrm>
          <a:off x="5461000" y="1108075"/>
          <a:ext cx="1127125" cy="744538"/>
        </p:xfrm>
        <a:graphic>
          <a:graphicData uri="http://schemas.openxmlformats.org/presentationml/2006/ole">
            <mc:AlternateContent xmlns:mc="http://schemas.openxmlformats.org/markup-compatibility/2006">
              <mc:Choice xmlns:v="urn:schemas-microsoft-com:vml" Requires="v">
                <p:oleObj spid="_x0000_s60034" name="Equation" r:id="rId5" imgW="596880" imgH="393480" progId="Equation.DSMT4">
                  <p:embed/>
                </p:oleObj>
              </mc:Choice>
              <mc:Fallback>
                <p:oleObj name="Equation" r:id="rId5" imgW="596880" imgH="393480" progId="Equation.DSMT4">
                  <p:embed/>
                  <p:pic>
                    <p:nvPicPr>
                      <p:cNvPr id="0" name="Objekt 22"/>
                      <p:cNvPicPr>
                        <a:picLocks noChangeAspect="1" noChangeArrowheads="1"/>
                      </p:cNvPicPr>
                      <p:nvPr/>
                    </p:nvPicPr>
                    <p:blipFill>
                      <a:blip r:embed="rId6"/>
                      <a:srcRect/>
                      <a:stretch>
                        <a:fillRect/>
                      </a:stretch>
                    </p:blipFill>
                    <p:spPr bwMode="auto">
                      <a:xfrm>
                        <a:off x="5461000" y="1108075"/>
                        <a:ext cx="1127125" cy="744538"/>
                      </a:xfrm>
                      <a:prstGeom prst="rect">
                        <a:avLst/>
                      </a:prstGeom>
                      <a:noFill/>
                      <a:ln w="15875">
                        <a:solidFill>
                          <a:schemeClr val="tx1"/>
                        </a:solidFill>
                        <a:miter lim="800000"/>
                        <a:headEnd/>
                        <a:tailEnd/>
                      </a:ln>
                    </p:spPr>
                  </p:pic>
                </p:oleObj>
              </mc:Fallback>
            </mc:AlternateContent>
          </a:graphicData>
        </a:graphic>
      </p:graphicFrame>
      <p:sp>
        <p:nvSpPr>
          <p:cNvPr id="11" name="Text Box 7"/>
          <p:cNvSpPr txBox="1">
            <a:spLocks noChangeArrowheads="1"/>
          </p:cNvSpPr>
          <p:nvPr/>
        </p:nvSpPr>
        <p:spPr bwMode="auto">
          <a:xfrm>
            <a:off x="467544" y="1981289"/>
            <a:ext cx="4824536" cy="155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cs-CZ" altLang="cs-CZ" sz="2000" dirty="0" err="1" smtClean="0"/>
              <a:t>If</a:t>
            </a:r>
            <a:r>
              <a:rPr lang="cs-CZ" altLang="cs-CZ" sz="2000" dirty="0" smtClean="0"/>
              <a:t> </a:t>
            </a:r>
            <a:r>
              <a:rPr lang="cs-CZ" altLang="cs-CZ" sz="2000" dirty="0" err="1" smtClean="0"/>
              <a:t>the</a:t>
            </a:r>
            <a:r>
              <a:rPr lang="cs-CZ" altLang="cs-CZ" sz="2000" dirty="0" smtClean="0"/>
              <a:t> </a:t>
            </a:r>
            <a:r>
              <a:rPr lang="cs-CZ" altLang="cs-CZ" sz="2000" dirty="0" err="1" smtClean="0"/>
              <a:t>space</a:t>
            </a:r>
            <a:r>
              <a:rPr lang="cs-CZ" altLang="cs-CZ" sz="2000" dirty="0" smtClean="0"/>
              <a:t> </a:t>
            </a:r>
            <a:r>
              <a:rPr lang="cs-CZ" altLang="cs-CZ" sz="2000" dirty="0" err="1" smtClean="0"/>
              <a:t>between</a:t>
            </a:r>
            <a:r>
              <a:rPr lang="cs-CZ" altLang="cs-CZ" sz="2000" dirty="0" smtClean="0"/>
              <a:t> </a:t>
            </a:r>
            <a:r>
              <a:rPr lang="cs-CZ" altLang="cs-CZ" sz="2000" dirty="0" err="1" smtClean="0"/>
              <a:t>plates</a:t>
            </a:r>
            <a:r>
              <a:rPr lang="cs-CZ" altLang="cs-CZ" sz="2000" dirty="0" smtClean="0"/>
              <a:t> </a:t>
            </a:r>
            <a:r>
              <a:rPr lang="cs-CZ" altLang="cs-CZ" sz="2000" dirty="0" err="1" smtClean="0"/>
              <a:t>is</a:t>
            </a:r>
            <a:r>
              <a:rPr lang="cs-CZ" altLang="cs-CZ" sz="2000" dirty="0" smtClean="0"/>
              <a:t> </a:t>
            </a:r>
            <a:r>
              <a:rPr lang="cs-CZ" altLang="cs-CZ" sz="2000" dirty="0" err="1" smtClean="0"/>
              <a:t>filled</a:t>
            </a:r>
            <a:r>
              <a:rPr lang="cs-CZ" altLang="cs-CZ" sz="2000" dirty="0" smtClean="0"/>
              <a:t> </a:t>
            </a:r>
            <a:r>
              <a:rPr lang="cs-CZ" altLang="cs-CZ" sz="2000" dirty="0" err="1" smtClean="0"/>
              <a:t>with</a:t>
            </a:r>
            <a:r>
              <a:rPr lang="cs-CZ" altLang="cs-CZ" sz="2000" dirty="0" smtClean="0"/>
              <a:t> </a:t>
            </a:r>
            <a:r>
              <a:rPr lang="cs-CZ" altLang="cs-CZ" sz="2000" dirty="0" err="1" smtClean="0"/>
              <a:t>dielectric</a:t>
            </a:r>
            <a:r>
              <a:rPr lang="cs-CZ" altLang="cs-CZ" sz="2000" dirty="0" smtClean="0"/>
              <a:t> </a:t>
            </a:r>
            <a:r>
              <a:rPr lang="cs-CZ" altLang="cs-CZ" sz="2000" dirty="0" err="1" smtClean="0"/>
              <a:t>the</a:t>
            </a:r>
            <a:r>
              <a:rPr lang="cs-CZ" altLang="cs-CZ" sz="2000" dirty="0" smtClean="0"/>
              <a:t> </a:t>
            </a:r>
            <a:r>
              <a:rPr lang="cs-CZ" altLang="cs-CZ" sz="2000" dirty="0" err="1" smtClean="0"/>
              <a:t>formula</a:t>
            </a:r>
            <a:r>
              <a:rPr lang="cs-CZ" altLang="cs-CZ" sz="2000" dirty="0" smtClean="0"/>
              <a:t> </a:t>
            </a:r>
            <a:r>
              <a:rPr lang="cs-CZ" altLang="cs-CZ" sz="2000" dirty="0" err="1" smtClean="0"/>
              <a:t>changes</a:t>
            </a:r>
            <a:r>
              <a:rPr lang="cs-CZ" altLang="cs-CZ" sz="2000" dirty="0" smtClean="0"/>
              <a:t> to</a:t>
            </a:r>
          </a:p>
          <a:p>
            <a:pPr algn="just" eaLnBrk="1" hangingPunct="1">
              <a:spcBef>
                <a:spcPts val="1200"/>
              </a:spcBef>
              <a:spcAft>
                <a:spcPts val="600"/>
              </a:spcAft>
            </a:pPr>
            <a:r>
              <a:rPr lang="cs-CZ" altLang="cs-CZ" sz="2000" dirty="0" err="1" smtClean="0"/>
              <a:t>where</a:t>
            </a:r>
            <a:r>
              <a:rPr lang="cs-CZ" altLang="cs-CZ" sz="2000" dirty="0" smtClean="0"/>
              <a:t> </a:t>
            </a:r>
            <a:r>
              <a:rPr lang="el-GR" altLang="cs-CZ" sz="2000" dirty="0" smtClean="0">
                <a:solidFill>
                  <a:srgbClr val="0000FF"/>
                </a:solidFill>
              </a:rPr>
              <a:t>ε</a:t>
            </a:r>
            <a:r>
              <a:rPr lang="cs-CZ" altLang="cs-CZ" sz="2000" baseline="-25000" dirty="0" smtClean="0">
                <a:solidFill>
                  <a:srgbClr val="0000FF"/>
                </a:solidFill>
              </a:rPr>
              <a:t>r</a:t>
            </a:r>
            <a:r>
              <a:rPr lang="cs-CZ" altLang="cs-CZ" sz="2000" dirty="0" smtClean="0"/>
              <a:t> </a:t>
            </a:r>
            <a:r>
              <a:rPr lang="cs-CZ" altLang="cs-CZ" sz="2000" dirty="0" err="1" smtClean="0"/>
              <a:t>is</a:t>
            </a:r>
            <a:r>
              <a:rPr lang="cs-CZ" altLang="cs-CZ" sz="2000" dirty="0" smtClean="0"/>
              <a:t> a </a:t>
            </a:r>
            <a:r>
              <a:rPr lang="cs-CZ" altLang="cs-CZ" sz="2000" b="1" dirty="0" err="1" smtClean="0">
                <a:solidFill>
                  <a:srgbClr val="0000FF"/>
                </a:solidFill>
              </a:rPr>
              <a:t>dielectric</a:t>
            </a:r>
            <a:r>
              <a:rPr lang="cs-CZ" altLang="cs-CZ" sz="2000" b="1" dirty="0" smtClean="0">
                <a:solidFill>
                  <a:srgbClr val="0000FF"/>
                </a:solidFill>
              </a:rPr>
              <a:t> </a:t>
            </a:r>
            <a:r>
              <a:rPr lang="cs-CZ" altLang="cs-CZ" sz="2000" b="1" dirty="0" err="1" smtClean="0">
                <a:solidFill>
                  <a:srgbClr val="0000FF"/>
                </a:solidFill>
              </a:rPr>
              <a:t>constant</a:t>
            </a:r>
            <a:r>
              <a:rPr lang="en-US" altLang="cs-CZ" sz="2000" b="1" dirty="0" smtClean="0">
                <a:solidFill>
                  <a:srgbClr val="0000FF"/>
                </a:solidFill>
              </a:rPr>
              <a:t> </a:t>
            </a:r>
            <a:r>
              <a:rPr lang="en-US" altLang="cs-CZ" sz="2000" dirty="0" smtClean="0"/>
              <a:t>or</a:t>
            </a:r>
            <a:r>
              <a:rPr lang="en-US" altLang="cs-CZ" sz="2000" dirty="0" smtClean="0">
                <a:solidFill>
                  <a:srgbClr val="0000FF"/>
                </a:solidFill>
              </a:rPr>
              <a:t> </a:t>
            </a:r>
            <a:r>
              <a:rPr lang="en-US" altLang="cs-CZ" sz="2000" b="1" dirty="0" smtClean="0">
                <a:solidFill>
                  <a:srgbClr val="0000FF"/>
                </a:solidFill>
              </a:rPr>
              <a:t>relative permittivity </a:t>
            </a:r>
            <a:r>
              <a:rPr lang="cs-CZ" altLang="cs-CZ" sz="2000" dirty="0" smtClean="0"/>
              <a:t>. </a:t>
            </a:r>
            <a:endParaRPr lang="en-US" altLang="cs-CZ" sz="2000" dirty="0"/>
          </a:p>
        </p:txBody>
      </p:sp>
      <p:graphicFrame>
        <p:nvGraphicFramePr>
          <p:cNvPr id="12" name="Objekt 11"/>
          <p:cNvGraphicFramePr>
            <a:graphicFrameLocks noChangeAspect="1"/>
          </p:cNvGraphicFramePr>
          <p:nvPr>
            <p:extLst>
              <p:ext uri="{D42A27DB-BD31-4B8C-83A1-F6EECF244321}">
                <p14:modId xmlns:p14="http://schemas.microsoft.com/office/powerpoint/2010/main" val="1755773405"/>
              </p:ext>
            </p:extLst>
          </p:nvPr>
        </p:nvGraphicFramePr>
        <p:xfrm>
          <a:off x="5448300" y="2324100"/>
          <a:ext cx="1441450" cy="744538"/>
        </p:xfrm>
        <a:graphic>
          <a:graphicData uri="http://schemas.openxmlformats.org/presentationml/2006/ole">
            <mc:AlternateContent xmlns:mc="http://schemas.openxmlformats.org/markup-compatibility/2006">
              <mc:Choice xmlns:v="urn:schemas-microsoft-com:vml" Requires="v">
                <p:oleObj spid="_x0000_s60035" name="Equation" r:id="rId7" imgW="761760" imgH="393480" progId="Equation.DSMT4">
                  <p:embed/>
                </p:oleObj>
              </mc:Choice>
              <mc:Fallback>
                <p:oleObj name="Equation" r:id="rId7" imgW="761760" imgH="393480" progId="Equation.DSMT4">
                  <p:embed/>
                  <p:pic>
                    <p:nvPicPr>
                      <p:cNvPr id="0" name=""/>
                      <p:cNvPicPr>
                        <a:picLocks noChangeAspect="1" noChangeArrowheads="1"/>
                      </p:cNvPicPr>
                      <p:nvPr/>
                    </p:nvPicPr>
                    <p:blipFill>
                      <a:blip r:embed="rId8"/>
                      <a:srcRect/>
                      <a:stretch>
                        <a:fillRect/>
                      </a:stretch>
                    </p:blipFill>
                    <p:spPr bwMode="auto">
                      <a:xfrm>
                        <a:off x="5448300" y="2324100"/>
                        <a:ext cx="1441450" cy="744538"/>
                      </a:xfrm>
                      <a:prstGeom prst="rect">
                        <a:avLst/>
                      </a:prstGeom>
                      <a:noFill/>
                      <a:ln w="15875">
                        <a:solidFill>
                          <a:schemeClr val="tx1"/>
                        </a:solidFill>
                        <a:miter lim="800000"/>
                        <a:headEnd/>
                        <a:tailEnd/>
                      </a:ln>
                    </p:spPr>
                  </p:pic>
                </p:oleObj>
              </mc:Fallback>
            </mc:AlternateContent>
          </a:graphicData>
        </a:graphic>
      </p:graphicFrame>
      <p:sp>
        <p:nvSpPr>
          <p:cNvPr id="13" name="Text Box 7"/>
          <p:cNvSpPr txBox="1">
            <a:spLocks noChangeArrowheads="1"/>
          </p:cNvSpPr>
          <p:nvPr/>
        </p:nvSpPr>
        <p:spPr bwMode="auto">
          <a:xfrm>
            <a:off x="467544" y="3637473"/>
            <a:ext cx="604867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cs-CZ" altLang="cs-CZ" sz="2000" dirty="0" err="1" smtClean="0"/>
              <a:t>If</a:t>
            </a:r>
            <a:r>
              <a:rPr lang="cs-CZ" altLang="cs-CZ" sz="2000" dirty="0" smtClean="0"/>
              <a:t> </a:t>
            </a:r>
            <a:r>
              <a:rPr lang="cs-CZ" altLang="cs-CZ" sz="2000" dirty="0" err="1" smtClean="0"/>
              <a:t>we</a:t>
            </a:r>
            <a:r>
              <a:rPr lang="cs-CZ" altLang="cs-CZ" sz="2000" dirty="0" smtClean="0"/>
              <a:t> place </a:t>
            </a:r>
            <a:r>
              <a:rPr lang="cs-CZ" altLang="cs-CZ" sz="2000" dirty="0" err="1" smtClean="0"/>
              <a:t>the</a:t>
            </a:r>
            <a:r>
              <a:rPr lang="cs-CZ" altLang="cs-CZ" sz="2000" dirty="0" smtClean="0"/>
              <a:t> </a:t>
            </a:r>
            <a:r>
              <a:rPr lang="cs-CZ" altLang="cs-CZ" sz="2000" dirty="0" err="1" smtClean="0"/>
              <a:t>same</a:t>
            </a:r>
            <a:r>
              <a:rPr lang="cs-CZ" altLang="cs-CZ" sz="2000" dirty="0" smtClean="0"/>
              <a:t> </a:t>
            </a:r>
            <a:r>
              <a:rPr lang="cs-CZ" altLang="cs-CZ" sz="2000" dirty="0" err="1" smtClean="0"/>
              <a:t>charge</a:t>
            </a:r>
            <a:r>
              <a:rPr lang="cs-CZ" altLang="cs-CZ" sz="2000" dirty="0" smtClean="0"/>
              <a:t> </a:t>
            </a:r>
            <a:r>
              <a:rPr lang="cs-CZ" altLang="cs-CZ" sz="2000" i="1" dirty="0" smtClean="0"/>
              <a:t>Q</a:t>
            </a:r>
            <a:r>
              <a:rPr lang="cs-CZ" altLang="cs-CZ" sz="2000" dirty="0" smtClean="0"/>
              <a:t> on </a:t>
            </a:r>
            <a:r>
              <a:rPr lang="cs-CZ" altLang="cs-CZ" sz="2000" dirty="0" err="1" smtClean="0"/>
              <a:t>each</a:t>
            </a:r>
            <a:r>
              <a:rPr lang="cs-CZ" altLang="cs-CZ" sz="2000" dirty="0" smtClean="0"/>
              <a:t> </a:t>
            </a:r>
            <a:r>
              <a:rPr lang="cs-CZ" altLang="cs-CZ" sz="2000" dirty="0" err="1" smtClean="0"/>
              <a:t>capacitor</a:t>
            </a:r>
            <a:r>
              <a:rPr lang="cs-CZ" altLang="cs-CZ" sz="2000" dirty="0" smtClean="0"/>
              <a:t> and </a:t>
            </a:r>
            <a:r>
              <a:rPr lang="cs-CZ" altLang="cs-CZ" sz="2000" dirty="0" err="1" smtClean="0"/>
              <a:t>mark</a:t>
            </a:r>
            <a:r>
              <a:rPr lang="cs-CZ" altLang="cs-CZ" sz="2000" dirty="0" smtClean="0"/>
              <a:t> </a:t>
            </a:r>
            <a:r>
              <a:rPr lang="cs-CZ" altLang="cs-CZ" sz="2000" dirty="0" err="1" smtClean="0"/>
              <a:t>corresponding</a:t>
            </a:r>
            <a:r>
              <a:rPr lang="cs-CZ" altLang="cs-CZ" sz="2000" dirty="0" smtClean="0"/>
              <a:t> </a:t>
            </a:r>
            <a:r>
              <a:rPr lang="cs-CZ" altLang="cs-CZ" sz="2000" dirty="0" err="1" smtClean="0"/>
              <a:t>voltages</a:t>
            </a:r>
            <a:r>
              <a:rPr lang="cs-CZ" altLang="cs-CZ" sz="2000" dirty="0" smtClean="0"/>
              <a:t> </a:t>
            </a:r>
            <a:r>
              <a:rPr lang="cs-CZ" altLang="cs-CZ" sz="2000" dirty="0" err="1"/>
              <a:t>V</a:t>
            </a:r>
            <a:r>
              <a:rPr lang="cs-CZ" altLang="cs-CZ" sz="2000" baseline="-25000" dirty="0" err="1"/>
              <a:t>d</a:t>
            </a:r>
            <a:r>
              <a:rPr lang="cs-CZ" altLang="cs-CZ" sz="2000" dirty="0"/>
              <a:t> (</a:t>
            </a:r>
            <a:r>
              <a:rPr lang="cs-CZ" altLang="cs-CZ" sz="2000" dirty="0" err="1"/>
              <a:t>dielectric</a:t>
            </a:r>
            <a:r>
              <a:rPr lang="cs-CZ" altLang="cs-CZ" sz="2000" dirty="0" smtClean="0"/>
              <a:t>) and V</a:t>
            </a:r>
            <a:r>
              <a:rPr lang="cs-CZ" altLang="cs-CZ" sz="2000" baseline="-25000" dirty="0" smtClean="0"/>
              <a:t>0</a:t>
            </a:r>
            <a:r>
              <a:rPr lang="cs-CZ" altLang="cs-CZ" sz="2000" dirty="0" smtClean="0"/>
              <a:t> (</a:t>
            </a:r>
            <a:r>
              <a:rPr lang="en-US" altLang="cs-CZ" sz="2000" dirty="0" smtClean="0"/>
              <a:t>vacuum</a:t>
            </a:r>
            <a:r>
              <a:rPr lang="cs-CZ" altLang="cs-CZ" sz="2000" dirty="0" smtClean="0"/>
              <a:t>), </a:t>
            </a:r>
            <a:r>
              <a:rPr lang="cs-CZ" altLang="cs-CZ" sz="2000" dirty="0" err="1" smtClean="0"/>
              <a:t>we</a:t>
            </a:r>
            <a:r>
              <a:rPr lang="cs-CZ" altLang="cs-CZ" sz="2000" dirty="0" smtClean="0"/>
              <a:t> </a:t>
            </a:r>
            <a:r>
              <a:rPr lang="cs-CZ" altLang="cs-CZ" sz="2000" dirty="0" err="1" smtClean="0"/>
              <a:t>can</a:t>
            </a:r>
            <a:r>
              <a:rPr lang="cs-CZ" altLang="cs-CZ" sz="2000" dirty="0" smtClean="0"/>
              <a:t> </a:t>
            </a:r>
            <a:r>
              <a:rPr lang="cs-CZ" altLang="cs-CZ" sz="2000" dirty="0" err="1" smtClean="0"/>
              <a:t>write</a:t>
            </a:r>
            <a:endParaRPr lang="en-US" altLang="cs-CZ" sz="2000" dirty="0"/>
          </a:p>
        </p:txBody>
      </p:sp>
      <p:graphicFrame>
        <p:nvGraphicFramePr>
          <p:cNvPr id="14" name="Objekt 13"/>
          <p:cNvGraphicFramePr>
            <a:graphicFrameLocks noChangeAspect="1"/>
          </p:cNvGraphicFramePr>
          <p:nvPr>
            <p:extLst>
              <p:ext uri="{D42A27DB-BD31-4B8C-83A1-F6EECF244321}">
                <p14:modId xmlns:p14="http://schemas.microsoft.com/office/powerpoint/2010/main" val="309140358"/>
              </p:ext>
            </p:extLst>
          </p:nvPr>
        </p:nvGraphicFramePr>
        <p:xfrm>
          <a:off x="563563" y="4769470"/>
          <a:ext cx="2043112" cy="433388"/>
        </p:xfrm>
        <a:graphic>
          <a:graphicData uri="http://schemas.openxmlformats.org/presentationml/2006/ole">
            <mc:AlternateContent xmlns:mc="http://schemas.openxmlformats.org/markup-compatibility/2006">
              <mc:Choice xmlns:v="urn:schemas-microsoft-com:vml" Requires="v">
                <p:oleObj spid="_x0000_s60036" name="Equation" r:id="rId9" imgW="1079280" imgH="228600" progId="Equation.DSMT4">
                  <p:embed/>
                </p:oleObj>
              </mc:Choice>
              <mc:Fallback>
                <p:oleObj name="Equation" r:id="rId9" imgW="1079280" imgH="228600" progId="Equation.DSMT4">
                  <p:embed/>
                  <p:pic>
                    <p:nvPicPr>
                      <p:cNvPr id="0" name=""/>
                      <p:cNvPicPr>
                        <a:picLocks noChangeAspect="1" noChangeArrowheads="1"/>
                      </p:cNvPicPr>
                      <p:nvPr/>
                    </p:nvPicPr>
                    <p:blipFill>
                      <a:blip r:embed="rId10"/>
                      <a:srcRect/>
                      <a:stretch>
                        <a:fillRect/>
                      </a:stretch>
                    </p:blipFill>
                    <p:spPr bwMode="auto">
                      <a:xfrm>
                        <a:off x="563563" y="4769470"/>
                        <a:ext cx="2043112" cy="433388"/>
                      </a:xfrm>
                      <a:prstGeom prst="rect">
                        <a:avLst/>
                      </a:prstGeom>
                      <a:noFill/>
                      <a:ln w="15875">
                        <a:noFill/>
                        <a:miter lim="800000"/>
                        <a:headEnd/>
                        <a:tailEnd/>
                      </a:ln>
                    </p:spPr>
                  </p:pic>
                </p:oleObj>
              </mc:Fallback>
            </mc:AlternateContent>
          </a:graphicData>
        </a:graphic>
      </p:graphicFrame>
      <p:sp>
        <p:nvSpPr>
          <p:cNvPr id="15" name="Text Box 7"/>
          <p:cNvSpPr txBox="1">
            <a:spLocks noChangeArrowheads="1"/>
          </p:cNvSpPr>
          <p:nvPr/>
        </p:nvSpPr>
        <p:spPr bwMode="auto">
          <a:xfrm>
            <a:off x="2843808" y="4730020"/>
            <a:ext cx="48245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cs-CZ" altLang="cs-CZ" sz="2000" dirty="0" err="1" smtClean="0"/>
              <a:t>From</a:t>
            </a:r>
            <a:r>
              <a:rPr lang="cs-CZ" altLang="cs-CZ" sz="2000" dirty="0" smtClean="0"/>
              <a:t> </a:t>
            </a:r>
            <a:r>
              <a:rPr lang="cs-CZ" altLang="cs-CZ" sz="2000" dirty="0" err="1" smtClean="0"/>
              <a:t>the</a:t>
            </a:r>
            <a:r>
              <a:rPr lang="cs-CZ" altLang="cs-CZ" sz="2000" dirty="0" smtClean="0"/>
              <a:t> </a:t>
            </a:r>
            <a:r>
              <a:rPr lang="cs-CZ" altLang="cs-CZ" sz="2000" dirty="0" err="1" smtClean="0"/>
              <a:t>upper</a:t>
            </a:r>
            <a:r>
              <a:rPr lang="cs-CZ" altLang="cs-CZ" sz="2000" dirty="0" smtClean="0"/>
              <a:t> </a:t>
            </a:r>
            <a:r>
              <a:rPr lang="cs-CZ" altLang="cs-CZ" sz="2000" dirty="0" err="1" smtClean="0"/>
              <a:t>formulae</a:t>
            </a:r>
            <a:r>
              <a:rPr lang="cs-CZ" altLang="cs-CZ" sz="2000" dirty="0" smtClean="0"/>
              <a:t> </a:t>
            </a:r>
            <a:r>
              <a:rPr lang="cs-CZ" altLang="cs-CZ" sz="2000" dirty="0" err="1" smtClean="0"/>
              <a:t>we</a:t>
            </a:r>
            <a:r>
              <a:rPr lang="cs-CZ" altLang="cs-CZ" sz="2000" dirty="0" smtClean="0"/>
              <a:t> </a:t>
            </a:r>
            <a:r>
              <a:rPr lang="cs-CZ" altLang="cs-CZ" sz="2000" dirty="0" err="1" smtClean="0"/>
              <a:t>can</a:t>
            </a:r>
            <a:r>
              <a:rPr lang="cs-CZ" altLang="cs-CZ" sz="2000" dirty="0" smtClean="0"/>
              <a:t> </a:t>
            </a:r>
            <a:r>
              <a:rPr lang="cs-CZ" altLang="cs-CZ" sz="2000" dirty="0" err="1" smtClean="0"/>
              <a:t>deduce</a:t>
            </a:r>
            <a:endParaRPr lang="en-US" altLang="cs-CZ" sz="2000" dirty="0"/>
          </a:p>
        </p:txBody>
      </p:sp>
      <p:graphicFrame>
        <p:nvGraphicFramePr>
          <p:cNvPr id="16" name="Objekt 15"/>
          <p:cNvGraphicFramePr>
            <a:graphicFrameLocks noChangeAspect="1"/>
          </p:cNvGraphicFramePr>
          <p:nvPr>
            <p:extLst>
              <p:ext uri="{D42A27DB-BD31-4B8C-83A1-F6EECF244321}">
                <p14:modId xmlns:p14="http://schemas.microsoft.com/office/powerpoint/2010/main" val="2734853157"/>
              </p:ext>
            </p:extLst>
          </p:nvPr>
        </p:nvGraphicFramePr>
        <p:xfrm>
          <a:off x="7668344" y="4554066"/>
          <a:ext cx="984250" cy="819150"/>
        </p:xfrm>
        <a:graphic>
          <a:graphicData uri="http://schemas.openxmlformats.org/presentationml/2006/ole">
            <mc:AlternateContent xmlns:mc="http://schemas.openxmlformats.org/markup-compatibility/2006">
              <mc:Choice xmlns:v="urn:schemas-microsoft-com:vml" Requires="v">
                <p:oleObj spid="_x0000_s60037" name="Equation" r:id="rId11" imgW="520560" imgH="431640" progId="Equation.DSMT4">
                  <p:embed/>
                </p:oleObj>
              </mc:Choice>
              <mc:Fallback>
                <p:oleObj name="Equation" r:id="rId11" imgW="520560" imgH="431640" progId="Equation.DSMT4">
                  <p:embed/>
                  <p:pic>
                    <p:nvPicPr>
                      <p:cNvPr id="0" name=""/>
                      <p:cNvPicPr>
                        <a:picLocks noChangeAspect="1" noChangeArrowheads="1"/>
                      </p:cNvPicPr>
                      <p:nvPr/>
                    </p:nvPicPr>
                    <p:blipFill>
                      <a:blip r:embed="rId12"/>
                      <a:srcRect/>
                      <a:stretch>
                        <a:fillRect/>
                      </a:stretch>
                    </p:blipFill>
                    <p:spPr bwMode="auto">
                      <a:xfrm>
                        <a:off x="7668344" y="4554066"/>
                        <a:ext cx="984250" cy="819150"/>
                      </a:xfrm>
                      <a:prstGeom prst="rect">
                        <a:avLst/>
                      </a:prstGeom>
                      <a:noFill/>
                      <a:ln w="15875">
                        <a:noFill/>
                        <a:miter lim="800000"/>
                        <a:headEnd/>
                        <a:tailEnd/>
                      </a:ln>
                    </p:spPr>
                  </p:pic>
                </p:oleObj>
              </mc:Fallback>
            </mc:AlternateContent>
          </a:graphicData>
        </a:graphic>
      </p:graphicFrame>
      <p:graphicFrame>
        <p:nvGraphicFramePr>
          <p:cNvPr id="17" name="Objekt 16"/>
          <p:cNvGraphicFramePr>
            <a:graphicFrameLocks noChangeAspect="1"/>
          </p:cNvGraphicFramePr>
          <p:nvPr>
            <p:extLst>
              <p:ext uri="{D42A27DB-BD31-4B8C-83A1-F6EECF244321}">
                <p14:modId xmlns:p14="http://schemas.microsoft.com/office/powerpoint/2010/main" val="4109943129"/>
              </p:ext>
            </p:extLst>
          </p:nvPr>
        </p:nvGraphicFramePr>
        <p:xfrm>
          <a:off x="1403648" y="5490170"/>
          <a:ext cx="3263901" cy="819150"/>
        </p:xfrm>
        <a:graphic>
          <a:graphicData uri="http://schemas.openxmlformats.org/presentationml/2006/ole">
            <mc:AlternateContent xmlns:mc="http://schemas.openxmlformats.org/markup-compatibility/2006">
              <mc:Choice xmlns:v="urn:schemas-microsoft-com:vml" Requires="v">
                <p:oleObj spid="_x0000_s60038" name="Equation" r:id="rId13" imgW="1726920" imgH="431640" progId="Equation.DSMT4">
                  <p:embed/>
                </p:oleObj>
              </mc:Choice>
              <mc:Fallback>
                <p:oleObj name="Equation" r:id="rId13" imgW="1726920" imgH="431640" progId="Equation.DSMT4">
                  <p:embed/>
                  <p:pic>
                    <p:nvPicPr>
                      <p:cNvPr id="0" name=""/>
                      <p:cNvPicPr>
                        <a:picLocks noChangeAspect="1" noChangeArrowheads="1"/>
                      </p:cNvPicPr>
                      <p:nvPr/>
                    </p:nvPicPr>
                    <p:blipFill>
                      <a:blip r:embed="rId14"/>
                      <a:srcRect/>
                      <a:stretch>
                        <a:fillRect/>
                      </a:stretch>
                    </p:blipFill>
                    <p:spPr bwMode="auto">
                      <a:xfrm>
                        <a:off x="1403648" y="5490170"/>
                        <a:ext cx="3263901" cy="819150"/>
                      </a:xfrm>
                      <a:prstGeom prst="rect">
                        <a:avLst/>
                      </a:prstGeom>
                      <a:noFill/>
                      <a:ln w="15875">
                        <a:noFill/>
                        <a:miter lim="800000"/>
                        <a:headEnd/>
                        <a:tailEnd/>
                      </a:ln>
                    </p:spPr>
                  </p:pic>
                </p:oleObj>
              </mc:Fallback>
            </mc:AlternateContent>
          </a:graphicData>
        </a:graphic>
      </p:graphicFrame>
      <p:sp>
        <p:nvSpPr>
          <p:cNvPr id="18" name="Text Box 7"/>
          <p:cNvSpPr txBox="1">
            <a:spLocks noChangeArrowheads="1"/>
          </p:cNvSpPr>
          <p:nvPr/>
        </p:nvSpPr>
        <p:spPr bwMode="auto">
          <a:xfrm>
            <a:off x="467544" y="5666124"/>
            <a:ext cx="7200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cs-CZ" altLang="cs-CZ" sz="2000" dirty="0" smtClean="0"/>
              <a:t>so</a:t>
            </a:r>
            <a:endParaRPr lang="en-US" altLang="cs-CZ" sz="2000" dirty="0"/>
          </a:p>
        </p:txBody>
      </p:sp>
    </p:spTree>
    <p:extLst>
      <p:ext uri="{BB962C8B-B14F-4D97-AF65-F5344CB8AC3E}">
        <p14:creationId xmlns:p14="http://schemas.microsoft.com/office/powerpoint/2010/main" val="342682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par>
                                <p:cTn id="50" presetID="10"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3" grpId="0"/>
      <p:bldP spid="15" grpId="0"/>
      <p:bldP spid="1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116632"/>
            <a:ext cx="7772400"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cs-CZ" altLang="cs-CZ" sz="2200" b="1" kern="0" dirty="0" err="1" smtClean="0">
                <a:solidFill>
                  <a:srgbClr val="FF0000"/>
                </a:solidFill>
              </a:rPr>
              <a:t>Dielectrics</a:t>
            </a:r>
            <a:r>
              <a:rPr lang="cs-CZ" altLang="cs-CZ" sz="2200" b="1" kern="0" dirty="0" smtClean="0">
                <a:solidFill>
                  <a:srgbClr val="FF0000"/>
                </a:solidFill>
              </a:rPr>
              <a:t> and a </a:t>
            </a:r>
            <a:r>
              <a:rPr lang="cs-CZ" altLang="cs-CZ" sz="2200" b="1" kern="0" dirty="0" err="1" smtClean="0">
                <a:solidFill>
                  <a:srgbClr val="FF0000"/>
                </a:solidFill>
              </a:rPr>
              <a:t>Capacitor</a:t>
            </a:r>
            <a:endParaRPr lang="en-US" altLang="cs-CZ" sz="2200" kern="0" dirty="0" smtClean="0">
              <a:solidFill>
                <a:srgbClr val="FF0000"/>
              </a:solidFill>
            </a:endParaRPr>
          </a:p>
        </p:txBody>
      </p:sp>
      <p:sp>
        <p:nvSpPr>
          <p:cNvPr id="9" name="Text Box 7"/>
          <p:cNvSpPr txBox="1">
            <a:spLocks noChangeArrowheads="1"/>
          </p:cNvSpPr>
          <p:nvPr/>
        </p:nvSpPr>
        <p:spPr bwMode="auto">
          <a:xfrm>
            <a:off x="467544" y="836712"/>
            <a:ext cx="691276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cs-CZ" altLang="cs-CZ" sz="2000" dirty="0" err="1" smtClean="0"/>
              <a:t>Our</a:t>
            </a:r>
            <a:r>
              <a:rPr lang="cs-CZ" altLang="cs-CZ" sz="2000" dirty="0" smtClean="0"/>
              <a:t> </a:t>
            </a:r>
            <a:r>
              <a:rPr lang="cs-CZ" altLang="cs-CZ" sz="2000" dirty="0" err="1" smtClean="0"/>
              <a:t>deduced</a:t>
            </a:r>
            <a:r>
              <a:rPr lang="cs-CZ" altLang="cs-CZ" sz="2000" dirty="0" smtClean="0"/>
              <a:t> </a:t>
            </a:r>
            <a:r>
              <a:rPr lang="cs-CZ" altLang="cs-CZ" sz="2000" dirty="0" err="1" smtClean="0"/>
              <a:t>formula</a:t>
            </a:r>
            <a:r>
              <a:rPr lang="cs-CZ" altLang="cs-CZ" sz="2000" dirty="0"/>
              <a:t> </a:t>
            </a:r>
            <a:r>
              <a:rPr lang="cs-CZ" altLang="cs-CZ" sz="2000" dirty="0" err="1" smtClean="0"/>
              <a:t>for</a:t>
            </a:r>
            <a:r>
              <a:rPr lang="cs-CZ" altLang="cs-CZ" sz="2000" dirty="0" smtClean="0"/>
              <a:t> </a:t>
            </a:r>
            <a:r>
              <a:rPr lang="cs-CZ" altLang="cs-CZ" sz="2000" dirty="0" err="1" smtClean="0">
                <a:solidFill>
                  <a:srgbClr val="0000FF"/>
                </a:solidFill>
              </a:rPr>
              <a:t>V</a:t>
            </a:r>
            <a:r>
              <a:rPr lang="cs-CZ" altLang="cs-CZ" sz="2000" baseline="-25000" dirty="0" err="1" smtClean="0">
                <a:solidFill>
                  <a:srgbClr val="0000FF"/>
                </a:solidFill>
              </a:rPr>
              <a:t>d</a:t>
            </a:r>
            <a:r>
              <a:rPr lang="cs-CZ" altLang="cs-CZ" sz="2000" dirty="0" smtClean="0"/>
              <a:t> </a:t>
            </a:r>
            <a:r>
              <a:rPr lang="cs-CZ" altLang="cs-CZ" sz="2000" dirty="0" err="1" smtClean="0"/>
              <a:t>shows</a:t>
            </a:r>
            <a:r>
              <a:rPr lang="cs-CZ" altLang="cs-CZ" sz="2000" dirty="0" smtClean="0"/>
              <a:t> </a:t>
            </a:r>
            <a:r>
              <a:rPr lang="cs-CZ" altLang="cs-CZ" sz="2000" dirty="0" err="1" smtClean="0"/>
              <a:t>us</a:t>
            </a:r>
            <a:r>
              <a:rPr lang="cs-CZ" altLang="cs-CZ" sz="2000" dirty="0" smtClean="0"/>
              <a:t> </a:t>
            </a:r>
            <a:r>
              <a:rPr lang="cs-CZ" altLang="cs-CZ" sz="2000" dirty="0" err="1" smtClean="0"/>
              <a:t>that</a:t>
            </a:r>
            <a:r>
              <a:rPr lang="cs-CZ" altLang="cs-CZ" sz="2000" dirty="0" smtClean="0"/>
              <a:t> </a:t>
            </a:r>
            <a:r>
              <a:rPr lang="cs-CZ" altLang="cs-CZ" sz="2000" dirty="0" err="1" smtClean="0"/>
              <a:t>the</a:t>
            </a:r>
            <a:r>
              <a:rPr lang="cs-CZ" altLang="cs-CZ" sz="2000" dirty="0" smtClean="0"/>
              <a:t> </a:t>
            </a:r>
            <a:r>
              <a:rPr lang="cs-CZ" altLang="cs-CZ" sz="2000" dirty="0" err="1" smtClean="0"/>
              <a:t>voltage</a:t>
            </a:r>
            <a:r>
              <a:rPr lang="cs-CZ" altLang="cs-CZ" sz="2000" dirty="0" smtClean="0"/>
              <a:t> </a:t>
            </a:r>
            <a:r>
              <a:rPr lang="cs-CZ" altLang="cs-CZ" sz="2000" dirty="0" err="1" smtClean="0"/>
              <a:t>between</a:t>
            </a:r>
            <a:r>
              <a:rPr lang="cs-CZ" altLang="cs-CZ" sz="2000" dirty="0" smtClean="0"/>
              <a:t> </a:t>
            </a:r>
            <a:r>
              <a:rPr lang="cs-CZ" altLang="cs-CZ" sz="2000" dirty="0" err="1" smtClean="0"/>
              <a:t>plates</a:t>
            </a:r>
            <a:r>
              <a:rPr lang="cs-CZ" altLang="cs-CZ" sz="2000" dirty="0" smtClean="0"/>
              <a:t> </a:t>
            </a:r>
            <a:r>
              <a:rPr lang="cs-CZ" altLang="cs-CZ" sz="2000" dirty="0" err="1" smtClean="0"/>
              <a:t>is</a:t>
            </a:r>
            <a:r>
              <a:rPr lang="cs-CZ" altLang="cs-CZ" sz="2000" dirty="0" smtClean="0"/>
              <a:t> </a:t>
            </a:r>
            <a:r>
              <a:rPr lang="cs-CZ" altLang="cs-CZ" sz="2000" dirty="0" err="1" smtClean="0"/>
              <a:t>lower</a:t>
            </a:r>
            <a:r>
              <a:rPr lang="cs-CZ" altLang="cs-CZ" sz="2000" dirty="0" smtClean="0"/>
              <a:t> in case </a:t>
            </a:r>
            <a:r>
              <a:rPr lang="cs-CZ" altLang="cs-CZ" sz="2000" dirty="0" err="1" smtClean="0"/>
              <a:t>of</a:t>
            </a:r>
            <a:r>
              <a:rPr lang="cs-CZ" altLang="cs-CZ" sz="2000" dirty="0" smtClean="0"/>
              <a:t> </a:t>
            </a:r>
            <a:r>
              <a:rPr lang="cs-CZ" altLang="cs-CZ" sz="2000" dirty="0" err="1" smtClean="0"/>
              <a:t>dielectric</a:t>
            </a:r>
            <a:r>
              <a:rPr lang="cs-CZ" altLang="cs-CZ" sz="2000" dirty="0" smtClean="0"/>
              <a:t> </a:t>
            </a:r>
            <a:r>
              <a:rPr lang="cs-CZ" altLang="cs-CZ" sz="2000" dirty="0" err="1" smtClean="0"/>
              <a:t>compared</a:t>
            </a:r>
            <a:r>
              <a:rPr lang="cs-CZ" altLang="cs-CZ" sz="2000" dirty="0" smtClean="0"/>
              <a:t> to </a:t>
            </a:r>
            <a:r>
              <a:rPr lang="cs-CZ" altLang="cs-CZ" sz="2000" dirty="0" err="1" smtClean="0"/>
              <a:t>the</a:t>
            </a:r>
            <a:r>
              <a:rPr lang="cs-CZ" altLang="cs-CZ" sz="2000" dirty="0" smtClean="0"/>
              <a:t> </a:t>
            </a:r>
            <a:r>
              <a:rPr lang="cs-CZ" altLang="cs-CZ" sz="2000" dirty="0" err="1" smtClean="0"/>
              <a:t>situation</a:t>
            </a:r>
            <a:r>
              <a:rPr lang="cs-CZ" altLang="cs-CZ" sz="2000" dirty="0" smtClean="0"/>
              <a:t> </a:t>
            </a:r>
            <a:r>
              <a:rPr lang="cs-CZ" altLang="cs-CZ" sz="2000" dirty="0" err="1" smtClean="0"/>
              <a:t>with</a:t>
            </a:r>
            <a:r>
              <a:rPr lang="cs-CZ" altLang="cs-CZ" sz="2000" dirty="0" smtClean="0"/>
              <a:t> </a:t>
            </a:r>
            <a:r>
              <a:rPr lang="en-US" altLang="cs-CZ" sz="2000" dirty="0" smtClean="0"/>
              <a:t>vacuum</a:t>
            </a:r>
            <a:r>
              <a:rPr lang="cs-CZ" altLang="cs-CZ" sz="2000" dirty="0" smtClean="0"/>
              <a:t> </a:t>
            </a:r>
            <a:r>
              <a:rPr lang="cs-CZ" altLang="cs-CZ" sz="2000" dirty="0" err="1" smtClean="0"/>
              <a:t>for</a:t>
            </a:r>
            <a:r>
              <a:rPr lang="cs-CZ" altLang="cs-CZ" sz="2000" dirty="0" smtClean="0"/>
              <a:t> </a:t>
            </a:r>
            <a:r>
              <a:rPr lang="cs-CZ" altLang="cs-CZ" sz="2000" dirty="0" err="1" smtClean="0"/>
              <a:t>the</a:t>
            </a:r>
            <a:r>
              <a:rPr lang="cs-CZ" altLang="cs-CZ" sz="2000" dirty="0" smtClean="0"/>
              <a:t> </a:t>
            </a:r>
            <a:r>
              <a:rPr lang="cs-CZ" altLang="cs-CZ" sz="2000" dirty="0" err="1" smtClean="0"/>
              <a:t>same</a:t>
            </a:r>
            <a:r>
              <a:rPr lang="cs-CZ" altLang="cs-CZ" sz="2000" dirty="0" smtClean="0"/>
              <a:t> </a:t>
            </a:r>
            <a:r>
              <a:rPr lang="cs-CZ" altLang="cs-CZ" sz="2000" dirty="0" err="1" smtClean="0"/>
              <a:t>charge</a:t>
            </a:r>
            <a:r>
              <a:rPr lang="cs-CZ" altLang="cs-CZ" sz="2000" dirty="0" smtClean="0"/>
              <a:t> </a:t>
            </a:r>
            <a:r>
              <a:rPr lang="cs-CZ" altLang="cs-CZ" sz="2000" dirty="0" err="1" smtClean="0"/>
              <a:t>applied</a:t>
            </a:r>
            <a:r>
              <a:rPr lang="cs-CZ" altLang="cs-CZ" sz="2000" dirty="0" smtClean="0"/>
              <a:t>.  </a:t>
            </a:r>
            <a:endParaRPr lang="en-US" altLang="cs-CZ" sz="2000" dirty="0"/>
          </a:p>
        </p:txBody>
      </p:sp>
      <p:sp>
        <p:nvSpPr>
          <p:cNvPr id="11" name="Text Box 7"/>
          <p:cNvSpPr txBox="1">
            <a:spLocks noChangeArrowheads="1"/>
          </p:cNvSpPr>
          <p:nvPr/>
        </p:nvSpPr>
        <p:spPr bwMode="auto">
          <a:xfrm>
            <a:off x="467544" y="1981289"/>
            <a:ext cx="806489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cs-CZ" altLang="cs-CZ" sz="2000" dirty="0" err="1" smtClean="0"/>
              <a:t>If</a:t>
            </a:r>
            <a:r>
              <a:rPr lang="cs-CZ" altLang="cs-CZ" sz="2000" dirty="0" smtClean="0"/>
              <a:t> </a:t>
            </a:r>
            <a:r>
              <a:rPr lang="cs-CZ" altLang="cs-CZ" sz="2000" dirty="0" err="1" smtClean="0"/>
              <a:t>we</a:t>
            </a:r>
            <a:r>
              <a:rPr lang="cs-CZ" altLang="cs-CZ" sz="2000" dirty="0" smtClean="0"/>
              <a:t> </a:t>
            </a:r>
            <a:r>
              <a:rPr lang="cs-CZ" altLang="cs-CZ" sz="2000" dirty="0" err="1" smtClean="0"/>
              <a:t>also</a:t>
            </a:r>
            <a:r>
              <a:rPr lang="cs-CZ" altLang="cs-CZ" sz="2000" dirty="0" smtClean="0"/>
              <a:t> </a:t>
            </a:r>
            <a:r>
              <a:rPr lang="cs-CZ" altLang="cs-CZ" sz="2000" dirty="0" err="1" smtClean="0"/>
              <a:t>realize</a:t>
            </a:r>
            <a:r>
              <a:rPr lang="cs-CZ" altLang="cs-CZ" sz="2000" dirty="0" smtClean="0"/>
              <a:t> </a:t>
            </a:r>
            <a:r>
              <a:rPr lang="cs-CZ" altLang="cs-CZ" sz="2000" dirty="0" err="1" smtClean="0"/>
              <a:t>that</a:t>
            </a:r>
            <a:r>
              <a:rPr lang="cs-CZ" altLang="cs-CZ" sz="2000" dirty="0" smtClean="0"/>
              <a:t> </a:t>
            </a:r>
            <a:r>
              <a:rPr lang="cs-CZ" altLang="cs-CZ" sz="2000" dirty="0" err="1" smtClean="0"/>
              <a:t>electric</a:t>
            </a:r>
            <a:r>
              <a:rPr lang="cs-CZ" altLang="cs-CZ" sz="2000" dirty="0" smtClean="0"/>
              <a:t> </a:t>
            </a:r>
            <a:r>
              <a:rPr lang="cs-CZ" altLang="cs-CZ" sz="2000" dirty="0" err="1" smtClean="0"/>
              <a:t>field</a:t>
            </a:r>
            <a:r>
              <a:rPr lang="cs-CZ" altLang="cs-CZ" sz="2000" dirty="0" smtClean="0"/>
              <a:t> </a:t>
            </a:r>
            <a:r>
              <a:rPr lang="cs-CZ" altLang="cs-CZ" sz="2000" dirty="0" err="1" smtClean="0"/>
              <a:t>is</a:t>
            </a:r>
            <a:r>
              <a:rPr lang="cs-CZ" altLang="cs-CZ" sz="2000" dirty="0" smtClean="0"/>
              <a:t> </a:t>
            </a:r>
            <a:r>
              <a:rPr lang="cs-CZ" altLang="cs-CZ" sz="2000" dirty="0" err="1" smtClean="0"/>
              <a:t>directly</a:t>
            </a:r>
            <a:r>
              <a:rPr lang="cs-CZ" altLang="cs-CZ" sz="2000" dirty="0" smtClean="0"/>
              <a:t> </a:t>
            </a:r>
            <a:r>
              <a:rPr lang="cs-CZ" altLang="cs-CZ" sz="2000" dirty="0" err="1" smtClean="0"/>
              <a:t>proportional</a:t>
            </a:r>
            <a:r>
              <a:rPr lang="cs-CZ" altLang="cs-CZ" sz="2000" dirty="0" smtClean="0"/>
              <a:t> to </a:t>
            </a:r>
            <a:r>
              <a:rPr lang="cs-CZ" altLang="cs-CZ" sz="2000" dirty="0" err="1" smtClean="0"/>
              <a:t>the</a:t>
            </a:r>
            <a:r>
              <a:rPr lang="cs-CZ" altLang="cs-CZ" sz="2000" dirty="0" smtClean="0"/>
              <a:t> </a:t>
            </a:r>
            <a:r>
              <a:rPr lang="cs-CZ" altLang="cs-CZ" sz="2000" dirty="0" err="1" smtClean="0"/>
              <a:t>voltage</a:t>
            </a:r>
            <a:r>
              <a:rPr lang="cs-CZ" altLang="cs-CZ" sz="2000" dirty="0" smtClean="0"/>
              <a:t> </a:t>
            </a:r>
            <a:r>
              <a:rPr lang="cs-CZ" altLang="cs-CZ" sz="2000" dirty="0" err="1" smtClean="0"/>
              <a:t>for</a:t>
            </a:r>
            <a:r>
              <a:rPr lang="cs-CZ" altLang="cs-CZ" sz="2000" dirty="0" smtClean="0"/>
              <a:t> </a:t>
            </a:r>
            <a:r>
              <a:rPr lang="cs-CZ" altLang="cs-CZ" sz="2000" dirty="0" err="1" smtClean="0"/>
              <a:t>the</a:t>
            </a:r>
            <a:r>
              <a:rPr lang="cs-CZ" altLang="cs-CZ" sz="2000" dirty="0" smtClean="0"/>
              <a:t> </a:t>
            </a:r>
            <a:r>
              <a:rPr lang="cs-CZ" altLang="cs-CZ" sz="2000" dirty="0" err="1" smtClean="0"/>
              <a:t>parallel</a:t>
            </a:r>
            <a:r>
              <a:rPr lang="cs-CZ" altLang="cs-CZ" sz="2000" dirty="0" smtClean="0"/>
              <a:t> plate arrangement </a:t>
            </a:r>
            <a:r>
              <a:rPr lang="cs-CZ" altLang="cs-CZ" sz="2000" dirty="0" smtClean="0">
                <a:solidFill>
                  <a:srgbClr val="0000FF"/>
                </a:solidFill>
              </a:rPr>
              <a:t>V=</a:t>
            </a:r>
            <a:r>
              <a:rPr lang="cs-CZ" altLang="cs-CZ" sz="2000" dirty="0" err="1" smtClean="0">
                <a:solidFill>
                  <a:srgbClr val="0000FF"/>
                </a:solidFill>
              </a:rPr>
              <a:t>E</a:t>
            </a:r>
            <a:r>
              <a:rPr lang="cs-CZ" altLang="cs-CZ" sz="2000" i="1" dirty="0" err="1" smtClean="0">
                <a:solidFill>
                  <a:srgbClr val="0000FF"/>
                </a:solidFill>
              </a:rPr>
              <a:t>∙</a:t>
            </a:r>
            <a:r>
              <a:rPr lang="cs-CZ" altLang="cs-CZ" sz="2000" dirty="0" err="1" smtClean="0">
                <a:solidFill>
                  <a:srgbClr val="0000FF"/>
                </a:solidFill>
              </a:rPr>
              <a:t>d</a:t>
            </a:r>
            <a:r>
              <a:rPr lang="cs-CZ" altLang="cs-CZ" sz="2000" dirty="0" smtClean="0"/>
              <a:t>, </a:t>
            </a:r>
            <a:r>
              <a:rPr lang="cs-CZ" altLang="cs-CZ" sz="2000" dirty="0" err="1" smtClean="0"/>
              <a:t>it</a:t>
            </a:r>
            <a:r>
              <a:rPr lang="cs-CZ" altLang="cs-CZ" sz="2000" dirty="0" smtClean="0"/>
              <a:t> </a:t>
            </a:r>
            <a:r>
              <a:rPr lang="cs-CZ" altLang="cs-CZ" sz="2000" dirty="0" err="1" smtClean="0"/>
              <a:t>is</a:t>
            </a:r>
            <a:r>
              <a:rPr lang="cs-CZ" altLang="cs-CZ" sz="2000" dirty="0" smtClean="0"/>
              <a:t> </a:t>
            </a:r>
            <a:r>
              <a:rPr lang="cs-CZ" altLang="cs-CZ" sz="2000" dirty="0" err="1" smtClean="0"/>
              <a:t>obvious</a:t>
            </a:r>
            <a:r>
              <a:rPr lang="cs-CZ" altLang="cs-CZ" sz="2000" dirty="0" smtClean="0"/>
              <a:t> </a:t>
            </a:r>
            <a:r>
              <a:rPr lang="cs-CZ" altLang="cs-CZ" sz="2000" dirty="0" err="1" smtClean="0"/>
              <a:t>that</a:t>
            </a:r>
            <a:r>
              <a:rPr lang="cs-CZ" altLang="cs-CZ" sz="2000" dirty="0" smtClean="0"/>
              <a:t> </a:t>
            </a:r>
            <a:r>
              <a:rPr lang="cs-CZ" altLang="cs-CZ" sz="2000" dirty="0" err="1" smtClean="0"/>
              <a:t>also</a:t>
            </a:r>
            <a:r>
              <a:rPr lang="cs-CZ" altLang="cs-CZ" sz="2000" dirty="0" smtClean="0"/>
              <a:t> </a:t>
            </a:r>
            <a:r>
              <a:rPr lang="cs-CZ" altLang="cs-CZ" sz="2000" dirty="0" err="1" smtClean="0">
                <a:solidFill>
                  <a:srgbClr val="0000FF"/>
                </a:solidFill>
              </a:rPr>
              <a:t>electric</a:t>
            </a:r>
            <a:r>
              <a:rPr lang="cs-CZ" altLang="cs-CZ" sz="2000" dirty="0" smtClean="0">
                <a:solidFill>
                  <a:srgbClr val="0000FF"/>
                </a:solidFill>
              </a:rPr>
              <a:t> </a:t>
            </a:r>
            <a:r>
              <a:rPr lang="cs-CZ" altLang="cs-CZ" sz="2000" dirty="0" err="1" smtClean="0">
                <a:solidFill>
                  <a:srgbClr val="0000FF"/>
                </a:solidFill>
              </a:rPr>
              <a:t>field</a:t>
            </a:r>
            <a:r>
              <a:rPr lang="cs-CZ" altLang="cs-CZ" sz="2000" dirty="0" smtClean="0">
                <a:solidFill>
                  <a:srgbClr val="0000FF"/>
                </a:solidFill>
              </a:rPr>
              <a:t> </a:t>
            </a:r>
            <a:r>
              <a:rPr lang="cs-CZ" altLang="cs-CZ" sz="2000" dirty="0" err="1" smtClean="0">
                <a:solidFill>
                  <a:srgbClr val="0000FF"/>
                </a:solidFill>
              </a:rPr>
              <a:t>is</a:t>
            </a:r>
            <a:r>
              <a:rPr lang="cs-CZ" altLang="cs-CZ" sz="2000" dirty="0" smtClean="0">
                <a:solidFill>
                  <a:srgbClr val="0000FF"/>
                </a:solidFill>
              </a:rPr>
              <a:t> </a:t>
            </a:r>
            <a:r>
              <a:rPr lang="cs-CZ" altLang="cs-CZ" sz="2000" dirty="0" err="1" smtClean="0">
                <a:solidFill>
                  <a:srgbClr val="0000FF"/>
                </a:solidFill>
              </a:rPr>
              <a:t>weaker</a:t>
            </a:r>
            <a:r>
              <a:rPr lang="cs-CZ" altLang="cs-CZ" sz="2000" dirty="0" smtClean="0">
                <a:solidFill>
                  <a:srgbClr val="0000FF"/>
                </a:solidFill>
              </a:rPr>
              <a:t> in </a:t>
            </a:r>
            <a:r>
              <a:rPr lang="cs-CZ" altLang="cs-CZ" sz="2000" dirty="0" err="1" smtClean="0">
                <a:solidFill>
                  <a:srgbClr val="0000FF"/>
                </a:solidFill>
              </a:rPr>
              <a:t>the</a:t>
            </a:r>
            <a:r>
              <a:rPr lang="cs-CZ" altLang="cs-CZ" sz="2000" dirty="0" smtClean="0">
                <a:solidFill>
                  <a:srgbClr val="0000FF"/>
                </a:solidFill>
              </a:rPr>
              <a:t> </a:t>
            </a:r>
            <a:r>
              <a:rPr lang="cs-CZ" altLang="cs-CZ" sz="2000" dirty="0" err="1" smtClean="0">
                <a:solidFill>
                  <a:srgbClr val="0000FF"/>
                </a:solidFill>
              </a:rPr>
              <a:t>dielectric</a:t>
            </a:r>
            <a:r>
              <a:rPr lang="cs-CZ" altLang="cs-CZ" sz="2000" dirty="0" smtClean="0"/>
              <a:t>. </a:t>
            </a:r>
            <a:r>
              <a:rPr lang="cs-CZ" altLang="cs-CZ" sz="2000" dirty="0" err="1" smtClean="0"/>
              <a:t>Why</a:t>
            </a:r>
            <a:r>
              <a:rPr lang="cs-CZ" altLang="cs-CZ" sz="2000" dirty="0" smtClean="0"/>
              <a:t>? </a:t>
            </a:r>
            <a:endParaRPr lang="en-US" altLang="cs-CZ" sz="2000" dirty="0"/>
          </a:p>
        </p:txBody>
      </p:sp>
      <p:graphicFrame>
        <p:nvGraphicFramePr>
          <p:cNvPr id="17" name="Objekt 16"/>
          <p:cNvGraphicFramePr>
            <a:graphicFrameLocks noChangeAspect="1"/>
          </p:cNvGraphicFramePr>
          <p:nvPr>
            <p:extLst>
              <p:ext uri="{D42A27DB-BD31-4B8C-83A1-F6EECF244321}">
                <p14:modId xmlns:p14="http://schemas.microsoft.com/office/powerpoint/2010/main" val="1210128713"/>
              </p:ext>
            </p:extLst>
          </p:nvPr>
        </p:nvGraphicFramePr>
        <p:xfrm>
          <a:off x="7452320" y="953666"/>
          <a:ext cx="960437" cy="819150"/>
        </p:xfrm>
        <a:graphic>
          <a:graphicData uri="http://schemas.openxmlformats.org/presentationml/2006/ole">
            <mc:AlternateContent xmlns:mc="http://schemas.openxmlformats.org/markup-compatibility/2006">
              <mc:Choice xmlns:v="urn:schemas-microsoft-com:vml" Requires="v">
                <p:oleObj spid="_x0000_s60549" name="Equation" r:id="rId3" imgW="507960" imgH="431640" progId="Equation.DSMT4">
                  <p:embed/>
                </p:oleObj>
              </mc:Choice>
              <mc:Fallback>
                <p:oleObj name="Equation" r:id="rId3" imgW="507960" imgH="431640" progId="Equation.DSMT4">
                  <p:embed/>
                  <p:pic>
                    <p:nvPicPr>
                      <p:cNvPr id="0" name=""/>
                      <p:cNvPicPr>
                        <a:picLocks noChangeAspect="1" noChangeArrowheads="1"/>
                      </p:cNvPicPr>
                      <p:nvPr/>
                    </p:nvPicPr>
                    <p:blipFill>
                      <a:blip r:embed="rId4"/>
                      <a:srcRect/>
                      <a:stretch>
                        <a:fillRect/>
                      </a:stretch>
                    </p:blipFill>
                    <p:spPr bwMode="auto">
                      <a:xfrm>
                        <a:off x="7452320" y="953666"/>
                        <a:ext cx="960437" cy="819150"/>
                      </a:xfrm>
                      <a:prstGeom prst="rect">
                        <a:avLst/>
                      </a:prstGeom>
                      <a:noFill/>
                      <a:ln w="15875">
                        <a:noFill/>
                        <a:miter lim="800000"/>
                        <a:headEnd/>
                        <a:tailEnd/>
                      </a:ln>
                    </p:spPr>
                  </p:pic>
                </p:oleObj>
              </mc:Fallback>
            </mc:AlternateContent>
          </a:graphicData>
        </a:graphic>
      </p:graphicFrame>
      <p:pic>
        <p:nvPicPr>
          <p:cNvPr id="23" name="Obrázek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080" y="3284984"/>
            <a:ext cx="2926334" cy="3115326"/>
          </a:xfrm>
          <a:prstGeom prst="rect">
            <a:avLst/>
          </a:prstGeom>
        </p:spPr>
      </p:pic>
      <p:sp>
        <p:nvSpPr>
          <p:cNvPr id="24" name="Text Box 7"/>
          <p:cNvSpPr txBox="1">
            <a:spLocks noChangeArrowheads="1"/>
          </p:cNvSpPr>
          <p:nvPr/>
        </p:nvSpPr>
        <p:spPr bwMode="auto">
          <a:xfrm>
            <a:off x="467544" y="3350992"/>
            <a:ext cx="4464496"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cs-CZ" altLang="cs-CZ" sz="2000" dirty="0" smtClean="0"/>
              <a:t>If </a:t>
            </a:r>
            <a:r>
              <a:rPr lang="cs-CZ" altLang="cs-CZ" sz="2000" dirty="0" err="1"/>
              <a:t>we</a:t>
            </a:r>
            <a:r>
              <a:rPr lang="cs-CZ" altLang="cs-CZ" sz="2000" dirty="0"/>
              <a:t> </a:t>
            </a:r>
            <a:r>
              <a:rPr lang="cs-CZ" altLang="cs-CZ" sz="2000" dirty="0" err="1"/>
              <a:t>apply</a:t>
            </a:r>
            <a:r>
              <a:rPr lang="cs-CZ" altLang="cs-CZ" sz="2000" dirty="0"/>
              <a:t> </a:t>
            </a:r>
            <a:r>
              <a:rPr lang="cs-CZ" altLang="cs-CZ" sz="2000" dirty="0" err="1"/>
              <a:t>an</a:t>
            </a:r>
            <a:r>
              <a:rPr lang="cs-CZ" altLang="cs-CZ" sz="2000" dirty="0"/>
              <a:t> </a:t>
            </a:r>
            <a:r>
              <a:rPr lang="cs-CZ" altLang="cs-CZ" sz="2000" dirty="0" err="1"/>
              <a:t>external</a:t>
            </a:r>
            <a:r>
              <a:rPr lang="cs-CZ" altLang="cs-CZ" sz="2000" dirty="0"/>
              <a:t> </a:t>
            </a:r>
            <a:r>
              <a:rPr lang="cs-CZ" altLang="cs-CZ" sz="2000" dirty="0" err="1"/>
              <a:t>field</a:t>
            </a:r>
            <a:r>
              <a:rPr lang="cs-CZ" altLang="cs-CZ" sz="2000" dirty="0"/>
              <a:t> </a:t>
            </a:r>
            <a:r>
              <a:rPr lang="en-US" altLang="cs-CZ" sz="2000" dirty="0" smtClean="0"/>
              <a:t>to the parallel plate capacitor with dielectric between plates, molecules in the dielectric polarize, which induces an additional </a:t>
            </a:r>
            <a:r>
              <a:rPr lang="en-US" altLang="cs-CZ" sz="2000" dirty="0" smtClean="0">
                <a:solidFill>
                  <a:srgbClr val="0000FF"/>
                </a:solidFill>
              </a:rPr>
              <a:t>surface charge </a:t>
            </a:r>
            <a:r>
              <a:rPr lang="en-US" altLang="cs-CZ" sz="2000" dirty="0" smtClean="0"/>
              <a:t>on the dielectric. The positive surface charge equal </a:t>
            </a:r>
            <a:r>
              <a:rPr lang="en-US" altLang="cs-CZ" sz="2000" dirty="0"/>
              <a:t>in magnitude to the negative one</a:t>
            </a:r>
            <a:r>
              <a:rPr lang="en-US" altLang="cs-CZ" sz="2000" dirty="0" smtClean="0"/>
              <a:t>. Electric field caused by the surface charge has opposite direction to the external field. </a:t>
            </a:r>
            <a:endParaRPr lang="en-US" altLang="cs-CZ" sz="2000" dirty="0"/>
          </a:p>
        </p:txBody>
      </p:sp>
    </p:spTree>
    <p:extLst>
      <p:ext uri="{BB962C8B-B14F-4D97-AF65-F5344CB8AC3E}">
        <p14:creationId xmlns:p14="http://schemas.microsoft.com/office/powerpoint/2010/main" val="256825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44624"/>
            <a:ext cx="7772400"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cs-CZ" altLang="cs-CZ" sz="2200" b="1" kern="0" dirty="0" err="1" smtClean="0">
                <a:solidFill>
                  <a:srgbClr val="FF0000"/>
                </a:solidFill>
              </a:rPr>
              <a:t>Dielectrics</a:t>
            </a:r>
            <a:r>
              <a:rPr lang="cs-CZ" altLang="cs-CZ" sz="2200" b="1" kern="0" dirty="0" smtClean="0">
                <a:solidFill>
                  <a:srgbClr val="FF0000"/>
                </a:solidFill>
              </a:rPr>
              <a:t> and a </a:t>
            </a:r>
            <a:r>
              <a:rPr lang="cs-CZ" altLang="cs-CZ" sz="2200" b="1" kern="0" dirty="0" err="1" smtClean="0">
                <a:solidFill>
                  <a:srgbClr val="FF0000"/>
                </a:solidFill>
              </a:rPr>
              <a:t>Capacitor</a:t>
            </a:r>
            <a:endParaRPr lang="en-US" altLang="cs-CZ" sz="2200" kern="0" dirty="0" smtClean="0">
              <a:solidFill>
                <a:srgbClr val="FF0000"/>
              </a:solidFill>
            </a:endParaRPr>
          </a:p>
        </p:txBody>
      </p:sp>
      <mc:AlternateContent xmlns:mc="http://schemas.openxmlformats.org/markup-compatibility/2006" xmlns:a14="http://schemas.microsoft.com/office/drawing/2010/main">
        <mc:Choice Requires="a14">
          <p:sp>
            <p:nvSpPr>
              <p:cNvPr id="13" name="Text Box 7"/>
              <p:cNvSpPr txBox="1">
                <a:spLocks noChangeArrowheads="1"/>
              </p:cNvSpPr>
              <p:nvPr/>
            </p:nvSpPr>
            <p:spPr bwMode="auto">
              <a:xfrm>
                <a:off x="470852" y="4293096"/>
                <a:ext cx="8133596" cy="80810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If we mark the external field </a:t>
                </a:r>
                <a14:m>
                  <m:oMath xmlns:m="http://schemas.openxmlformats.org/officeDocument/2006/math">
                    <m:acc>
                      <m:accPr>
                        <m:chr m:val="⃗"/>
                        <m:ctrlPr>
                          <a:rPr lang="cs-CZ" altLang="cs-CZ" sz="2000" i="1">
                            <a:solidFill>
                              <a:srgbClr val="0000FF"/>
                            </a:solidFill>
                            <a:latin typeface="Cambria Math"/>
                          </a:rPr>
                        </m:ctrlPr>
                      </m:accPr>
                      <m:e>
                        <m:r>
                          <a:rPr lang="cs-CZ" altLang="cs-CZ" sz="2000" i="1">
                            <a:solidFill>
                              <a:srgbClr val="0000FF"/>
                            </a:solidFill>
                            <a:latin typeface="Cambria Math"/>
                          </a:rPr>
                          <m:t>𝐸</m:t>
                        </m:r>
                      </m:e>
                    </m:acc>
                  </m:oMath>
                </a14:m>
                <a:r>
                  <a:rPr lang="cs-CZ" altLang="cs-CZ" sz="2000" baseline="-25000" dirty="0" smtClean="0">
                    <a:solidFill>
                      <a:srgbClr val="0000FF"/>
                    </a:solidFill>
                  </a:rPr>
                  <a:t>0</a:t>
                </a:r>
                <a:r>
                  <a:rPr lang="en-US" altLang="cs-CZ" sz="2000" dirty="0" smtClean="0"/>
                  <a:t>, and the electric field set by the surface charge </a:t>
                </a:r>
                <a14:m>
                  <m:oMath xmlns:m="http://schemas.openxmlformats.org/officeDocument/2006/math">
                    <m:acc>
                      <m:accPr>
                        <m:chr m:val="⃗"/>
                        <m:ctrlPr>
                          <a:rPr lang="cs-CZ" altLang="cs-CZ" sz="2000" i="1">
                            <a:solidFill>
                              <a:srgbClr val="0000FF"/>
                            </a:solidFill>
                            <a:latin typeface="Cambria Math"/>
                          </a:rPr>
                        </m:ctrlPr>
                      </m:accPr>
                      <m:e>
                        <m:r>
                          <a:rPr lang="cs-CZ" altLang="cs-CZ" sz="2000" i="1">
                            <a:solidFill>
                              <a:srgbClr val="0000FF"/>
                            </a:solidFill>
                            <a:latin typeface="Cambria Math"/>
                          </a:rPr>
                          <m:t>𝐸</m:t>
                        </m:r>
                        <m:r>
                          <a:rPr lang="en-US" altLang="cs-CZ" sz="2000" i="1">
                            <a:solidFill>
                              <a:srgbClr val="0000FF"/>
                            </a:solidFill>
                            <a:latin typeface="Cambria Math"/>
                          </a:rPr>
                          <m:t>′</m:t>
                        </m:r>
                      </m:e>
                    </m:acc>
                  </m:oMath>
                </a14:m>
                <a:r>
                  <a:rPr lang="en-US" altLang="cs-CZ" sz="2000" dirty="0" smtClean="0"/>
                  <a:t>, then the resultant </a:t>
                </a:r>
                <a:r>
                  <a:rPr lang="cs-CZ" altLang="cs-CZ" sz="2000" dirty="0" err="1" smtClean="0"/>
                  <a:t>electric</a:t>
                </a:r>
                <a:r>
                  <a:rPr lang="cs-CZ" altLang="cs-CZ" sz="2000" dirty="0" smtClean="0"/>
                  <a:t> </a:t>
                </a:r>
                <a:r>
                  <a:rPr lang="en-US" altLang="cs-CZ" sz="2000" dirty="0" smtClean="0"/>
                  <a:t>field </a:t>
                </a:r>
                <a14:m>
                  <m:oMath xmlns:m="http://schemas.openxmlformats.org/officeDocument/2006/math">
                    <m:acc>
                      <m:accPr>
                        <m:chr m:val="⃗"/>
                        <m:ctrlPr>
                          <a:rPr lang="en-US" altLang="cs-CZ" sz="2000" i="1" smtClean="0">
                            <a:solidFill>
                              <a:srgbClr val="0000FF"/>
                            </a:solidFill>
                            <a:latin typeface="Cambria Math"/>
                          </a:rPr>
                        </m:ctrlPr>
                      </m:accPr>
                      <m:e>
                        <m:r>
                          <a:rPr lang="en-US" altLang="cs-CZ" sz="2000" b="0" i="1" smtClean="0">
                            <a:solidFill>
                              <a:srgbClr val="0000FF"/>
                            </a:solidFill>
                            <a:latin typeface="Cambria Math"/>
                          </a:rPr>
                          <m:t>𝐸</m:t>
                        </m:r>
                      </m:e>
                    </m:acc>
                  </m:oMath>
                </a14:m>
                <a:r>
                  <a:rPr lang="en-US" altLang="cs-CZ" sz="2000" dirty="0" smtClean="0">
                    <a:solidFill>
                      <a:srgbClr val="0000FF"/>
                    </a:solidFill>
                  </a:rPr>
                  <a:t> </a:t>
                </a:r>
                <a:r>
                  <a:rPr lang="en-US" altLang="cs-CZ" sz="2000" dirty="0" smtClean="0"/>
                  <a:t>is given by</a:t>
                </a:r>
                <a:endParaRPr lang="en-US" altLang="cs-CZ" sz="2000" dirty="0"/>
              </a:p>
            </p:txBody>
          </p:sp>
        </mc:Choice>
        <mc:Fallback xmlns="">
          <p:sp>
            <p:nvSpPr>
              <p:cNvPr id="13" name="Text Box 7"/>
              <p:cNvSpPr txBox="1">
                <a:spLocks noRot="1" noChangeAspect="1" noMove="1" noResize="1" noEditPoints="1" noAdjustHandles="1" noChangeArrowheads="1" noChangeShapeType="1" noTextEdit="1"/>
              </p:cNvSpPr>
              <p:nvPr/>
            </p:nvSpPr>
            <p:spPr bwMode="auto">
              <a:xfrm>
                <a:off x="470852" y="4293096"/>
                <a:ext cx="8133596" cy="808106"/>
              </a:xfrm>
              <a:prstGeom prst="rect">
                <a:avLst/>
              </a:prstGeom>
              <a:blipFill rotWithShape="1">
                <a:blip r:embed="rId3"/>
                <a:stretch>
                  <a:fillRect l="-750" r="-825" b="-1278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pic>
        <p:nvPicPr>
          <p:cNvPr id="22" name="Obrázek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7704" y="609470"/>
            <a:ext cx="5604598" cy="3395594"/>
          </a:xfrm>
          <a:prstGeom prst="rect">
            <a:avLst/>
          </a:prstGeom>
        </p:spPr>
      </p:pic>
      <p:graphicFrame>
        <p:nvGraphicFramePr>
          <p:cNvPr id="2" name="Objekt 1"/>
          <p:cNvGraphicFramePr>
            <a:graphicFrameLocks noChangeAspect="1"/>
          </p:cNvGraphicFramePr>
          <p:nvPr>
            <p:extLst>
              <p:ext uri="{D42A27DB-BD31-4B8C-83A1-F6EECF244321}">
                <p14:modId xmlns:p14="http://schemas.microsoft.com/office/powerpoint/2010/main" val="2591362541"/>
              </p:ext>
            </p:extLst>
          </p:nvPr>
        </p:nvGraphicFramePr>
        <p:xfrm>
          <a:off x="7065962" y="4941168"/>
          <a:ext cx="1392238" cy="481012"/>
        </p:xfrm>
        <a:graphic>
          <a:graphicData uri="http://schemas.openxmlformats.org/presentationml/2006/ole">
            <mc:AlternateContent xmlns:mc="http://schemas.openxmlformats.org/markup-compatibility/2006">
              <mc:Choice xmlns:v="urn:schemas-microsoft-com:vml" Requires="v">
                <p:oleObj spid="_x0000_s63600" name="Equation" r:id="rId5" imgW="736560" imgH="253800" progId="Equation.DSMT4">
                  <p:embed/>
                </p:oleObj>
              </mc:Choice>
              <mc:Fallback>
                <p:oleObj name="Equation" r:id="rId5" imgW="736560" imgH="253800" progId="Equation.DSMT4">
                  <p:embed/>
                  <p:pic>
                    <p:nvPicPr>
                      <p:cNvPr id="0" name="Objek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5962" y="4941168"/>
                        <a:ext cx="1392238"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3" name="TextovéPole 2"/>
              <p:cNvSpPr txBox="1"/>
              <p:nvPr/>
            </p:nvSpPr>
            <p:spPr>
              <a:xfrm>
                <a:off x="4644008" y="3789040"/>
                <a:ext cx="466217"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en-US" b="0" i="1" smtClean="0">
                              <a:latin typeface="Cambria Math"/>
                            </a:rPr>
                            <m:t>𝐸</m:t>
                          </m:r>
                        </m:e>
                      </m:acc>
                      <m:r>
                        <a:rPr lang="en-US" b="0" i="1" baseline="-25000" smtClean="0">
                          <a:latin typeface="Cambria Math"/>
                        </a:rPr>
                        <m:t>0</m:t>
                      </m:r>
                    </m:oMath>
                  </m:oMathPara>
                </a14:m>
                <a:endParaRPr lang="cs-CZ" baseline="-25000" dirty="0"/>
              </a:p>
            </p:txBody>
          </p:sp>
        </mc:Choice>
        <mc:Fallback xmlns="">
          <p:sp>
            <p:nvSpPr>
              <p:cNvPr id="3" name="TextovéPole 2"/>
              <p:cNvSpPr txBox="1">
                <a:spLocks noRot="1" noChangeAspect="1" noMove="1" noResize="1" noEditPoints="1" noAdjustHandles="1" noChangeArrowheads="1" noChangeShapeType="1" noTextEdit="1"/>
              </p:cNvSpPr>
              <p:nvPr/>
            </p:nvSpPr>
            <p:spPr>
              <a:xfrm>
                <a:off x="4644008" y="3789040"/>
                <a:ext cx="466217" cy="402931"/>
              </a:xfrm>
              <a:prstGeom prst="rect">
                <a:avLst/>
              </a:prstGeom>
              <a:blipFill rotWithShape="1">
                <a:blip r:embed="rId7"/>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0" name="TextovéPole 9"/>
              <p:cNvSpPr txBox="1"/>
              <p:nvPr/>
            </p:nvSpPr>
            <p:spPr>
              <a:xfrm>
                <a:off x="5652640" y="3789040"/>
                <a:ext cx="431528" cy="42582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en-US" b="0" i="1" smtClean="0">
                              <a:latin typeface="Cambria Math"/>
                            </a:rPr>
                            <m:t>𝐸</m:t>
                          </m:r>
                          <m:r>
                            <a:rPr lang="en-US" b="0" i="1" smtClean="0">
                              <a:latin typeface="Cambria Math"/>
                            </a:rPr>
                            <m:t>′</m:t>
                          </m:r>
                        </m:e>
                      </m:acc>
                    </m:oMath>
                  </m:oMathPara>
                </a14:m>
                <a:endParaRPr lang="cs-CZ" baseline="-25000" dirty="0"/>
              </a:p>
            </p:txBody>
          </p:sp>
        </mc:Choice>
        <mc:Fallback xmlns="">
          <p:sp>
            <p:nvSpPr>
              <p:cNvPr id="10" name="TextovéPole 9"/>
              <p:cNvSpPr txBox="1">
                <a:spLocks noRot="1" noChangeAspect="1" noMove="1" noResize="1" noEditPoints="1" noAdjustHandles="1" noChangeArrowheads="1" noChangeShapeType="1" noTextEdit="1"/>
              </p:cNvSpPr>
              <p:nvPr/>
            </p:nvSpPr>
            <p:spPr>
              <a:xfrm>
                <a:off x="5652640" y="3789040"/>
                <a:ext cx="431528" cy="425822"/>
              </a:xfrm>
              <a:prstGeom prst="rect">
                <a:avLst/>
              </a:prstGeom>
              <a:blipFill rotWithShape="1">
                <a:blip r:embed="rId8"/>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2" name="TextovéPole 11"/>
              <p:cNvSpPr txBox="1"/>
              <p:nvPr/>
            </p:nvSpPr>
            <p:spPr>
              <a:xfrm>
                <a:off x="7452320" y="2852936"/>
                <a:ext cx="381258" cy="4029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cs-CZ" i="1" smtClean="0">
                              <a:latin typeface="Cambria Math"/>
                            </a:rPr>
                          </m:ctrlPr>
                        </m:accPr>
                        <m:e>
                          <m:r>
                            <a:rPr lang="en-US" b="0" i="1" smtClean="0">
                              <a:latin typeface="Cambria Math"/>
                            </a:rPr>
                            <m:t>𝐸</m:t>
                          </m:r>
                        </m:e>
                      </m:acc>
                    </m:oMath>
                  </m:oMathPara>
                </a14:m>
                <a:endParaRPr lang="cs-CZ" baseline="-25000" dirty="0"/>
              </a:p>
            </p:txBody>
          </p:sp>
        </mc:Choice>
        <mc:Fallback xmlns="">
          <p:sp>
            <p:nvSpPr>
              <p:cNvPr id="12" name="TextovéPole 11"/>
              <p:cNvSpPr txBox="1">
                <a:spLocks noRot="1" noChangeAspect="1" noMove="1" noResize="1" noEditPoints="1" noAdjustHandles="1" noChangeArrowheads="1" noChangeShapeType="1" noTextEdit="1"/>
              </p:cNvSpPr>
              <p:nvPr/>
            </p:nvSpPr>
            <p:spPr>
              <a:xfrm>
                <a:off x="7452320" y="2852936"/>
                <a:ext cx="381258" cy="402931"/>
              </a:xfrm>
              <a:prstGeom prst="rect">
                <a:avLst/>
              </a:prstGeom>
              <a:blipFill rotWithShape="1">
                <a:blip r:embed="rId9"/>
                <a:stretch>
                  <a:fillRect/>
                </a:stretch>
              </a:blipFill>
            </p:spPr>
            <p:txBody>
              <a:bodyPr/>
              <a:lstStyle/>
              <a:p>
                <a:r>
                  <a:rPr lang="cs-CZ">
                    <a:noFill/>
                  </a:rPr>
                  <a:t> </a:t>
                </a:r>
              </a:p>
            </p:txBody>
          </p:sp>
        </mc:Fallback>
      </mc:AlternateContent>
      <p:cxnSp>
        <p:nvCxnSpPr>
          <p:cNvPr id="6" name="Přímá spojnice se šipkou 5"/>
          <p:cNvCxnSpPr/>
          <p:nvPr/>
        </p:nvCxnSpPr>
        <p:spPr bwMode="auto">
          <a:xfrm flipH="1">
            <a:off x="6948264" y="3085200"/>
            <a:ext cx="576064" cy="291145"/>
          </a:xfrm>
          <a:prstGeom prst="straightConnector1">
            <a:avLst/>
          </a:prstGeom>
          <a:noFill/>
          <a:ln w="127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 Box 7"/>
          <p:cNvSpPr txBox="1">
            <a:spLocks noChangeArrowheads="1"/>
          </p:cNvSpPr>
          <p:nvPr/>
        </p:nvSpPr>
        <p:spPr bwMode="auto">
          <a:xfrm>
            <a:off x="467544" y="5661248"/>
            <a:ext cx="806489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b="1" dirty="0" smtClean="0"/>
              <a:t>Conclusion</a:t>
            </a:r>
            <a:r>
              <a:rPr lang="en-US" altLang="cs-CZ" sz="2000" dirty="0" smtClean="0"/>
              <a:t>: if we place a dielectric in an electric field, induced surface charges weaken the original electric field in the dielectric. </a:t>
            </a:r>
            <a:endParaRPr lang="en-US" altLang="cs-CZ" sz="2000" dirty="0"/>
          </a:p>
        </p:txBody>
      </p:sp>
    </p:spTree>
    <p:extLst>
      <p:ext uri="{BB962C8B-B14F-4D97-AF65-F5344CB8AC3E}">
        <p14:creationId xmlns:p14="http://schemas.microsoft.com/office/powerpoint/2010/main" val="72630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4" presetClass="entr" presetSubtype="16"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box(in)">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44624"/>
            <a:ext cx="7772400"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cs-CZ" altLang="cs-CZ" sz="2200" b="1" kern="0" dirty="0" err="1" smtClean="0">
                <a:solidFill>
                  <a:srgbClr val="FF0000"/>
                </a:solidFill>
              </a:rPr>
              <a:t>Relative</a:t>
            </a:r>
            <a:r>
              <a:rPr lang="cs-CZ" altLang="cs-CZ" sz="2200" b="1" kern="0" dirty="0" smtClean="0">
                <a:solidFill>
                  <a:srgbClr val="FF0000"/>
                </a:solidFill>
              </a:rPr>
              <a:t> </a:t>
            </a:r>
            <a:r>
              <a:rPr lang="cs-CZ" altLang="cs-CZ" sz="2200" b="1" kern="0" dirty="0" err="1" smtClean="0">
                <a:solidFill>
                  <a:srgbClr val="FF0000"/>
                </a:solidFill>
              </a:rPr>
              <a:t>Permittivity</a:t>
            </a:r>
            <a:r>
              <a:rPr lang="cs-CZ" altLang="cs-CZ" sz="2200" b="1" kern="0" dirty="0" smtClean="0">
                <a:solidFill>
                  <a:srgbClr val="FF0000"/>
                </a:solidFill>
              </a:rPr>
              <a:t> </a:t>
            </a:r>
            <a:r>
              <a:rPr lang="cs-CZ" altLang="cs-CZ" sz="2200" b="1" kern="0" dirty="0" err="1" smtClean="0">
                <a:solidFill>
                  <a:srgbClr val="FF0000"/>
                </a:solidFill>
              </a:rPr>
              <a:t>of</a:t>
            </a:r>
            <a:r>
              <a:rPr lang="cs-CZ" altLang="cs-CZ" sz="2200" b="1" kern="0" dirty="0" smtClean="0">
                <a:solidFill>
                  <a:srgbClr val="FF0000"/>
                </a:solidFill>
              </a:rPr>
              <a:t> </a:t>
            </a:r>
            <a:r>
              <a:rPr lang="cs-CZ" altLang="cs-CZ" sz="2200" b="1" kern="0" dirty="0" err="1" smtClean="0">
                <a:solidFill>
                  <a:srgbClr val="FF0000"/>
                </a:solidFill>
              </a:rPr>
              <a:t>Various</a:t>
            </a:r>
            <a:r>
              <a:rPr lang="cs-CZ" altLang="cs-CZ" sz="2200" b="1" kern="0" dirty="0" smtClean="0">
                <a:solidFill>
                  <a:srgbClr val="FF0000"/>
                </a:solidFill>
              </a:rPr>
              <a:t> </a:t>
            </a:r>
            <a:r>
              <a:rPr lang="cs-CZ" altLang="cs-CZ" sz="2200" b="1" kern="0" dirty="0" err="1" smtClean="0">
                <a:solidFill>
                  <a:srgbClr val="FF0000"/>
                </a:solidFill>
              </a:rPr>
              <a:t>Materials</a:t>
            </a:r>
            <a:endParaRPr lang="en-US" altLang="cs-CZ" sz="2200" kern="0" dirty="0" smtClean="0">
              <a:solidFill>
                <a:srgbClr val="FF0000"/>
              </a:solidFill>
            </a:endParaRPr>
          </a:p>
        </p:txBody>
      </p:sp>
      <p:graphicFrame>
        <p:nvGraphicFramePr>
          <p:cNvPr id="5" name="Tabulka 4"/>
          <p:cNvGraphicFramePr>
            <a:graphicFrameLocks noGrp="1"/>
          </p:cNvGraphicFramePr>
          <p:nvPr>
            <p:extLst>
              <p:ext uri="{D42A27DB-BD31-4B8C-83A1-F6EECF244321}">
                <p14:modId xmlns:p14="http://schemas.microsoft.com/office/powerpoint/2010/main" val="210500703"/>
              </p:ext>
            </p:extLst>
          </p:nvPr>
        </p:nvGraphicFramePr>
        <p:xfrm>
          <a:off x="1524000" y="1397000"/>
          <a:ext cx="6096000" cy="445008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cs-CZ" dirty="0" err="1" smtClean="0">
                          <a:solidFill>
                            <a:schemeClr val="tx1"/>
                          </a:solidFill>
                        </a:rPr>
                        <a:t>Material</a:t>
                      </a:r>
                      <a:endParaRPr lang="cs-CZ" dirty="0">
                        <a:solidFill>
                          <a:schemeClr val="tx1"/>
                        </a:solidFill>
                      </a:endParaRPr>
                    </a:p>
                  </a:txBody>
                  <a:tcPr/>
                </a:tc>
                <a:tc>
                  <a:txBody>
                    <a:bodyPr/>
                    <a:lstStyle/>
                    <a:p>
                      <a:r>
                        <a:rPr lang="cs-CZ" dirty="0" err="1" smtClean="0">
                          <a:solidFill>
                            <a:schemeClr val="tx1"/>
                          </a:solidFill>
                        </a:rPr>
                        <a:t>Relative</a:t>
                      </a:r>
                      <a:r>
                        <a:rPr lang="cs-CZ" baseline="0" dirty="0" smtClean="0">
                          <a:solidFill>
                            <a:schemeClr val="tx1"/>
                          </a:solidFill>
                        </a:rPr>
                        <a:t> </a:t>
                      </a:r>
                      <a:r>
                        <a:rPr lang="cs-CZ" baseline="0" dirty="0" err="1" smtClean="0">
                          <a:solidFill>
                            <a:schemeClr val="tx1"/>
                          </a:solidFill>
                        </a:rPr>
                        <a:t>p</a:t>
                      </a:r>
                      <a:r>
                        <a:rPr lang="cs-CZ" dirty="0" err="1" smtClean="0">
                          <a:solidFill>
                            <a:schemeClr val="tx1"/>
                          </a:solidFill>
                        </a:rPr>
                        <a:t>ermittivity</a:t>
                      </a:r>
                      <a:r>
                        <a:rPr lang="cs-CZ" dirty="0" smtClean="0">
                          <a:solidFill>
                            <a:schemeClr val="tx1"/>
                          </a:solidFill>
                        </a:rPr>
                        <a:t> </a:t>
                      </a:r>
                      <a:r>
                        <a:rPr lang="el-GR" dirty="0" smtClean="0">
                          <a:solidFill>
                            <a:schemeClr val="tx1"/>
                          </a:solidFill>
                        </a:rPr>
                        <a:t>ε</a:t>
                      </a:r>
                      <a:r>
                        <a:rPr lang="cs-CZ" baseline="-25000" dirty="0" smtClean="0">
                          <a:solidFill>
                            <a:schemeClr val="tx1"/>
                          </a:solidFill>
                        </a:rPr>
                        <a:t>r</a:t>
                      </a:r>
                      <a:endParaRPr lang="cs-CZ" baseline="-25000" dirty="0">
                        <a:solidFill>
                          <a:schemeClr val="tx1"/>
                        </a:solidFill>
                      </a:endParaRPr>
                    </a:p>
                  </a:txBody>
                  <a:tcPr/>
                </a:tc>
              </a:tr>
              <a:tr h="370840">
                <a:tc>
                  <a:txBody>
                    <a:bodyPr/>
                    <a:lstStyle/>
                    <a:p>
                      <a:r>
                        <a:rPr lang="cs-CZ" dirty="0" smtClean="0"/>
                        <a:t>Air</a:t>
                      </a:r>
                      <a:endParaRPr lang="cs-CZ" dirty="0"/>
                    </a:p>
                  </a:txBody>
                  <a:tcPr/>
                </a:tc>
                <a:tc>
                  <a:txBody>
                    <a:bodyPr/>
                    <a:lstStyle/>
                    <a:p>
                      <a:r>
                        <a:rPr lang="cs-CZ" dirty="0" smtClean="0"/>
                        <a:t>1.000536</a:t>
                      </a:r>
                      <a:endParaRPr lang="cs-CZ" dirty="0"/>
                    </a:p>
                  </a:txBody>
                  <a:tcPr/>
                </a:tc>
              </a:tr>
              <a:tr h="370840">
                <a:tc>
                  <a:txBody>
                    <a:bodyPr/>
                    <a:lstStyle/>
                    <a:p>
                      <a:r>
                        <a:rPr lang="cs-CZ" dirty="0" smtClean="0"/>
                        <a:t>Body </a:t>
                      </a:r>
                      <a:r>
                        <a:rPr lang="cs-CZ" dirty="0" err="1" smtClean="0"/>
                        <a:t>tissue</a:t>
                      </a:r>
                      <a:endParaRPr lang="cs-CZ" dirty="0"/>
                    </a:p>
                  </a:txBody>
                  <a:tcPr/>
                </a:tc>
                <a:tc>
                  <a:txBody>
                    <a:bodyPr/>
                    <a:lstStyle/>
                    <a:p>
                      <a:r>
                        <a:rPr lang="cs-CZ" dirty="0" smtClean="0"/>
                        <a:t>8</a:t>
                      </a:r>
                      <a:endParaRPr lang="cs-CZ" dirty="0"/>
                    </a:p>
                  </a:txBody>
                  <a:tcPr/>
                </a:tc>
              </a:tr>
              <a:tr h="370840">
                <a:tc>
                  <a:txBody>
                    <a:bodyPr/>
                    <a:lstStyle/>
                    <a:p>
                      <a:r>
                        <a:rPr lang="cs-CZ" dirty="0" err="1" smtClean="0"/>
                        <a:t>Concrete</a:t>
                      </a:r>
                      <a:endParaRPr lang="cs-CZ" dirty="0"/>
                    </a:p>
                  </a:txBody>
                  <a:tcPr/>
                </a:tc>
                <a:tc>
                  <a:txBody>
                    <a:bodyPr/>
                    <a:lstStyle/>
                    <a:p>
                      <a:r>
                        <a:rPr lang="cs-CZ" dirty="0" smtClean="0"/>
                        <a:t>4.5</a:t>
                      </a:r>
                      <a:endParaRPr lang="cs-CZ" dirty="0"/>
                    </a:p>
                  </a:txBody>
                  <a:tcPr/>
                </a:tc>
              </a:tr>
              <a:tr h="370840">
                <a:tc>
                  <a:txBody>
                    <a:bodyPr/>
                    <a:lstStyle/>
                    <a:p>
                      <a:r>
                        <a:rPr lang="cs-CZ" dirty="0" err="1" smtClean="0"/>
                        <a:t>Glass</a:t>
                      </a:r>
                      <a:endParaRPr lang="cs-CZ" dirty="0"/>
                    </a:p>
                  </a:txBody>
                  <a:tcPr/>
                </a:tc>
                <a:tc>
                  <a:txBody>
                    <a:bodyPr/>
                    <a:lstStyle/>
                    <a:p>
                      <a:r>
                        <a:rPr lang="cs-CZ" dirty="0" smtClean="0"/>
                        <a:t>3.7 – 10</a:t>
                      </a:r>
                      <a:endParaRPr lang="cs-CZ" dirty="0"/>
                    </a:p>
                  </a:txBody>
                  <a:tcPr/>
                </a:tc>
              </a:tr>
              <a:tr h="370840">
                <a:tc>
                  <a:txBody>
                    <a:bodyPr/>
                    <a:lstStyle/>
                    <a:p>
                      <a:r>
                        <a:rPr lang="cs-CZ" dirty="0" err="1" smtClean="0"/>
                        <a:t>Ice</a:t>
                      </a:r>
                      <a:endParaRPr lang="cs-CZ" dirty="0"/>
                    </a:p>
                  </a:txBody>
                  <a:tcPr/>
                </a:tc>
                <a:tc>
                  <a:txBody>
                    <a:bodyPr/>
                    <a:lstStyle/>
                    <a:p>
                      <a:r>
                        <a:rPr lang="cs-CZ" dirty="0" smtClean="0"/>
                        <a:t>3.2</a:t>
                      </a:r>
                      <a:endParaRPr lang="cs-CZ" dirty="0"/>
                    </a:p>
                  </a:txBody>
                  <a:tcPr/>
                </a:tc>
              </a:tr>
              <a:tr h="370840">
                <a:tc>
                  <a:txBody>
                    <a:bodyPr/>
                    <a:lstStyle/>
                    <a:p>
                      <a:r>
                        <a:rPr lang="cs-CZ" dirty="0" err="1" smtClean="0"/>
                        <a:t>Insulation</a:t>
                      </a:r>
                      <a:r>
                        <a:rPr lang="cs-CZ" baseline="0" dirty="0" smtClean="0"/>
                        <a:t> </a:t>
                      </a:r>
                      <a:r>
                        <a:rPr lang="cs-CZ" baseline="0" dirty="0" err="1" smtClean="0"/>
                        <a:t>of</a:t>
                      </a:r>
                      <a:r>
                        <a:rPr lang="cs-CZ" baseline="0" dirty="0" smtClean="0"/>
                        <a:t> </a:t>
                      </a:r>
                      <a:r>
                        <a:rPr lang="cs-CZ" baseline="0" dirty="0" err="1" smtClean="0"/>
                        <a:t>cables</a:t>
                      </a:r>
                      <a:endParaRPr lang="cs-CZ" dirty="0"/>
                    </a:p>
                  </a:txBody>
                  <a:tcPr/>
                </a:tc>
                <a:tc>
                  <a:txBody>
                    <a:bodyPr/>
                    <a:lstStyle/>
                    <a:p>
                      <a:r>
                        <a:rPr lang="cs-CZ" dirty="0" smtClean="0"/>
                        <a:t>1.5</a:t>
                      </a:r>
                      <a:r>
                        <a:rPr lang="cs-CZ" baseline="0" dirty="0" smtClean="0"/>
                        <a:t> - 4</a:t>
                      </a:r>
                      <a:endParaRPr lang="cs-CZ" dirty="0"/>
                    </a:p>
                  </a:txBody>
                  <a:tcPr/>
                </a:tc>
              </a:tr>
              <a:tr h="370840">
                <a:tc>
                  <a:txBody>
                    <a:bodyPr/>
                    <a:lstStyle/>
                    <a:p>
                      <a:r>
                        <a:rPr lang="cs-CZ" dirty="0" err="1" smtClean="0"/>
                        <a:t>Paper</a:t>
                      </a:r>
                      <a:endParaRPr lang="cs-CZ" dirty="0"/>
                    </a:p>
                  </a:txBody>
                  <a:tcPr/>
                </a:tc>
                <a:tc>
                  <a:txBody>
                    <a:bodyPr/>
                    <a:lstStyle/>
                    <a:p>
                      <a:r>
                        <a:rPr lang="cs-CZ" dirty="0" smtClean="0"/>
                        <a:t>2.3</a:t>
                      </a:r>
                      <a:endParaRPr lang="cs-CZ" dirty="0"/>
                    </a:p>
                  </a:txBody>
                  <a:tcPr/>
                </a:tc>
              </a:tr>
              <a:tr h="370840">
                <a:tc>
                  <a:txBody>
                    <a:bodyPr/>
                    <a:lstStyle/>
                    <a:p>
                      <a:r>
                        <a:rPr lang="cs-CZ" dirty="0" err="1" smtClean="0"/>
                        <a:t>Plexiglass</a:t>
                      </a:r>
                      <a:endParaRPr lang="cs-CZ" dirty="0"/>
                    </a:p>
                  </a:txBody>
                  <a:tcPr/>
                </a:tc>
                <a:tc>
                  <a:txBody>
                    <a:bodyPr/>
                    <a:lstStyle/>
                    <a:p>
                      <a:r>
                        <a:rPr lang="cs-CZ" dirty="0" smtClean="0"/>
                        <a:t>3.2</a:t>
                      </a:r>
                      <a:endParaRPr lang="cs-CZ" dirty="0"/>
                    </a:p>
                  </a:txBody>
                  <a:tcPr/>
                </a:tc>
              </a:tr>
              <a:tr h="370840">
                <a:tc>
                  <a:txBody>
                    <a:bodyPr/>
                    <a:lstStyle/>
                    <a:p>
                      <a:r>
                        <a:rPr lang="cs-CZ" dirty="0" smtClean="0"/>
                        <a:t>Silicon</a:t>
                      </a:r>
                      <a:endParaRPr lang="cs-CZ" dirty="0"/>
                    </a:p>
                  </a:txBody>
                  <a:tcPr/>
                </a:tc>
                <a:tc>
                  <a:txBody>
                    <a:bodyPr/>
                    <a:lstStyle/>
                    <a:p>
                      <a:r>
                        <a:rPr lang="cs-CZ" dirty="0" smtClean="0"/>
                        <a:t>12</a:t>
                      </a:r>
                      <a:endParaRPr lang="cs-CZ" dirty="0"/>
                    </a:p>
                  </a:txBody>
                  <a:tcPr/>
                </a:tc>
              </a:tr>
              <a:tr h="370840">
                <a:tc>
                  <a:txBody>
                    <a:bodyPr/>
                    <a:lstStyle/>
                    <a:p>
                      <a:r>
                        <a:rPr lang="cs-CZ" dirty="0" err="1" smtClean="0"/>
                        <a:t>Vacuum</a:t>
                      </a:r>
                      <a:endParaRPr lang="cs-CZ" dirty="0"/>
                    </a:p>
                  </a:txBody>
                  <a:tcPr/>
                </a:tc>
                <a:tc>
                  <a:txBody>
                    <a:bodyPr/>
                    <a:lstStyle/>
                    <a:p>
                      <a:r>
                        <a:rPr lang="cs-CZ" dirty="0" smtClean="0"/>
                        <a:t>1</a:t>
                      </a:r>
                      <a:endParaRPr lang="cs-CZ" dirty="0"/>
                    </a:p>
                  </a:txBody>
                  <a:tcPr/>
                </a:tc>
              </a:tr>
              <a:tr h="370840">
                <a:tc>
                  <a:txBody>
                    <a:bodyPr/>
                    <a:lstStyle/>
                    <a:p>
                      <a:r>
                        <a:rPr lang="cs-CZ" dirty="0" err="1" smtClean="0"/>
                        <a:t>Water</a:t>
                      </a:r>
                      <a:endParaRPr lang="cs-CZ" dirty="0"/>
                    </a:p>
                  </a:txBody>
                  <a:tcPr/>
                </a:tc>
                <a:tc>
                  <a:txBody>
                    <a:bodyPr/>
                    <a:lstStyle/>
                    <a:p>
                      <a:r>
                        <a:rPr lang="cs-CZ" dirty="0" smtClean="0"/>
                        <a:t>4 – 88    (88 </a:t>
                      </a:r>
                      <a:r>
                        <a:rPr lang="cs-CZ" dirty="0" err="1" smtClean="0"/>
                        <a:t>at</a:t>
                      </a:r>
                      <a:r>
                        <a:rPr lang="cs-CZ" dirty="0" smtClean="0"/>
                        <a:t> 0°C)</a:t>
                      </a:r>
                      <a:endParaRPr lang="cs-CZ" dirty="0"/>
                    </a:p>
                  </a:txBody>
                  <a:tcPr/>
                </a:tc>
              </a:tr>
            </a:tbl>
          </a:graphicData>
        </a:graphic>
      </p:graphicFrame>
    </p:spTree>
    <p:extLst>
      <p:ext uri="{BB962C8B-B14F-4D97-AF65-F5344CB8AC3E}">
        <p14:creationId xmlns:p14="http://schemas.microsoft.com/office/powerpoint/2010/main" val="1457866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85800" y="188640"/>
            <a:ext cx="7772400"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cs-CZ" altLang="cs-CZ" sz="2200" b="1" kern="0" dirty="0" err="1" smtClean="0">
                <a:solidFill>
                  <a:srgbClr val="FF0000"/>
                </a:solidFill>
              </a:rPr>
              <a:t>Dielectrics</a:t>
            </a:r>
            <a:r>
              <a:rPr lang="en-US" altLang="cs-CZ" sz="2200" b="1" kern="0" dirty="0" smtClean="0">
                <a:solidFill>
                  <a:srgbClr val="FF0000"/>
                </a:solidFill>
              </a:rPr>
              <a:t>, </a:t>
            </a:r>
            <a:r>
              <a:rPr lang="cs-CZ" altLang="cs-CZ" sz="2200" b="1" kern="0" dirty="0" smtClean="0">
                <a:solidFill>
                  <a:srgbClr val="FF0000"/>
                </a:solidFill>
              </a:rPr>
              <a:t>C</a:t>
            </a:r>
            <a:r>
              <a:rPr lang="en-US" altLang="cs-CZ" sz="2200" b="1" kern="0" dirty="0" err="1" smtClean="0">
                <a:solidFill>
                  <a:srgbClr val="FF0000"/>
                </a:solidFill>
              </a:rPr>
              <a:t>apacitor</a:t>
            </a:r>
            <a:r>
              <a:rPr lang="en-US" altLang="cs-CZ" sz="2200" b="1" kern="0" dirty="0" smtClean="0">
                <a:solidFill>
                  <a:srgbClr val="FF0000"/>
                </a:solidFill>
              </a:rPr>
              <a:t> </a:t>
            </a:r>
            <a:r>
              <a:rPr lang="cs-CZ" altLang="cs-CZ" sz="2200" b="1" kern="0" dirty="0" smtClean="0">
                <a:solidFill>
                  <a:srgbClr val="FF0000"/>
                </a:solidFill>
              </a:rPr>
              <a:t>and </a:t>
            </a:r>
            <a:r>
              <a:rPr lang="en-US" altLang="cs-CZ" sz="2200" b="1" kern="0" dirty="0" smtClean="0">
                <a:solidFill>
                  <a:srgbClr val="FF0000"/>
                </a:solidFill>
              </a:rPr>
              <a:t>Gauss’s </a:t>
            </a:r>
            <a:r>
              <a:rPr lang="cs-CZ" altLang="cs-CZ" sz="2200" b="1" kern="0" dirty="0" smtClean="0">
                <a:solidFill>
                  <a:srgbClr val="FF0000"/>
                </a:solidFill>
              </a:rPr>
              <a:t>L</a:t>
            </a:r>
            <a:r>
              <a:rPr lang="en-US" altLang="cs-CZ" sz="2200" b="1" kern="0" dirty="0" smtClean="0">
                <a:solidFill>
                  <a:srgbClr val="FF0000"/>
                </a:solidFill>
              </a:rPr>
              <a:t>aw</a:t>
            </a:r>
            <a:endParaRPr lang="en-US" altLang="cs-CZ" sz="2200" kern="0" dirty="0" smtClean="0">
              <a:solidFill>
                <a:srgbClr val="FF0000"/>
              </a:solidFill>
            </a:endParaRPr>
          </a:p>
        </p:txBody>
      </p:sp>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3699" y="620688"/>
            <a:ext cx="5936602" cy="1718296"/>
          </a:xfrm>
          <a:prstGeom prst="rect">
            <a:avLst/>
          </a:prstGeom>
        </p:spPr>
      </p:pic>
      <p:sp>
        <p:nvSpPr>
          <p:cNvPr id="4" name="TextovéPole 3"/>
          <p:cNvSpPr txBox="1"/>
          <p:nvPr/>
        </p:nvSpPr>
        <p:spPr>
          <a:xfrm>
            <a:off x="1331640" y="1120395"/>
            <a:ext cx="389850" cy="369332"/>
          </a:xfrm>
          <a:prstGeom prst="rect">
            <a:avLst/>
          </a:prstGeom>
          <a:noFill/>
        </p:spPr>
        <p:txBody>
          <a:bodyPr wrap="none" rtlCol="0">
            <a:spAutoFit/>
          </a:bodyPr>
          <a:lstStyle/>
          <a:p>
            <a:r>
              <a:rPr lang="cs-CZ" dirty="0" smtClean="0"/>
              <a:t>a)</a:t>
            </a:r>
            <a:endParaRPr lang="cs-CZ" dirty="0"/>
          </a:p>
        </p:txBody>
      </p:sp>
      <p:sp>
        <p:nvSpPr>
          <p:cNvPr id="5" name="TextovéPole 4"/>
          <p:cNvSpPr txBox="1"/>
          <p:nvPr/>
        </p:nvSpPr>
        <p:spPr>
          <a:xfrm>
            <a:off x="4326166" y="1124744"/>
            <a:ext cx="389850" cy="369332"/>
          </a:xfrm>
          <a:prstGeom prst="rect">
            <a:avLst/>
          </a:prstGeom>
          <a:noFill/>
        </p:spPr>
        <p:txBody>
          <a:bodyPr wrap="none" rtlCol="0">
            <a:spAutoFit/>
          </a:bodyPr>
          <a:lstStyle/>
          <a:p>
            <a:r>
              <a:rPr lang="en-US" dirty="0" smtClean="0"/>
              <a:t>b</a:t>
            </a:r>
            <a:r>
              <a:rPr lang="cs-CZ" dirty="0" smtClean="0"/>
              <a:t>)</a:t>
            </a:r>
            <a:endParaRPr lang="cs-CZ" dirty="0"/>
          </a:p>
        </p:txBody>
      </p:sp>
      <p:sp>
        <p:nvSpPr>
          <p:cNvPr id="6" name="Text Box 7"/>
          <p:cNvSpPr txBox="1">
            <a:spLocks noChangeArrowheads="1"/>
          </p:cNvSpPr>
          <p:nvPr/>
        </p:nvSpPr>
        <p:spPr bwMode="auto">
          <a:xfrm>
            <a:off x="467544" y="2198864"/>
            <a:ext cx="813690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We have again a comparison between parallel plate capacitor without dielectric (</a:t>
            </a:r>
            <a:r>
              <a:rPr lang="en-US" altLang="cs-CZ" sz="2000" dirty="0" smtClean="0">
                <a:solidFill>
                  <a:srgbClr val="0000FF"/>
                </a:solidFill>
              </a:rPr>
              <a:t>a</a:t>
            </a:r>
            <a:r>
              <a:rPr lang="en-US" altLang="cs-CZ" sz="2000" dirty="0" smtClean="0"/>
              <a:t>) and with dielectric (</a:t>
            </a:r>
            <a:r>
              <a:rPr lang="en-US" altLang="cs-CZ" sz="2000" dirty="0" smtClean="0">
                <a:solidFill>
                  <a:srgbClr val="0000FF"/>
                </a:solidFill>
              </a:rPr>
              <a:t>b</a:t>
            </a:r>
            <a:r>
              <a:rPr lang="en-US" altLang="cs-CZ" sz="2000" dirty="0" smtClean="0"/>
              <a:t>). If we apply Gauss’s law to the (</a:t>
            </a:r>
            <a:r>
              <a:rPr lang="en-US" altLang="cs-CZ" sz="2000" dirty="0" smtClean="0">
                <a:solidFill>
                  <a:srgbClr val="0000FF"/>
                </a:solidFill>
              </a:rPr>
              <a:t>a</a:t>
            </a:r>
            <a:r>
              <a:rPr lang="en-US" altLang="cs-CZ" sz="2000" dirty="0" smtClean="0"/>
              <a:t>) with Gaussian surface defined by the dashed line, we obtain </a:t>
            </a:r>
            <a:endParaRPr lang="en-US" altLang="cs-CZ" sz="2000" dirty="0"/>
          </a:p>
        </p:txBody>
      </p:sp>
      <p:graphicFrame>
        <p:nvGraphicFramePr>
          <p:cNvPr id="7" name="Objekt 6"/>
          <p:cNvGraphicFramePr>
            <a:graphicFrameLocks noChangeAspect="1"/>
          </p:cNvGraphicFramePr>
          <p:nvPr>
            <p:extLst>
              <p:ext uri="{D42A27DB-BD31-4B8C-83A1-F6EECF244321}">
                <p14:modId xmlns:p14="http://schemas.microsoft.com/office/powerpoint/2010/main" val="1791187001"/>
              </p:ext>
            </p:extLst>
          </p:nvPr>
        </p:nvGraphicFramePr>
        <p:xfrm>
          <a:off x="731838" y="3260725"/>
          <a:ext cx="4535487" cy="815975"/>
        </p:xfrm>
        <a:graphic>
          <a:graphicData uri="http://schemas.openxmlformats.org/presentationml/2006/ole">
            <mc:AlternateContent xmlns:mc="http://schemas.openxmlformats.org/markup-compatibility/2006">
              <mc:Choice xmlns:v="urn:schemas-microsoft-com:vml" Requires="v">
                <p:oleObj spid="_x0000_s62697" name="Equation" r:id="rId4" imgW="2400120" imgH="431640" progId="Equation.DSMT4">
                  <p:embed/>
                </p:oleObj>
              </mc:Choice>
              <mc:Fallback>
                <p:oleObj name="Equation" r:id="rId4" imgW="2400120" imgH="431640" progId="Equation.DSMT4">
                  <p:embed/>
                  <p:pic>
                    <p:nvPicPr>
                      <p:cNvPr id="0" name="Objekt 4"/>
                      <p:cNvPicPr>
                        <a:picLocks noChangeAspect="1" noChangeArrowheads="1"/>
                      </p:cNvPicPr>
                      <p:nvPr/>
                    </p:nvPicPr>
                    <p:blipFill>
                      <a:blip r:embed="rId5"/>
                      <a:srcRect/>
                      <a:stretch>
                        <a:fillRect/>
                      </a:stretch>
                    </p:blipFill>
                    <p:spPr bwMode="auto">
                      <a:xfrm>
                        <a:off x="731838" y="3260725"/>
                        <a:ext cx="453548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sp>
        <p:nvSpPr>
          <p:cNvPr id="8" name="Text Box 7"/>
          <p:cNvSpPr txBox="1">
            <a:spLocks noChangeArrowheads="1"/>
          </p:cNvSpPr>
          <p:nvPr/>
        </p:nvSpPr>
        <p:spPr bwMode="auto">
          <a:xfrm>
            <a:off x="467544" y="4181018"/>
            <a:ext cx="81369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If we apply Gauss’s law to the (</a:t>
            </a:r>
            <a:r>
              <a:rPr lang="en-US" altLang="cs-CZ" sz="2000" dirty="0" smtClean="0">
                <a:solidFill>
                  <a:srgbClr val="0000FF"/>
                </a:solidFill>
              </a:rPr>
              <a:t>b</a:t>
            </a:r>
            <a:r>
              <a:rPr lang="en-US" altLang="cs-CZ" sz="2000" dirty="0" smtClean="0"/>
              <a:t>) we obtain</a:t>
            </a:r>
            <a:endParaRPr lang="en-US" altLang="cs-CZ" sz="2000" dirty="0"/>
          </a:p>
        </p:txBody>
      </p:sp>
      <p:graphicFrame>
        <p:nvGraphicFramePr>
          <p:cNvPr id="9" name="Objekt 8"/>
          <p:cNvGraphicFramePr>
            <a:graphicFrameLocks noChangeAspect="1"/>
          </p:cNvGraphicFramePr>
          <p:nvPr>
            <p:extLst>
              <p:ext uri="{D42A27DB-BD31-4B8C-83A1-F6EECF244321}">
                <p14:modId xmlns:p14="http://schemas.microsoft.com/office/powerpoint/2010/main" val="142011030"/>
              </p:ext>
            </p:extLst>
          </p:nvPr>
        </p:nvGraphicFramePr>
        <p:xfrm>
          <a:off x="779437" y="4557241"/>
          <a:ext cx="5592763" cy="815975"/>
        </p:xfrm>
        <a:graphic>
          <a:graphicData uri="http://schemas.openxmlformats.org/presentationml/2006/ole">
            <mc:AlternateContent xmlns:mc="http://schemas.openxmlformats.org/markup-compatibility/2006">
              <mc:Choice xmlns:v="urn:schemas-microsoft-com:vml" Requires="v">
                <p:oleObj spid="_x0000_s62698" name="Equation" r:id="rId6" imgW="2958840" imgH="431640" progId="Equation.DSMT4">
                  <p:embed/>
                </p:oleObj>
              </mc:Choice>
              <mc:Fallback>
                <p:oleObj name="Equation" r:id="rId6" imgW="2958840" imgH="431640" progId="Equation.DSMT4">
                  <p:embed/>
                  <p:pic>
                    <p:nvPicPr>
                      <p:cNvPr id="0" name=""/>
                      <p:cNvPicPr>
                        <a:picLocks noChangeAspect="1" noChangeArrowheads="1"/>
                      </p:cNvPicPr>
                      <p:nvPr/>
                    </p:nvPicPr>
                    <p:blipFill>
                      <a:blip r:embed="rId7"/>
                      <a:srcRect/>
                      <a:stretch>
                        <a:fillRect/>
                      </a:stretch>
                    </p:blipFill>
                    <p:spPr bwMode="auto">
                      <a:xfrm>
                        <a:off x="779437" y="4557241"/>
                        <a:ext cx="55927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sp>
        <p:nvSpPr>
          <p:cNvPr id="10" name="Text Box 7"/>
          <p:cNvSpPr txBox="1">
            <a:spLocks noChangeArrowheads="1"/>
          </p:cNvSpPr>
          <p:nvPr/>
        </p:nvSpPr>
        <p:spPr bwMode="auto">
          <a:xfrm>
            <a:off x="467544" y="5477162"/>
            <a:ext cx="81369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Where </a:t>
            </a:r>
            <a:r>
              <a:rPr lang="en-US" altLang="cs-CZ" sz="2000" i="1" dirty="0" smtClean="0">
                <a:solidFill>
                  <a:srgbClr val="0000FF"/>
                </a:solidFill>
              </a:rPr>
              <a:t>q</a:t>
            </a:r>
            <a:r>
              <a:rPr lang="en-US" altLang="cs-CZ" sz="2000" dirty="0" smtClean="0"/>
              <a:t> is free charge and </a:t>
            </a:r>
            <a:r>
              <a:rPr lang="en-US" altLang="cs-CZ" sz="2000" i="1" dirty="0" smtClean="0">
                <a:solidFill>
                  <a:srgbClr val="0000FF"/>
                </a:solidFill>
              </a:rPr>
              <a:t>q</a:t>
            </a:r>
            <a:r>
              <a:rPr lang="en-US" altLang="cs-CZ" sz="2000" dirty="0" smtClean="0"/>
              <a:t>’ is induced charge. </a:t>
            </a:r>
            <a:endParaRPr lang="en-US" altLang="cs-CZ" sz="2000" dirty="0"/>
          </a:p>
        </p:txBody>
      </p:sp>
      <p:sp>
        <p:nvSpPr>
          <p:cNvPr id="11" name="Text Box 7"/>
          <p:cNvSpPr txBox="1">
            <a:spLocks noChangeArrowheads="1"/>
          </p:cNvSpPr>
          <p:nvPr/>
        </p:nvSpPr>
        <p:spPr bwMode="auto">
          <a:xfrm>
            <a:off x="6660232" y="4725144"/>
            <a:ext cx="5760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[1]</a:t>
            </a:r>
            <a:endParaRPr lang="en-US" altLang="cs-CZ" sz="2000" dirty="0"/>
          </a:p>
        </p:txBody>
      </p:sp>
    </p:spTree>
    <p:extLst>
      <p:ext uri="{BB962C8B-B14F-4D97-AF65-F5344CB8AC3E}">
        <p14:creationId xmlns:p14="http://schemas.microsoft.com/office/powerpoint/2010/main" val="331789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4" presetClass="entr" presetSubtype="16"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box(in)">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85800" y="188640"/>
            <a:ext cx="7772400"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cs-CZ" altLang="cs-CZ" sz="2200" b="1" kern="0" dirty="0" err="1" smtClean="0">
                <a:solidFill>
                  <a:srgbClr val="FF0000"/>
                </a:solidFill>
              </a:rPr>
              <a:t>Dielectrics</a:t>
            </a:r>
            <a:r>
              <a:rPr lang="en-US" altLang="cs-CZ" sz="2200" b="1" kern="0" dirty="0" smtClean="0">
                <a:solidFill>
                  <a:srgbClr val="FF0000"/>
                </a:solidFill>
              </a:rPr>
              <a:t>, </a:t>
            </a:r>
            <a:r>
              <a:rPr lang="cs-CZ" altLang="cs-CZ" sz="2200" b="1" kern="0" dirty="0" smtClean="0">
                <a:solidFill>
                  <a:srgbClr val="FF0000"/>
                </a:solidFill>
              </a:rPr>
              <a:t>C</a:t>
            </a:r>
            <a:r>
              <a:rPr lang="en-US" altLang="cs-CZ" sz="2200" b="1" kern="0" dirty="0" err="1" smtClean="0">
                <a:solidFill>
                  <a:srgbClr val="FF0000"/>
                </a:solidFill>
              </a:rPr>
              <a:t>apacitor</a:t>
            </a:r>
            <a:r>
              <a:rPr lang="en-US" altLang="cs-CZ" sz="2200" b="1" kern="0" dirty="0" smtClean="0">
                <a:solidFill>
                  <a:srgbClr val="FF0000"/>
                </a:solidFill>
              </a:rPr>
              <a:t> </a:t>
            </a:r>
            <a:r>
              <a:rPr lang="cs-CZ" altLang="cs-CZ" sz="2200" b="1" kern="0" dirty="0" smtClean="0">
                <a:solidFill>
                  <a:srgbClr val="FF0000"/>
                </a:solidFill>
              </a:rPr>
              <a:t>and </a:t>
            </a:r>
            <a:r>
              <a:rPr lang="en-US" altLang="cs-CZ" sz="2200" b="1" kern="0" dirty="0" smtClean="0">
                <a:solidFill>
                  <a:srgbClr val="FF0000"/>
                </a:solidFill>
              </a:rPr>
              <a:t>Gauss’s </a:t>
            </a:r>
            <a:r>
              <a:rPr lang="cs-CZ" altLang="cs-CZ" sz="2200" b="1" kern="0" dirty="0" smtClean="0">
                <a:solidFill>
                  <a:srgbClr val="FF0000"/>
                </a:solidFill>
              </a:rPr>
              <a:t>L</a:t>
            </a:r>
            <a:r>
              <a:rPr lang="en-US" altLang="cs-CZ" sz="2200" b="1" kern="0" dirty="0" smtClean="0">
                <a:solidFill>
                  <a:srgbClr val="FF0000"/>
                </a:solidFill>
              </a:rPr>
              <a:t>aw</a:t>
            </a:r>
            <a:endParaRPr lang="en-US" altLang="cs-CZ" sz="2200" kern="0" dirty="0" smtClean="0">
              <a:solidFill>
                <a:srgbClr val="FF0000"/>
              </a:solidFill>
            </a:endParaRPr>
          </a:p>
        </p:txBody>
      </p:sp>
      <p:sp>
        <p:nvSpPr>
          <p:cNvPr id="6" name="Text Box 7"/>
          <p:cNvSpPr txBox="1">
            <a:spLocks noChangeArrowheads="1"/>
          </p:cNvSpPr>
          <p:nvPr/>
        </p:nvSpPr>
        <p:spPr bwMode="auto">
          <a:xfrm>
            <a:off x="467544" y="796642"/>
            <a:ext cx="81369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Now we recall previously mentioned formulae</a:t>
            </a:r>
            <a:endParaRPr lang="en-US" altLang="cs-CZ" sz="2000" dirty="0"/>
          </a:p>
        </p:txBody>
      </p:sp>
      <p:sp>
        <p:nvSpPr>
          <p:cNvPr id="8" name="Text Box 7"/>
          <p:cNvSpPr txBox="1">
            <a:spLocks noChangeArrowheads="1"/>
          </p:cNvSpPr>
          <p:nvPr/>
        </p:nvSpPr>
        <p:spPr bwMode="auto">
          <a:xfrm>
            <a:off x="467544" y="2284625"/>
            <a:ext cx="16561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Considering</a:t>
            </a:r>
            <a:endParaRPr lang="en-US" altLang="cs-CZ" sz="2000" dirty="0"/>
          </a:p>
        </p:txBody>
      </p:sp>
      <p:graphicFrame>
        <p:nvGraphicFramePr>
          <p:cNvPr id="9" name="Objekt 8"/>
          <p:cNvGraphicFramePr>
            <a:graphicFrameLocks noChangeAspect="1"/>
          </p:cNvGraphicFramePr>
          <p:nvPr>
            <p:extLst>
              <p:ext uri="{D42A27DB-BD31-4B8C-83A1-F6EECF244321}">
                <p14:modId xmlns:p14="http://schemas.microsoft.com/office/powerpoint/2010/main" val="1932803603"/>
              </p:ext>
            </p:extLst>
          </p:nvPr>
        </p:nvGraphicFramePr>
        <p:xfrm>
          <a:off x="2746399" y="3933056"/>
          <a:ext cx="4633913" cy="911225"/>
        </p:xfrm>
        <a:graphic>
          <a:graphicData uri="http://schemas.openxmlformats.org/presentationml/2006/ole">
            <mc:AlternateContent xmlns:mc="http://schemas.openxmlformats.org/markup-compatibility/2006">
              <mc:Choice xmlns:v="urn:schemas-microsoft-com:vml" Requires="v">
                <p:oleObj spid="_x0000_s65268" name="Equation" r:id="rId3" imgW="2450880" imgH="482400" progId="Equation.DSMT4">
                  <p:embed/>
                </p:oleObj>
              </mc:Choice>
              <mc:Fallback>
                <p:oleObj name="Equation" r:id="rId3" imgW="2450880" imgH="482400" progId="Equation.DSMT4">
                  <p:embed/>
                  <p:pic>
                    <p:nvPicPr>
                      <p:cNvPr id="0" name=""/>
                      <p:cNvPicPr>
                        <a:picLocks noChangeAspect="1" noChangeArrowheads="1"/>
                      </p:cNvPicPr>
                      <p:nvPr/>
                    </p:nvPicPr>
                    <p:blipFill>
                      <a:blip r:embed="rId4"/>
                      <a:srcRect/>
                      <a:stretch>
                        <a:fillRect/>
                      </a:stretch>
                    </p:blipFill>
                    <p:spPr bwMode="auto">
                      <a:xfrm>
                        <a:off x="2746399" y="3933056"/>
                        <a:ext cx="4633913"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sp>
        <p:nvSpPr>
          <p:cNvPr id="10" name="Text Box 7"/>
          <p:cNvSpPr txBox="1">
            <a:spLocks noChangeArrowheads="1"/>
          </p:cNvSpPr>
          <p:nvPr/>
        </p:nvSpPr>
        <p:spPr bwMode="auto">
          <a:xfrm>
            <a:off x="467544" y="5013176"/>
            <a:ext cx="10801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Finally</a:t>
            </a:r>
            <a:endParaRPr lang="en-US" altLang="cs-CZ" sz="2000" dirty="0"/>
          </a:p>
        </p:txBody>
      </p:sp>
      <p:graphicFrame>
        <p:nvGraphicFramePr>
          <p:cNvPr id="11" name="Objekt 10"/>
          <p:cNvGraphicFramePr>
            <a:graphicFrameLocks noChangeAspect="1"/>
          </p:cNvGraphicFramePr>
          <p:nvPr>
            <p:extLst>
              <p:ext uri="{D42A27DB-BD31-4B8C-83A1-F6EECF244321}">
                <p14:modId xmlns:p14="http://schemas.microsoft.com/office/powerpoint/2010/main" val="2335494997"/>
              </p:ext>
            </p:extLst>
          </p:nvPr>
        </p:nvGraphicFramePr>
        <p:xfrm>
          <a:off x="682525" y="1196975"/>
          <a:ext cx="6481763" cy="819150"/>
        </p:xfrm>
        <a:graphic>
          <a:graphicData uri="http://schemas.openxmlformats.org/presentationml/2006/ole">
            <mc:AlternateContent xmlns:mc="http://schemas.openxmlformats.org/markup-compatibility/2006">
              <mc:Choice xmlns:v="urn:schemas-microsoft-com:vml" Requires="v">
                <p:oleObj spid="_x0000_s65269" name="Equation" r:id="rId5" imgW="3429000" imgH="431640" progId="Equation.DSMT4">
                  <p:embed/>
                </p:oleObj>
              </mc:Choice>
              <mc:Fallback>
                <p:oleObj name="Equation" r:id="rId5" imgW="3429000" imgH="431640" progId="Equation.DSMT4">
                  <p:embed/>
                  <p:pic>
                    <p:nvPicPr>
                      <p:cNvPr id="0" name="Objekt 16"/>
                      <p:cNvPicPr>
                        <a:picLocks noChangeAspect="1" noChangeArrowheads="1"/>
                      </p:cNvPicPr>
                      <p:nvPr/>
                    </p:nvPicPr>
                    <p:blipFill>
                      <a:blip r:embed="rId6"/>
                      <a:srcRect/>
                      <a:stretch>
                        <a:fillRect/>
                      </a:stretch>
                    </p:blipFill>
                    <p:spPr bwMode="auto">
                      <a:xfrm>
                        <a:off x="682525" y="1196975"/>
                        <a:ext cx="648176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graphicFrame>
        <p:nvGraphicFramePr>
          <p:cNvPr id="12" name="Objekt 11"/>
          <p:cNvGraphicFramePr>
            <a:graphicFrameLocks noChangeAspect="1"/>
          </p:cNvGraphicFramePr>
          <p:nvPr>
            <p:extLst>
              <p:ext uri="{D42A27DB-BD31-4B8C-83A1-F6EECF244321}">
                <p14:modId xmlns:p14="http://schemas.microsoft.com/office/powerpoint/2010/main" val="482069487"/>
              </p:ext>
            </p:extLst>
          </p:nvPr>
        </p:nvGraphicFramePr>
        <p:xfrm>
          <a:off x="2076450" y="2108969"/>
          <a:ext cx="1130300" cy="815975"/>
        </p:xfrm>
        <a:graphic>
          <a:graphicData uri="http://schemas.openxmlformats.org/presentationml/2006/ole">
            <mc:AlternateContent xmlns:mc="http://schemas.openxmlformats.org/markup-compatibility/2006">
              <mc:Choice xmlns:v="urn:schemas-microsoft-com:vml" Requires="v">
                <p:oleObj spid="_x0000_s65270" name="Equation" r:id="rId7" imgW="596880" imgH="431640" progId="Equation.DSMT4">
                  <p:embed/>
                </p:oleObj>
              </mc:Choice>
              <mc:Fallback>
                <p:oleObj name="Equation" r:id="rId7" imgW="596880" imgH="431640" progId="Equation.DSMT4">
                  <p:embed/>
                  <p:pic>
                    <p:nvPicPr>
                      <p:cNvPr id="0" name=""/>
                      <p:cNvPicPr>
                        <a:picLocks noChangeAspect="1" noChangeArrowheads="1"/>
                      </p:cNvPicPr>
                      <p:nvPr/>
                    </p:nvPicPr>
                    <p:blipFill>
                      <a:blip r:embed="rId8"/>
                      <a:srcRect/>
                      <a:stretch>
                        <a:fillRect/>
                      </a:stretch>
                    </p:blipFill>
                    <p:spPr bwMode="auto">
                      <a:xfrm>
                        <a:off x="2076450" y="2108969"/>
                        <a:ext cx="11303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sp>
        <p:nvSpPr>
          <p:cNvPr id="13" name="Text Box 7"/>
          <p:cNvSpPr txBox="1">
            <a:spLocks noChangeArrowheads="1"/>
          </p:cNvSpPr>
          <p:nvPr/>
        </p:nvSpPr>
        <p:spPr bwMode="auto">
          <a:xfrm>
            <a:off x="3563888" y="2284625"/>
            <a:ext cx="16561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we can write</a:t>
            </a:r>
            <a:endParaRPr lang="en-US" altLang="cs-CZ" sz="2000" dirty="0"/>
          </a:p>
        </p:txBody>
      </p:sp>
      <p:graphicFrame>
        <p:nvGraphicFramePr>
          <p:cNvPr id="14" name="Objekt 13"/>
          <p:cNvGraphicFramePr>
            <a:graphicFrameLocks noChangeAspect="1"/>
          </p:cNvGraphicFramePr>
          <p:nvPr>
            <p:extLst>
              <p:ext uri="{D42A27DB-BD31-4B8C-83A1-F6EECF244321}">
                <p14:modId xmlns:p14="http://schemas.microsoft.com/office/powerpoint/2010/main" val="2658109078"/>
              </p:ext>
            </p:extLst>
          </p:nvPr>
        </p:nvGraphicFramePr>
        <p:xfrm>
          <a:off x="5221288" y="2108200"/>
          <a:ext cx="1274762" cy="815975"/>
        </p:xfrm>
        <a:graphic>
          <a:graphicData uri="http://schemas.openxmlformats.org/presentationml/2006/ole">
            <mc:AlternateContent xmlns:mc="http://schemas.openxmlformats.org/markup-compatibility/2006">
              <mc:Choice xmlns:v="urn:schemas-microsoft-com:vml" Requires="v">
                <p:oleObj spid="_x0000_s65271" name="Equation" r:id="rId9" imgW="672840" imgH="431640" progId="Equation.DSMT4">
                  <p:embed/>
                </p:oleObj>
              </mc:Choice>
              <mc:Fallback>
                <p:oleObj name="Equation" r:id="rId9" imgW="672840" imgH="431640" progId="Equation.DSMT4">
                  <p:embed/>
                  <p:pic>
                    <p:nvPicPr>
                      <p:cNvPr id="0" name=""/>
                      <p:cNvPicPr>
                        <a:picLocks noChangeAspect="1" noChangeArrowheads="1"/>
                      </p:cNvPicPr>
                      <p:nvPr/>
                    </p:nvPicPr>
                    <p:blipFill>
                      <a:blip r:embed="rId10"/>
                      <a:srcRect/>
                      <a:stretch>
                        <a:fillRect/>
                      </a:stretch>
                    </p:blipFill>
                    <p:spPr bwMode="auto">
                      <a:xfrm>
                        <a:off x="5221288" y="2108200"/>
                        <a:ext cx="1274762" cy="815975"/>
                      </a:xfrm>
                      <a:prstGeom prst="rect">
                        <a:avLst/>
                      </a:prstGeom>
                      <a:noFill/>
                      <a:ln w="15875">
                        <a:solidFill>
                          <a:schemeClr val="tx1"/>
                        </a:solidFill>
                      </a:ln>
                    </p:spPr>
                  </p:pic>
                </p:oleObj>
              </mc:Fallback>
            </mc:AlternateContent>
          </a:graphicData>
        </a:graphic>
      </p:graphicFrame>
      <p:sp>
        <p:nvSpPr>
          <p:cNvPr id="15" name="Text Box 7"/>
          <p:cNvSpPr txBox="1">
            <a:spLocks noChangeArrowheads="1"/>
          </p:cNvSpPr>
          <p:nvPr/>
        </p:nvSpPr>
        <p:spPr bwMode="auto">
          <a:xfrm>
            <a:off x="467544" y="3140968"/>
            <a:ext cx="40324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Combining with [1] we obtain</a:t>
            </a:r>
            <a:endParaRPr lang="en-US" altLang="cs-CZ" sz="2000" dirty="0"/>
          </a:p>
        </p:txBody>
      </p:sp>
      <p:graphicFrame>
        <p:nvGraphicFramePr>
          <p:cNvPr id="16" name="Objekt 15"/>
          <p:cNvGraphicFramePr>
            <a:graphicFrameLocks noChangeAspect="1"/>
          </p:cNvGraphicFramePr>
          <p:nvPr>
            <p:extLst>
              <p:ext uri="{D42A27DB-BD31-4B8C-83A1-F6EECF244321}">
                <p14:modId xmlns:p14="http://schemas.microsoft.com/office/powerpoint/2010/main" val="824521024"/>
              </p:ext>
            </p:extLst>
          </p:nvPr>
        </p:nvGraphicFramePr>
        <p:xfrm>
          <a:off x="4067944" y="3045073"/>
          <a:ext cx="3792537" cy="815975"/>
        </p:xfrm>
        <a:graphic>
          <a:graphicData uri="http://schemas.openxmlformats.org/presentationml/2006/ole">
            <mc:AlternateContent xmlns:mc="http://schemas.openxmlformats.org/markup-compatibility/2006">
              <mc:Choice xmlns:v="urn:schemas-microsoft-com:vml" Requires="v">
                <p:oleObj spid="_x0000_s65272" name="Equation" r:id="rId11" imgW="2006280" imgH="431640" progId="Equation.DSMT4">
                  <p:embed/>
                </p:oleObj>
              </mc:Choice>
              <mc:Fallback>
                <p:oleObj name="Equation" r:id="rId11" imgW="2006280" imgH="431640" progId="Equation.DSMT4">
                  <p:embed/>
                  <p:pic>
                    <p:nvPicPr>
                      <p:cNvPr id="0" name=""/>
                      <p:cNvPicPr>
                        <a:picLocks noChangeAspect="1" noChangeArrowheads="1"/>
                      </p:cNvPicPr>
                      <p:nvPr/>
                    </p:nvPicPr>
                    <p:blipFill>
                      <a:blip r:embed="rId12"/>
                      <a:srcRect/>
                      <a:stretch>
                        <a:fillRect/>
                      </a:stretch>
                    </p:blipFill>
                    <p:spPr bwMode="auto">
                      <a:xfrm>
                        <a:off x="4067944" y="3045073"/>
                        <a:ext cx="37925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graphicFrame>
        <p:nvGraphicFramePr>
          <p:cNvPr id="17" name="Objekt 16"/>
          <p:cNvGraphicFramePr>
            <a:graphicFrameLocks noChangeAspect="1"/>
          </p:cNvGraphicFramePr>
          <p:nvPr>
            <p:extLst>
              <p:ext uri="{D42A27DB-BD31-4B8C-83A1-F6EECF244321}">
                <p14:modId xmlns:p14="http://schemas.microsoft.com/office/powerpoint/2010/main" val="4022328108"/>
              </p:ext>
            </p:extLst>
          </p:nvPr>
        </p:nvGraphicFramePr>
        <p:xfrm>
          <a:off x="611560" y="3884340"/>
          <a:ext cx="1704975" cy="912812"/>
        </p:xfrm>
        <a:graphic>
          <a:graphicData uri="http://schemas.openxmlformats.org/presentationml/2006/ole">
            <mc:AlternateContent xmlns:mc="http://schemas.openxmlformats.org/markup-compatibility/2006">
              <mc:Choice xmlns:v="urn:schemas-microsoft-com:vml" Requires="v">
                <p:oleObj spid="_x0000_s65273" name="Equation" r:id="rId13" imgW="901440" imgH="482400" progId="Equation.DSMT4">
                  <p:embed/>
                </p:oleObj>
              </mc:Choice>
              <mc:Fallback>
                <p:oleObj name="Equation" r:id="rId13" imgW="901440" imgH="482400" progId="Equation.DSMT4">
                  <p:embed/>
                  <p:pic>
                    <p:nvPicPr>
                      <p:cNvPr id="0" name=""/>
                      <p:cNvPicPr>
                        <a:picLocks noChangeAspect="1" noChangeArrowheads="1"/>
                      </p:cNvPicPr>
                      <p:nvPr/>
                    </p:nvPicPr>
                    <p:blipFill>
                      <a:blip r:embed="rId14"/>
                      <a:srcRect/>
                      <a:stretch>
                        <a:fillRect/>
                      </a:stretch>
                    </p:blipFill>
                    <p:spPr bwMode="auto">
                      <a:xfrm>
                        <a:off x="611560" y="3884340"/>
                        <a:ext cx="1704975"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graphicFrame>
        <p:nvGraphicFramePr>
          <p:cNvPr id="18" name="Objekt 17"/>
          <p:cNvGraphicFramePr>
            <a:graphicFrameLocks noChangeAspect="1"/>
          </p:cNvGraphicFramePr>
          <p:nvPr>
            <p:extLst>
              <p:ext uri="{D42A27DB-BD31-4B8C-83A1-F6EECF244321}">
                <p14:modId xmlns:p14="http://schemas.microsoft.com/office/powerpoint/2010/main" val="1470757295"/>
              </p:ext>
            </p:extLst>
          </p:nvPr>
        </p:nvGraphicFramePr>
        <p:xfrm>
          <a:off x="2770312" y="4940300"/>
          <a:ext cx="2017712" cy="528638"/>
        </p:xfrm>
        <a:graphic>
          <a:graphicData uri="http://schemas.openxmlformats.org/presentationml/2006/ole">
            <mc:AlternateContent xmlns:mc="http://schemas.openxmlformats.org/markup-compatibility/2006">
              <mc:Choice xmlns:v="urn:schemas-microsoft-com:vml" Requires="v">
                <p:oleObj spid="_x0000_s65274" name="Equation" r:id="rId15" imgW="1066680" imgH="279360" progId="Equation.DSMT4">
                  <p:embed/>
                </p:oleObj>
              </mc:Choice>
              <mc:Fallback>
                <p:oleObj name="Equation" r:id="rId15" imgW="1066680" imgH="279360" progId="Equation.DSMT4">
                  <p:embed/>
                  <p:pic>
                    <p:nvPicPr>
                      <p:cNvPr id="0" name=""/>
                      <p:cNvPicPr>
                        <a:picLocks noChangeAspect="1" noChangeArrowheads="1"/>
                      </p:cNvPicPr>
                      <p:nvPr/>
                    </p:nvPicPr>
                    <p:blipFill>
                      <a:blip r:embed="rId16"/>
                      <a:srcRect/>
                      <a:stretch>
                        <a:fillRect/>
                      </a:stretch>
                    </p:blipFill>
                    <p:spPr bwMode="auto">
                      <a:xfrm>
                        <a:off x="2770312" y="4940300"/>
                        <a:ext cx="2017712" cy="528638"/>
                      </a:xfrm>
                      <a:prstGeom prst="rect">
                        <a:avLst/>
                      </a:prstGeom>
                      <a:solidFill>
                        <a:srgbClr val="FFFF99"/>
                      </a:solidFill>
                      <a:ln w="15875">
                        <a:solidFill>
                          <a:schemeClr val="tx1"/>
                        </a:solidFill>
                      </a:ln>
                    </p:spPr>
                  </p:pic>
                </p:oleObj>
              </mc:Fallback>
            </mc:AlternateContent>
          </a:graphicData>
        </a:graphic>
      </p:graphicFrame>
      <p:sp>
        <p:nvSpPr>
          <p:cNvPr id="19" name="Text Box 7"/>
          <p:cNvSpPr txBox="1">
            <a:spLocks noChangeArrowheads="1"/>
          </p:cNvSpPr>
          <p:nvPr/>
        </p:nvSpPr>
        <p:spPr bwMode="auto">
          <a:xfrm>
            <a:off x="467544" y="5621178"/>
            <a:ext cx="813690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We can note that the flux integral contains a dielectric constant </a:t>
            </a:r>
            <a:r>
              <a:rPr lang="el-GR" altLang="cs-CZ" sz="2000" i="1" dirty="0" smtClean="0">
                <a:solidFill>
                  <a:srgbClr val="0000FF"/>
                </a:solidFill>
              </a:rPr>
              <a:t>ε</a:t>
            </a:r>
            <a:r>
              <a:rPr lang="en-US" altLang="cs-CZ" sz="2000" i="1" baseline="-25000" dirty="0" smtClean="0">
                <a:solidFill>
                  <a:srgbClr val="0000FF"/>
                </a:solidFill>
              </a:rPr>
              <a:t>r</a:t>
            </a:r>
            <a:r>
              <a:rPr lang="en-US" altLang="cs-CZ" sz="2000" dirty="0" smtClean="0"/>
              <a:t> and that the charge within Gaussian surface is only the free charge </a:t>
            </a:r>
            <a:r>
              <a:rPr lang="en-US" altLang="cs-CZ" sz="2000" i="1" dirty="0" smtClean="0">
                <a:solidFill>
                  <a:srgbClr val="0000FF"/>
                </a:solidFill>
              </a:rPr>
              <a:t>q</a:t>
            </a:r>
            <a:r>
              <a:rPr lang="en-US" altLang="cs-CZ" sz="2000" dirty="0" smtClean="0"/>
              <a:t>. Induced charge is hidden in the </a:t>
            </a:r>
            <a:r>
              <a:rPr lang="el-GR" altLang="cs-CZ" sz="2000" i="1" dirty="0">
                <a:solidFill>
                  <a:srgbClr val="0000FF"/>
                </a:solidFill>
              </a:rPr>
              <a:t>ε</a:t>
            </a:r>
            <a:r>
              <a:rPr lang="en-US" altLang="cs-CZ" sz="2000" i="1" baseline="-25000" dirty="0">
                <a:solidFill>
                  <a:srgbClr val="0000FF"/>
                </a:solidFill>
              </a:rPr>
              <a:t>r</a:t>
            </a:r>
            <a:r>
              <a:rPr lang="en-US" altLang="cs-CZ" sz="2000" dirty="0" smtClean="0"/>
              <a:t>. </a:t>
            </a:r>
            <a:endParaRPr lang="en-US" altLang="cs-CZ" sz="2000" dirty="0"/>
          </a:p>
        </p:txBody>
      </p:sp>
    </p:spTree>
    <p:extLst>
      <p:ext uri="{BB962C8B-B14F-4D97-AF65-F5344CB8AC3E}">
        <p14:creationId xmlns:p14="http://schemas.microsoft.com/office/powerpoint/2010/main" val="293775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P spid="15" grpId="0"/>
      <p:bldP spid="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85800" y="188640"/>
            <a:ext cx="7772400"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cs-CZ" sz="2200" b="1" kern="0" dirty="0" smtClean="0">
                <a:solidFill>
                  <a:srgbClr val="FF0000"/>
                </a:solidFill>
              </a:rPr>
              <a:t>Polarization and </a:t>
            </a:r>
            <a:r>
              <a:rPr lang="cs-CZ" altLang="cs-CZ" sz="2200" b="1" kern="0" dirty="0" smtClean="0">
                <a:solidFill>
                  <a:srgbClr val="FF0000"/>
                </a:solidFill>
              </a:rPr>
              <a:t>E</a:t>
            </a:r>
            <a:r>
              <a:rPr lang="en-US" altLang="cs-CZ" sz="2200" b="1" kern="0" dirty="0" err="1" smtClean="0">
                <a:solidFill>
                  <a:srgbClr val="FF0000"/>
                </a:solidFill>
              </a:rPr>
              <a:t>lectric</a:t>
            </a:r>
            <a:r>
              <a:rPr lang="en-US" altLang="cs-CZ" sz="2200" b="1" kern="0" dirty="0" smtClean="0">
                <a:solidFill>
                  <a:srgbClr val="FF0000"/>
                </a:solidFill>
              </a:rPr>
              <a:t> </a:t>
            </a:r>
            <a:r>
              <a:rPr lang="cs-CZ" altLang="cs-CZ" sz="2200" b="1" kern="0" dirty="0" smtClean="0">
                <a:solidFill>
                  <a:srgbClr val="FF0000"/>
                </a:solidFill>
              </a:rPr>
              <a:t>D</a:t>
            </a:r>
            <a:r>
              <a:rPr lang="en-US" altLang="cs-CZ" sz="2200" b="1" kern="0" dirty="0" err="1" smtClean="0">
                <a:solidFill>
                  <a:srgbClr val="FF0000"/>
                </a:solidFill>
              </a:rPr>
              <a:t>isplacement</a:t>
            </a:r>
            <a:endParaRPr lang="en-US" altLang="cs-CZ" sz="2200" kern="0" dirty="0" smtClean="0">
              <a:solidFill>
                <a:srgbClr val="FF0000"/>
              </a:solidFill>
            </a:endParaRPr>
          </a:p>
        </p:txBody>
      </p:sp>
      <p:sp>
        <p:nvSpPr>
          <p:cNvPr id="3" name="Text Box 7"/>
          <p:cNvSpPr txBox="1">
            <a:spLocks noChangeArrowheads="1"/>
          </p:cNvSpPr>
          <p:nvPr/>
        </p:nvSpPr>
        <p:spPr bwMode="auto">
          <a:xfrm>
            <a:off x="467544" y="908720"/>
            <a:ext cx="309634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Previously we deduced an equation</a:t>
            </a:r>
            <a:endParaRPr lang="en-US" altLang="cs-CZ" sz="2000" dirty="0"/>
          </a:p>
        </p:txBody>
      </p:sp>
      <p:graphicFrame>
        <p:nvGraphicFramePr>
          <p:cNvPr id="4" name="Objekt 3"/>
          <p:cNvGraphicFramePr>
            <a:graphicFrameLocks noChangeAspect="1"/>
          </p:cNvGraphicFramePr>
          <p:nvPr>
            <p:extLst>
              <p:ext uri="{D42A27DB-BD31-4B8C-83A1-F6EECF244321}">
                <p14:modId xmlns:p14="http://schemas.microsoft.com/office/powerpoint/2010/main" val="1906738870"/>
              </p:ext>
            </p:extLst>
          </p:nvPr>
        </p:nvGraphicFramePr>
        <p:xfrm>
          <a:off x="3731940" y="764704"/>
          <a:ext cx="2208212" cy="815975"/>
        </p:xfrm>
        <a:graphic>
          <a:graphicData uri="http://schemas.openxmlformats.org/presentationml/2006/ole">
            <mc:AlternateContent xmlns:mc="http://schemas.openxmlformats.org/markup-compatibility/2006">
              <mc:Choice xmlns:v="urn:schemas-microsoft-com:vml" Requires="v">
                <p:oleObj spid="_x0000_s66368" name="Equation" r:id="rId3" imgW="1168200" imgH="431640" progId="Equation.DSMT4">
                  <p:embed/>
                </p:oleObj>
              </mc:Choice>
              <mc:Fallback>
                <p:oleObj name="Equation" r:id="rId3" imgW="1168200" imgH="431640" progId="Equation.DSMT4">
                  <p:embed/>
                  <p:pic>
                    <p:nvPicPr>
                      <p:cNvPr id="0" name="Objekt 15"/>
                      <p:cNvPicPr>
                        <a:picLocks noChangeAspect="1" noChangeArrowheads="1"/>
                      </p:cNvPicPr>
                      <p:nvPr/>
                    </p:nvPicPr>
                    <p:blipFill>
                      <a:blip r:embed="rId4"/>
                      <a:srcRect/>
                      <a:stretch>
                        <a:fillRect/>
                      </a:stretch>
                    </p:blipFill>
                    <p:spPr bwMode="auto">
                      <a:xfrm>
                        <a:off x="3731940" y="764704"/>
                        <a:ext cx="22082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sp>
        <p:nvSpPr>
          <p:cNvPr id="5" name="Text Box 7"/>
          <p:cNvSpPr txBox="1">
            <a:spLocks noChangeArrowheads="1"/>
          </p:cNvSpPr>
          <p:nvPr/>
        </p:nvSpPr>
        <p:spPr bwMode="auto">
          <a:xfrm>
            <a:off x="467544" y="1804754"/>
            <a:ext cx="30963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After small arrangements </a:t>
            </a:r>
            <a:endParaRPr lang="en-US" altLang="cs-CZ" sz="2000" dirty="0"/>
          </a:p>
        </p:txBody>
      </p:sp>
      <p:graphicFrame>
        <p:nvGraphicFramePr>
          <p:cNvPr id="6" name="Objekt 5"/>
          <p:cNvGraphicFramePr>
            <a:graphicFrameLocks noChangeAspect="1"/>
          </p:cNvGraphicFramePr>
          <p:nvPr>
            <p:extLst>
              <p:ext uri="{D42A27DB-BD31-4B8C-83A1-F6EECF244321}">
                <p14:modId xmlns:p14="http://schemas.microsoft.com/office/powerpoint/2010/main" val="3387406565"/>
              </p:ext>
            </p:extLst>
          </p:nvPr>
        </p:nvGraphicFramePr>
        <p:xfrm>
          <a:off x="3826421" y="1676400"/>
          <a:ext cx="2617787" cy="815975"/>
        </p:xfrm>
        <a:graphic>
          <a:graphicData uri="http://schemas.openxmlformats.org/presentationml/2006/ole">
            <mc:AlternateContent xmlns:mc="http://schemas.openxmlformats.org/markup-compatibility/2006">
              <mc:Choice xmlns:v="urn:schemas-microsoft-com:vml" Requires="v">
                <p:oleObj spid="_x0000_s66369" name="Equation" r:id="rId5" imgW="1384200" imgH="431640" progId="Equation.DSMT4">
                  <p:embed/>
                </p:oleObj>
              </mc:Choice>
              <mc:Fallback>
                <p:oleObj name="Equation" r:id="rId5" imgW="1384200" imgH="431640" progId="Equation.DSMT4">
                  <p:embed/>
                  <p:pic>
                    <p:nvPicPr>
                      <p:cNvPr id="0" name=""/>
                      <p:cNvPicPr>
                        <a:picLocks noChangeAspect="1" noChangeArrowheads="1"/>
                      </p:cNvPicPr>
                      <p:nvPr/>
                    </p:nvPicPr>
                    <p:blipFill>
                      <a:blip r:embed="rId6"/>
                      <a:srcRect/>
                      <a:stretch>
                        <a:fillRect/>
                      </a:stretch>
                    </p:blipFill>
                    <p:spPr bwMode="auto">
                      <a:xfrm>
                        <a:off x="3826421" y="1676400"/>
                        <a:ext cx="261778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graphicFrame>
        <p:nvGraphicFramePr>
          <p:cNvPr id="7" name="Objekt 6"/>
          <p:cNvGraphicFramePr>
            <a:graphicFrameLocks noChangeAspect="1"/>
          </p:cNvGraphicFramePr>
          <p:nvPr>
            <p:extLst>
              <p:ext uri="{D42A27DB-BD31-4B8C-83A1-F6EECF244321}">
                <p14:modId xmlns:p14="http://schemas.microsoft.com/office/powerpoint/2010/main" val="849246978"/>
              </p:ext>
            </p:extLst>
          </p:nvPr>
        </p:nvGraphicFramePr>
        <p:xfrm>
          <a:off x="6443290" y="1676921"/>
          <a:ext cx="2089150" cy="815975"/>
        </p:xfrm>
        <a:graphic>
          <a:graphicData uri="http://schemas.openxmlformats.org/presentationml/2006/ole">
            <mc:AlternateContent xmlns:mc="http://schemas.openxmlformats.org/markup-compatibility/2006">
              <mc:Choice xmlns:v="urn:schemas-microsoft-com:vml" Requires="v">
                <p:oleObj spid="_x0000_s66370" name="Equation" r:id="rId7" imgW="1104840" imgH="431640" progId="Equation.DSMT4">
                  <p:embed/>
                </p:oleObj>
              </mc:Choice>
              <mc:Fallback>
                <p:oleObj name="Equation" r:id="rId7" imgW="1104840" imgH="431640" progId="Equation.DSMT4">
                  <p:embed/>
                  <p:pic>
                    <p:nvPicPr>
                      <p:cNvPr id="0" name=""/>
                      <p:cNvPicPr>
                        <a:picLocks noChangeAspect="1" noChangeArrowheads="1"/>
                      </p:cNvPicPr>
                      <p:nvPr/>
                    </p:nvPicPr>
                    <p:blipFill>
                      <a:blip r:embed="rId8"/>
                      <a:srcRect/>
                      <a:stretch>
                        <a:fillRect/>
                      </a:stretch>
                    </p:blipFill>
                    <p:spPr bwMode="auto">
                      <a:xfrm>
                        <a:off x="6443290" y="1676921"/>
                        <a:ext cx="2089150" cy="815975"/>
                      </a:xfrm>
                      <a:prstGeom prst="rect">
                        <a:avLst/>
                      </a:prstGeom>
                      <a:noFill/>
                      <a:ln w="15875">
                        <a:solidFill>
                          <a:schemeClr val="tx1"/>
                        </a:solidFill>
                      </a:ln>
                    </p:spPr>
                  </p:pic>
                </p:oleObj>
              </mc:Fallback>
            </mc:AlternateContent>
          </a:graphicData>
        </a:graphic>
      </p:graphicFrame>
      <mc:AlternateContent xmlns:mc="http://schemas.openxmlformats.org/markup-compatibility/2006" xmlns:a14="http://schemas.microsoft.com/office/drawing/2010/main">
        <mc:Choice Requires="a14">
          <p:sp>
            <p:nvSpPr>
              <p:cNvPr id="8" name="Text Box 7"/>
              <p:cNvSpPr txBox="1">
                <a:spLocks noChangeArrowheads="1"/>
              </p:cNvSpPr>
              <p:nvPr/>
            </p:nvSpPr>
            <p:spPr bwMode="auto">
              <a:xfrm>
                <a:off x="467544" y="2812866"/>
                <a:ext cx="5616624" cy="81592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The last term </a:t>
                </a:r>
                <a14:m>
                  <m:oMath xmlns:m="http://schemas.openxmlformats.org/officeDocument/2006/math">
                    <m:f>
                      <m:fPr>
                        <m:ctrlPr>
                          <a:rPr lang="en-US" altLang="cs-CZ" sz="2000" i="1" smtClean="0">
                            <a:solidFill>
                              <a:srgbClr val="0000FF"/>
                            </a:solidFill>
                            <a:latin typeface="Cambria Math"/>
                          </a:rPr>
                        </m:ctrlPr>
                      </m:fPr>
                      <m:num>
                        <m:r>
                          <a:rPr lang="en-US" altLang="cs-CZ" sz="2000" b="0" i="1" smtClean="0">
                            <a:solidFill>
                              <a:srgbClr val="0000FF"/>
                            </a:solidFill>
                            <a:latin typeface="Cambria Math"/>
                          </a:rPr>
                          <m:t>𝑞</m:t>
                        </m:r>
                        <m:r>
                          <a:rPr lang="en-US" altLang="cs-CZ" sz="2000" b="0" i="1" smtClean="0">
                            <a:solidFill>
                              <a:srgbClr val="0000FF"/>
                            </a:solidFill>
                            <a:latin typeface="Cambria Math"/>
                          </a:rPr>
                          <m:t>′</m:t>
                        </m:r>
                      </m:num>
                      <m:den>
                        <m:r>
                          <a:rPr lang="en-US" altLang="cs-CZ" sz="2000" b="0" i="1" smtClean="0">
                            <a:solidFill>
                              <a:srgbClr val="0000FF"/>
                            </a:solidFill>
                            <a:latin typeface="Cambria Math"/>
                          </a:rPr>
                          <m:t>𝑆</m:t>
                        </m:r>
                      </m:den>
                    </m:f>
                  </m:oMath>
                </a14:m>
                <a:r>
                  <a:rPr lang="en-US" altLang="cs-CZ" sz="2000" dirty="0" smtClean="0"/>
                  <a:t> is the induced charge per area. We call it </a:t>
                </a:r>
                <a:r>
                  <a:rPr lang="en-US" altLang="cs-CZ" sz="2000" b="1" dirty="0" smtClean="0">
                    <a:solidFill>
                      <a:srgbClr val="0000FF"/>
                    </a:solidFill>
                  </a:rPr>
                  <a:t>electric polarization P</a:t>
                </a:r>
                <a:r>
                  <a:rPr lang="en-US" altLang="cs-CZ" sz="2000" dirty="0" smtClean="0"/>
                  <a:t>. </a:t>
                </a:r>
                <a:endParaRPr lang="en-US" altLang="cs-CZ" sz="2000" dirty="0"/>
              </a:p>
            </p:txBody>
          </p:sp>
        </mc:Choice>
        <mc:Fallback xmlns="">
          <p:sp>
            <p:nvSpPr>
              <p:cNvPr id="8" name="Text Box 7"/>
              <p:cNvSpPr txBox="1">
                <a:spLocks noRot="1" noChangeAspect="1" noMove="1" noResize="1" noEditPoints="1" noAdjustHandles="1" noChangeArrowheads="1" noChangeShapeType="1" noTextEdit="1"/>
              </p:cNvSpPr>
              <p:nvPr/>
            </p:nvSpPr>
            <p:spPr bwMode="auto">
              <a:xfrm>
                <a:off x="467544" y="2812866"/>
                <a:ext cx="5616624" cy="815929"/>
              </a:xfrm>
              <a:prstGeom prst="rect">
                <a:avLst/>
              </a:prstGeom>
              <a:blipFill rotWithShape="1">
                <a:blip r:embed="rId9"/>
                <a:stretch>
                  <a:fillRect l="-1194" r="-1086" b="-1268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graphicFrame>
        <p:nvGraphicFramePr>
          <p:cNvPr id="9" name="Objekt 8"/>
          <p:cNvGraphicFramePr>
            <a:graphicFrameLocks noChangeAspect="1"/>
          </p:cNvGraphicFramePr>
          <p:nvPr>
            <p:extLst>
              <p:ext uri="{D42A27DB-BD31-4B8C-83A1-F6EECF244321}">
                <p14:modId xmlns:p14="http://schemas.microsoft.com/office/powerpoint/2010/main" val="3628081207"/>
              </p:ext>
            </p:extLst>
          </p:nvPr>
        </p:nvGraphicFramePr>
        <p:xfrm>
          <a:off x="6444208" y="2901057"/>
          <a:ext cx="1754188" cy="815975"/>
        </p:xfrm>
        <a:graphic>
          <a:graphicData uri="http://schemas.openxmlformats.org/presentationml/2006/ole">
            <mc:AlternateContent xmlns:mc="http://schemas.openxmlformats.org/markup-compatibility/2006">
              <mc:Choice xmlns:v="urn:schemas-microsoft-com:vml" Requires="v">
                <p:oleObj spid="_x0000_s66371" name="Equation" r:id="rId10" imgW="927000" imgH="431640" progId="Equation.DSMT4">
                  <p:embed/>
                </p:oleObj>
              </mc:Choice>
              <mc:Fallback>
                <p:oleObj name="Equation" r:id="rId10" imgW="927000" imgH="431640" progId="Equation.DSMT4">
                  <p:embed/>
                  <p:pic>
                    <p:nvPicPr>
                      <p:cNvPr id="0" name=""/>
                      <p:cNvPicPr>
                        <a:picLocks noChangeAspect="1" noChangeArrowheads="1"/>
                      </p:cNvPicPr>
                      <p:nvPr/>
                    </p:nvPicPr>
                    <p:blipFill>
                      <a:blip r:embed="rId11"/>
                      <a:srcRect/>
                      <a:stretch>
                        <a:fillRect/>
                      </a:stretch>
                    </p:blipFill>
                    <p:spPr bwMode="auto">
                      <a:xfrm>
                        <a:off x="6444208" y="2901057"/>
                        <a:ext cx="1754188" cy="815975"/>
                      </a:xfrm>
                      <a:prstGeom prst="rect">
                        <a:avLst/>
                      </a:prstGeom>
                      <a:solidFill>
                        <a:srgbClr val="FFFF99"/>
                      </a:solidFill>
                      <a:ln w="15875">
                        <a:solidFill>
                          <a:schemeClr val="tx1"/>
                        </a:solidFill>
                      </a:ln>
                    </p:spPr>
                  </p:pic>
                </p:oleObj>
              </mc:Fallback>
            </mc:AlternateContent>
          </a:graphicData>
        </a:graphic>
      </p:graphicFrame>
      <p:graphicFrame>
        <p:nvGraphicFramePr>
          <p:cNvPr id="10" name="Objekt 9"/>
          <p:cNvGraphicFramePr>
            <a:graphicFrameLocks noChangeAspect="1"/>
          </p:cNvGraphicFramePr>
          <p:nvPr>
            <p:extLst>
              <p:ext uri="{D42A27DB-BD31-4B8C-83A1-F6EECF244321}">
                <p14:modId xmlns:p14="http://schemas.microsoft.com/office/powerpoint/2010/main" val="1855967602"/>
              </p:ext>
            </p:extLst>
          </p:nvPr>
        </p:nvGraphicFramePr>
        <p:xfrm>
          <a:off x="2339752" y="3933056"/>
          <a:ext cx="1274762" cy="815975"/>
        </p:xfrm>
        <a:graphic>
          <a:graphicData uri="http://schemas.openxmlformats.org/presentationml/2006/ole">
            <mc:AlternateContent xmlns:mc="http://schemas.openxmlformats.org/markup-compatibility/2006">
              <mc:Choice xmlns:v="urn:schemas-microsoft-com:vml" Requires="v">
                <p:oleObj spid="_x0000_s66372" name="Equation" r:id="rId12" imgW="672840" imgH="431640" progId="Equation.DSMT4">
                  <p:embed/>
                </p:oleObj>
              </mc:Choice>
              <mc:Fallback>
                <p:oleObj name="Equation" r:id="rId12" imgW="672840" imgH="431640" progId="Equation.DSMT4">
                  <p:embed/>
                  <p:pic>
                    <p:nvPicPr>
                      <p:cNvPr id="0" name="Objek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39752" y="3933056"/>
                        <a:ext cx="1274762" cy="815975"/>
                      </a:xfrm>
                      <a:prstGeom prst="rect">
                        <a:avLst/>
                      </a:prstGeom>
                      <a:noFill/>
                      <a:ln w="15875">
                        <a:noFill/>
                        <a:miter lim="800000"/>
                        <a:headEnd/>
                        <a:tailEnd/>
                      </a:ln>
                    </p:spPr>
                  </p:pic>
                </p:oleObj>
              </mc:Fallback>
            </mc:AlternateContent>
          </a:graphicData>
        </a:graphic>
      </p:graphicFrame>
      <p:sp>
        <p:nvSpPr>
          <p:cNvPr id="11" name="Text Box 7"/>
          <p:cNvSpPr txBox="1">
            <a:spLocks noChangeArrowheads="1"/>
          </p:cNvSpPr>
          <p:nvPr/>
        </p:nvSpPr>
        <p:spPr bwMode="auto">
          <a:xfrm>
            <a:off x="467544" y="4037002"/>
            <a:ext cx="30963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Realizing that </a:t>
            </a:r>
            <a:endParaRPr lang="en-US" altLang="cs-CZ" sz="2000" dirty="0"/>
          </a:p>
        </p:txBody>
      </p:sp>
      <p:sp>
        <p:nvSpPr>
          <p:cNvPr id="12" name="Text Box 7"/>
          <p:cNvSpPr txBox="1">
            <a:spLocks noChangeArrowheads="1"/>
          </p:cNvSpPr>
          <p:nvPr/>
        </p:nvSpPr>
        <p:spPr bwMode="auto">
          <a:xfrm>
            <a:off x="4067944" y="4037002"/>
            <a:ext cx="230425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we can rewrite the equation to </a:t>
            </a:r>
            <a:endParaRPr lang="en-US" altLang="cs-CZ" sz="2000" dirty="0"/>
          </a:p>
        </p:txBody>
      </p:sp>
      <p:graphicFrame>
        <p:nvGraphicFramePr>
          <p:cNvPr id="13" name="Objekt 12"/>
          <p:cNvGraphicFramePr>
            <a:graphicFrameLocks noChangeAspect="1"/>
          </p:cNvGraphicFramePr>
          <p:nvPr>
            <p:extLst>
              <p:ext uri="{D42A27DB-BD31-4B8C-83A1-F6EECF244321}">
                <p14:modId xmlns:p14="http://schemas.microsoft.com/office/powerpoint/2010/main" val="1462141126"/>
              </p:ext>
            </p:extLst>
          </p:nvPr>
        </p:nvGraphicFramePr>
        <p:xfrm>
          <a:off x="6444208" y="4005064"/>
          <a:ext cx="1487488" cy="742950"/>
        </p:xfrm>
        <a:graphic>
          <a:graphicData uri="http://schemas.openxmlformats.org/presentationml/2006/ole">
            <mc:AlternateContent xmlns:mc="http://schemas.openxmlformats.org/markup-compatibility/2006">
              <mc:Choice xmlns:v="urn:schemas-microsoft-com:vml" Requires="v">
                <p:oleObj spid="_x0000_s66373" name="Equation" r:id="rId14" imgW="787320" imgH="393480" progId="Equation.DSMT4">
                  <p:embed/>
                </p:oleObj>
              </mc:Choice>
              <mc:Fallback>
                <p:oleObj name="Equation" r:id="rId14" imgW="787320" imgH="393480" progId="Equation.DSMT4">
                  <p:embed/>
                  <p:pic>
                    <p:nvPicPr>
                      <p:cNvPr id="0" name=""/>
                      <p:cNvPicPr>
                        <a:picLocks noChangeAspect="1" noChangeArrowheads="1"/>
                      </p:cNvPicPr>
                      <p:nvPr/>
                    </p:nvPicPr>
                    <p:blipFill>
                      <a:blip r:embed="rId15"/>
                      <a:srcRect/>
                      <a:stretch>
                        <a:fillRect/>
                      </a:stretch>
                    </p:blipFill>
                    <p:spPr bwMode="auto">
                      <a:xfrm>
                        <a:off x="6444208" y="4005064"/>
                        <a:ext cx="1487488" cy="742950"/>
                      </a:xfrm>
                      <a:prstGeom prst="rect">
                        <a:avLst/>
                      </a:prstGeom>
                      <a:noFill/>
                      <a:ln w="15875">
                        <a:noFill/>
                      </a:ln>
                    </p:spPr>
                  </p:pic>
                </p:oleObj>
              </mc:Fallback>
            </mc:AlternateContent>
          </a:graphicData>
        </a:graphic>
      </p:graphicFrame>
      <mc:AlternateContent xmlns:mc="http://schemas.openxmlformats.org/markup-compatibility/2006" xmlns:a14="http://schemas.microsoft.com/office/drawing/2010/main">
        <mc:Choice Requires="a14">
          <p:sp>
            <p:nvSpPr>
              <p:cNvPr id="14" name="Text Box 7"/>
              <p:cNvSpPr txBox="1">
                <a:spLocks noChangeArrowheads="1"/>
              </p:cNvSpPr>
              <p:nvPr/>
            </p:nvSpPr>
            <p:spPr bwMode="auto">
              <a:xfrm>
                <a:off x="467544" y="4868591"/>
                <a:ext cx="5616624" cy="5046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The term </a:t>
                </a:r>
                <a14:m>
                  <m:oMath xmlns:m="http://schemas.openxmlformats.org/officeDocument/2006/math">
                    <m:f>
                      <m:fPr>
                        <m:ctrlPr>
                          <a:rPr lang="en-US" altLang="cs-CZ" sz="2000" i="1" smtClean="0">
                            <a:solidFill>
                              <a:srgbClr val="0000FF"/>
                            </a:solidFill>
                            <a:latin typeface="Cambria Math"/>
                          </a:rPr>
                        </m:ctrlPr>
                      </m:fPr>
                      <m:num>
                        <m:r>
                          <a:rPr lang="en-US" altLang="cs-CZ" sz="2000" b="0" i="1" smtClean="0">
                            <a:solidFill>
                              <a:srgbClr val="0000FF"/>
                            </a:solidFill>
                            <a:latin typeface="Cambria Math"/>
                          </a:rPr>
                          <m:t>𝑞</m:t>
                        </m:r>
                      </m:num>
                      <m:den>
                        <m:r>
                          <a:rPr lang="en-US" altLang="cs-CZ" sz="2000" b="0" i="1" smtClean="0">
                            <a:solidFill>
                              <a:srgbClr val="0000FF"/>
                            </a:solidFill>
                            <a:latin typeface="Cambria Math"/>
                          </a:rPr>
                          <m:t>𝑆</m:t>
                        </m:r>
                      </m:den>
                    </m:f>
                  </m:oMath>
                </a14:m>
                <a:r>
                  <a:rPr lang="en-US" altLang="cs-CZ" sz="2000" dirty="0" smtClean="0"/>
                  <a:t> is called </a:t>
                </a:r>
                <a:r>
                  <a:rPr lang="en-US" altLang="cs-CZ" sz="2000" b="1" dirty="0" smtClean="0">
                    <a:solidFill>
                      <a:srgbClr val="0000FF"/>
                    </a:solidFill>
                  </a:rPr>
                  <a:t>electric displacement  D</a:t>
                </a:r>
                <a:r>
                  <a:rPr lang="en-US" altLang="cs-CZ" sz="2000" dirty="0" smtClean="0"/>
                  <a:t>. </a:t>
                </a:r>
                <a:endParaRPr lang="en-US" altLang="cs-CZ" sz="2000" dirty="0"/>
              </a:p>
            </p:txBody>
          </p:sp>
        </mc:Choice>
        <mc:Fallback xmlns="">
          <p:sp>
            <p:nvSpPr>
              <p:cNvPr id="14" name="Text Box 7"/>
              <p:cNvSpPr txBox="1">
                <a:spLocks noRot="1" noChangeAspect="1" noMove="1" noResize="1" noEditPoints="1" noAdjustHandles="1" noChangeArrowheads="1" noChangeShapeType="1" noTextEdit="1"/>
              </p:cNvSpPr>
              <p:nvPr/>
            </p:nvSpPr>
            <p:spPr bwMode="auto">
              <a:xfrm>
                <a:off x="467544" y="4868591"/>
                <a:ext cx="5616624" cy="504625"/>
              </a:xfrm>
              <a:prstGeom prst="rect">
                <a:avLst/>
              </a:prstGeom>
              <a:blipFill rotWithShape="1">
                <a:blip r:embed="rId16"/>
                <a:stretch>
                  <a:fillRect l="-1194" b="-853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graphicFrame>
        <p:nvGraphicFramePr>
          <p:cNvPr id="15" name="Objekt 14"/>
          <p:cNvGraphicFramePr>
            <a:graphicFrameLocks noChangeAspect="1"/>
          </p:cNvGraphicFramePr>
          <p:nvPr>
            <p:extLst>
              <p:ext uri="{D42A27DB-BD31-4B8C-83A1-F6EECF244321}">
                <p14:modId xmlns:p14="http://schemas.microsoft.com/office/powerpoint/2010/main" val="2231140060"/>
              </p:ext>
            </p:extLst>
          </p:nvPr>
        </p:nvGraphicFramePr>
        <p:xfrm>
          <a:off x="6454775" y="4845273"/>
          <a:ext cx="1730375" cy="815975"/>
        </p:xfrm>
        <a:graphic>
          <a:graphicData uri="http://schemas.openxmlformats.org/presentationml/2006/ole">
            <mc:AlternateContent xmlns:mc="http://schemas.openxmlformats.org/markup-compatibility/2006">
              <mc:Choice xmlns:v="urn:schemas-microsoft-com:vml" Requires="v">
                <p:oleObj spid="_x0000_s66374" name="Equation" r:id="rId17" imgW="914400" imgH="431640" progId="Equation.DSMT4">
                  <p:embed/>
                </p:oleObj>
              </mc:Choice>
              <mc:Fallback>
                <p:oleObj name="Equation" r:id="rId17" imgW="914400" imgH="431640" progId="Equation.DSMT4">
                  <p:embed/>
                  <p:pic>
                    <p:nvPicPr>
                      <p:cNvPr id="0" name=""/>
                      <p:cNvPicPr>
                        <a:picLocks noChangeAspect="1" noChangeArrowheads="1"/>
                      </p:cNvPicPr>
                      <p:nvPr/>
                    </p:nvPicPr>
                    <p:blipFill>
                      <a:blip r:embed="rId18"/>
                      <a:srcRect/>
                      <a:stretch>
                        <a:fillRect/>
                      </a:stretch>
                    </p:blipFill>
                    <p:spPr bwMode="auto">
                      <a:xfrm>
                        <a:off x="6454775" y="4845273"/>
                        <a:ext cx="1730375" cy="815975"/>
                      </a:xfrm>
                      <a:prstGeom prst="rect">
                        <a:avLst/>
                      </a:prstGeom>
                      <a:solidFill>
                        <a:srgbClr val="FFFF99"/>
                      </a:solidFill>
                      <a:ln w="15875">
                        <a:solidFill>
                          <a:schemeClr val="tx1"/>
                        </a:solidFill>
                      </a:ln>
                    </p:spPr>
                  </p:pic>
                </p:oleObj>
              </mc:Fallback>
            </mc:AlternateContent>
          </a:graphicData>
        </a:graphic>
      </p:graphicFrame>
      <p:sp>
        <p:nvSpPr>
          <p:cNvPr id="16" name="Text Box 7"/>
          <p:cNvSpPr txBox="1">
            <a:spLocks noChangeArrowheads="1"/>
          </p:cNvSpPr>
          <p:nvPr/>
        </p:nvSpPr>
        <p:spPr bwMode="auto">
          <a:xfrm>
            <a:off x="467544" y="6020719"/>
            <a:ext cx="56166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The final shape of the equation in </a:t>
            </a:r>
            <a:r>
              <a:rPr lang="en-US" altLang="cs-CZ" sz="2000" dirty="0"/>
              <a:t>vector form </a:t>
            </a:r>
            <a:r>
              <a:rPr lang="en-US" altLang="cs-CZ" sz="2000" dirty="0" smtClean="0"/>
              <a:t>is</a:t>
            </a:r>
            <a:endParaRPr lang="en-US" altLang="cs-CZ" sz="2000" dirty="0"/>
          </a:p>
        </p:txBody>
      </p:sp>
      <p:graphicFrame>
        <p:nvGraphicFramePr>
          <p:cNvPr id="17" name="Objekt 16"/>
          <p:cNvGraphicFramePr>
            <a:graphicFrameLocks noChangeAspect="1"/>
          </p:cNvGraphicFramePr>
          <p:nvPr>
            <p:extLst>
              <p:ext uri="{D42A27DB-BD31-4B8C-83A1-F6EECF244321}">
                <p14:modId xmlns:p14="http://schemas.microsoft.com/office/powerpoint/2010/main" val="1806262233"/>
              </p:ext>
            </p:extLst>
          </p:nvPr>
        </p:nvGraphicFramePr>
        <p:xfrm>
          <a:off x="6465714" y="6044332"/>
          <a:ext cx="1490662" cy="481012"/>
        </p:xfrm>
        <a:graphic>
          <a:graphicData uri="http://schemas.openxmlformats.org/presentationml/2006/ole">
            <mc:AlternateContent xmlns:mc="http://schemas.openxmlformats.org/markup-compatibility/2006">
              <mc:Choice xmlns:v="urn:schemas-microsoft-com:vml" Requires="v">
                <p:oleObj spid="_x0000_s66375" name="Equation" r:id="rId19" imgW="787320" imgH="253800" progId="Equation.DSMT4">
                  <p:embed/>
                </p:oleObj>
              </mc:Choice>
              <mc:Fallback>
                <p:oleObj name="Equation" r:id="rId19" imgW="787320" imgH="253800" progId="Equation.DSMT4">
                  <p:embed/>
                  <p:pic>
                    <p:nvPicPr>
                      <p:cNvPr id="0" name=""/>
                      <p:cNvPicPr>
                        <a:picLocks noChangeAspect="1" noChangeArrowheads="1"/>
                      </p:cNvPicPr>
                      <p:nvPr/>
                    </p:nvPicPr>
                    <p:blipFill>
                      <a:blip r:embed="rId20"/>
                      <a:srcRect/>
                      <a:stretch>
                        <a:fillRect/>
                      </a:stretch>
                    </p:blipFill>
                    <p:spPr bwMode="auto">
                      <a:xfrm>
                        <a:off x="6465714" y="6044332"/>
                        <a:ext cx="1490662" cy="481012"/>
                      </a:xfrm>
                      <a:prstGeom prst="rect">
                        <a:avLst/>
                      </a:prstGeom>
                      <a:solidFill>
                        <a:srgbClr val="FFFF99"/>
                      </a:solidFill>
                      <a:ln w="15875">
                        <a:solidFill>
                          <a:schemeClr val="tx1"/>
                        </a:solidFill>
                      </a:ln>
                    </p:spPr>
                  </p:pic>
                </p:oleObj>
              </mc:Fallback>
            </mc:AlternateContent>
          </a:graphicData>
        </a:graphic>
      </p:graphicFrame>
    </p:spTree>
    <p:extLst>
      <p:ext uri="{BB962C8B-B14F-4D97-AF65-F5344CB8AC3E}">
        <p14:creationId xmlns:p14="http://schemas.microsoft.com/office/powerpoint/2010/main" val="10654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P spid="12" grpId="0"/>
      <p:bldP spid="14" grpId="0"/>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85800" y="188640"/>
            <a:ext cx="7772400"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cs-CZ" sz="2200" b="1" kern="0" dirty="0" smtClean="0">
                <a:solidFill>
                  <a:srgbClr val="FF0000"/>
                </a:solidFill>
              </a:rPr>
              <a:t>Polarization and </a:t>
            </a:r>
            <a:r>
              <a:rPr lang="cs-CZ" altLang="cs-CZ" sz="2200" b="1" kern="0" dirty="0" smtClean="0">
                <a:solidFill>
                  <a:srgbClr val="FF0000"/>
                </a:solidFill>
              </a:rPr>
              <a:t>E</a:t>
            </a:r>
            <a:r>
              <a:rPr lang="en-US" altLang="cs-CZ" sz="2200" b="1" kern="0" dirty="0" err="1" smtClean="0">
                <a:solidFill>
                  <a:srgbClr val="FF0000"/>
                </a:solidFill>
              </a:rPr>
              <a:t>lectric</a:t>
            </a:r>
            <a:r>
              <a:rPr lang="en-US" altLang="cs-CZ" sz="2200" b="1" kern="0" dirty="0" smtClean="0">
                <a:solidFill>
                  <a:srgbClr val="FF0000"/>
                </a:solidFill>
              </a:rPr>
              <a:t> </a:t>
            </a:r>
            <a:r>
              <a:rPr lang="cs-CZ" altLang="cs-CZ" sz="2200" b="1" kern="0" dirty="0" smtClean="0">
                <a:solidFill>
                  <a:srgbClr val="FF0000"/>
                </a:solidFill>
              </a:rPr>
              <a:t>D</a:t>
            </a:r>
            <a:r>
              <a:rPr lang="en-US" altLang="cs-CZ" sz="2200" b="1" kern="0" dirty="0" err="1" smtClean="0">
                <a:solidFill>
                  <a:srgbClr val="FF0000"/>
                </a:solidFill>
              </a:rPr>
              <a:t>isplacement</a:t>
            </a:r>
            <a:endParaRPr lang="en-US" altLang="cs-CZ" sz="2200" kern="0" dirty="0" smtClean="0">
              <a:solidFill>
                <a:srgbClr val="FF0000"/>
              </a:solidFill>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00552" y="692696"/>
            <a:ext cx="4291928" cy="2676427"/>
          </a:xfrm>
          <a:prstGeom prst="rect">
            <a:avLst/>
          </a:prstGeom>
        </p:spPr>
      </p:pic>
      <p:sp>
        <p:nvSpPr>
          <p:cNvPr id="4" name="Text Box 7"/>
          <p:cNvSpPr txBox="1">
            <a:spLocks noChangeArrowheads="1"/>
          </p:cNvSpPr>
          <p:nvPr/>
        </p:nvSpPr>
        <p:spPr bwMode="auto">
          <a:xfrm>
            <a:off x="467544" y="764704"/>
            <a:ext cx="410445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The displacement and polarization can be demonstrated on a parallel plate capacitor with combination of a gap and dielectric between electrodes. There are some important findings. </a:t>
            </a:r>
            <a:endParaRPr lang="en-US" altLang="cs-CZ" sz="2000" dirty="0"/>
          </a:p>
        </p:txBody>
      </p:sp>
      <mc:AlternateContent xmlns:mc="http://schemas.openxmlformats.org/markup-compatibility/2006" xmlns:a14="http://schemas.microsoft.com/office/drawing/2010/main">
        <mc:Choice Requires="a14">
          <p:sp>
            <p:nvSpPr>
              <p:cNvPr id="5" name="Text Box 7"/>
              <p:cNvSpPr txBox="1">
                <a:spLocks noChangeArrowheads="1"/>
              </p:cNvSpPr>
              <p:nvPr/>
            </p:nvSpPr>
            <p:spPr bwMode="auto">
              <a:xfrm>
                <a:off x="467544" y="3140968"/>
                <a:ext cx="8136904" cy="28184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algn="just" eaLnBrk="1" hangingPunct="1">
                  <a:spcBef>
                    <a:spcPts val="1200"/>
                  </a:spcBef>
                  <a:spcAft>
                    <a:spcPts val="600"/>
                  </a:spcAft>
                  <a:buAutoNum type="arabicPeriod"/>
                </a:pPr>
                <a:r>
                  <a:rPr lang="en-US" altLang="cs-CZ" sz="2000" dirty="0" smtClean="0"/>
                  <a:t>Vector </a:t>
                </a:r>
                <a14:m>
                  <m:oMath xmlns:m="http://schemas.openxmlformats.org/officeDocument/2006/math">
                    <m:acc>
                      <m:accPr>
                        <m:chr m:val="⃗"/>
                        <m:ctrlPr>
                          <a:rPr lang="en-US" altLang="cs-CZ" sz="2000" i="1" smtClean="0">
                            <a:solidFill>
                              <a:srgbClr val="0000FF"/>
                            </a:solidFill>
                            <a:latin typeface="Cambria Math"/>
                          </a:rPr>
                        </m:ctrlPr>
                      </m:accPr>
                      <m:e>
                        <m:r>
                          <a:rPr lang="en-US" altLang="cs-CZ" sz="2000" b="0" i="1" smtClean="0">
                            <a:solidFill>
                              <a:srgbClr val="0000FF"/>
                            </a:solidFill>
                            <a:latin typeface="Cambria Math"/>
                          </a:rPr>
                          <m:t>𝐷</m:t>
                        </m:r>
                      </m:e>
                    </m:acc>
                  </m:oMath>
                </a14:m>
                <a:r>
                  <a:rPr lang="en-US" altLang="cs-CZ" sz="2000" dirty="0" smtClean="0"/>
                  <a:t> is associated only with the free charge.  </a:t>
                </a:r>
              </a:p>
              <a:p>
                <a:pPr marL="457200" indent="-457200" algn="just" eaLnBrk="1" hangingPunct="1">
                  <a:spcBef>
                    <a:spcPts val="1200"/>
                  </a:spcBef>
                  <a:spcAft>
                    <a:spcPts val="600"/>
                  </a:spcAft>
                  <a:buAutoNum type="arabicPeriod"/>
                </a:pPr>
                <a:r>
                  <a:rPr lang="en-US" altLang="cs-CZ" sz="2000" dirty="0" smtClean="0"/>
                  <a:t>Vector </a:t>
                </a:r>
                <a14:m>
                  <m:oMath xmlns:m="http://schemas.openxmlformats.org/officeDocument/2006/math">
                    <m:acc>
                      <m:accPr>
                        <m:chr m:val="⃗"/>
                        <m:ctrlPr>
                          <a:rPr lang="en-US" altLang="cs-CZ" sz="2000" i="1" smtClean="0">
                            <a:solidFill>
                              <a:srgbClr val="0000FF"/>
                            </a:solidFill>
                            <a:latin typeface="Cambria Math"/>
                          </a:rPr>
                        </m:ctrlPr>
                      </m:accPr>
                      <m:e>
                        <m:r>
                          <a:rPr lang="en-US" altLang="cs-CZ" sz="2000" b="0" i="1" smtClean="0">
                            <a:solidFill>
                              <a:srgbClr val="0000FF"/>
                            </a:solidFill>
                            <a:latin typeface="Cambria Math"/>
                          </a:rPr>
                          <m:t>𝑃</m:t>
                        </m:r>
                      </m:e>
                    </m:acc>
                  </m:oMath>
                </a14:m>
                <a:r>
                  <a:rPr lang="en-US" altLang="cs-CZ" sz="2000" dirty="0"/>
                  <a:t> is associated only with the </a:t>
                </a:r>
                <a:r>
                  <a:rPr lang="en-US" altLang="cs-CZ" sz="2000" dirty="0" smtClean="0"/>
                  <a:t>polarization charge.</a:t>
                </a:r>
              </a:p>
              <a:p>
                <a:pPr marL="457200" indent="-457200" algn="just" eaLnBrk="1" hangingPunct="1">
                  <a:spcBef>
                    <a:spcPts val="1200"/>
                  </a:spcBef>
                  <a:spcAft>
                    <a:spcPts val="600"/>
                  </a:spcAft>
                  <a:buAutoNum type="arabicPeriod"/>
                </a:pPr>
                <a:r>
                  <a:rPr lang="en-US" altLang="cs-CZ" sz="2000" dirty="0" smtClean="0"/>
                  <a:t>Vector </a:t>
                </a:r>
                <a14:m>
                  <m:oMath xmlns:m="http://schemas.openxmlformats.org/officeDocument/2006/math">
                    <m:acc>
                      <m:accPr>
                        <m:chr m:val="⃗"/>
                        <m:ctrlPr>
                          <a:rPr lang="en-US" altLang="cs-CZ" sz="2000" i="1" smtClean="0">
                            <a:solidFill>
                              <a:srgbClr val="0000FF"/>
                            </a:solidFill>
                            <a:latin typeface="Cambria Math"/>
                          </a:rPr>
                        </m:ctrlPr>
                      </m:accPr>
                      <m:e>
                        <m:r>
                          <a:rPr lang="en-US" altLang="cs-CZ" sz="2000" b="0" i="1" smtClean="0">
                            <a:solidFill>
                              <a:srgbClr val="0000FF"/>
                            </a:solidFill>
                            <a:latin typeface="Cambria Math"/>
                          </a:rPr>
                          <m:t>𝐸</m:t>
                        </m:r>
                      </m:e>
                    </m:acc>
                  </m:oMath>
                </a14:m>
                <a:r>
                  <a:rPr lang="en-US" altLang="cs-CZ" sz="2000" dirty="0">
                    <a:solidFill>
                      <a:srgbClr val="0000FF"/>
                    </a:solidFill>
                  </a:rPr>
                  <a:t> </a:t>
                </a:r>
                <a:r>
                  <a:rPr lang="en-US" altLang="cs-CZ" sz="2000" dirty="0"/>
                  <a:t>is associated </a:t>
                </a:r>
                <a:r>
                  <a:rPr lang="en-US" altLang="cs-CZ" sz="2000" dirty="0" smtClean="0"/>
                  <a:t>with all present charges.</a:t>
                </a:r>
              </a:p>
              <a:p>
                <a:pPr marL="457200" indent="-457200" algn="just" eaLnBrk="1" hangingPunct="1">
                  <a:spcBef>
                    <a:spcPts val="1200"/>
                  </a:spcBef>
                  <a:spcAft>
                    <a:spcPts val="600"/>
                  </a:spcAft>
                  <a:buAutoNum type="arabicPeriod"/>
                </a:pPr>
                <a:r>
                  <a:rPr lang="en-US" altLang="cs-CZ" sz="2000" dirty="0" smtClean="0"/>
                  <a:t>Vector </a:t>
                </a:r>
                <a14:m>
                  <m:oMath xmlns:m="http://schemas.openxmlformats.org/officeDocument/2006/math">
                    <m:acc>
                      <m:accPr>
                        <m:chr m:val="⃗"/>
                        <m:ctrlPr>
                          <a:rPr lang="en-US" altLang="cs-CZ" sz="2000" i="1" smtClean="0">
                            <a:solidFill>
                              <a:srgbClr val="0000FF"/>
                            </a:solidFill>
                            <a:latin typeface="Cambria Math"/>
                          </a:rPr>
                        </m:ctrlPr>
                      </m:accPr>
                      <m:e>
                        <m:r>
                          <a:rPr lang="en-US" altLang="cs-CZ" sz="2000" b="0" i="1" smtClean="0">
                            <a:solidFill>
                              <a:srgbClr val="0000FF"/>
                            </a:solidFill>
                            <a:latin typeface="Cambria Math"/>
                          </a:rPr>
                          <m:t>𝑃</m:t>
                        </m:r>
                      </m:e>
                    </m:acc>
                  </m:oMath>
                </a14:m>
                <a:r>
                  <a:rPr lang="en-US" altLang="cs-CZ" sz="2000" dirty="0">
                    <a:solidFill>
                      <a:srgbClr val="0000FF"/>
                    </a:solidFill>
                  </a:rPr>
                  <a:t> </a:t>
                </a:r>
                <a:r>
                  <a:rPr lang="en-US" altLang="cs-CZ" sz="2000" dirty="0" smtClean="0"/>
                  <a:t>vanishes outside the dielectric, vector </a:t>
                </a:r>
                <a14:m>
                  <m:oMath xmlns:m="http://schemas.openxmlformats.org/officeDocument/2006/math">
                    <m:acc>
                      <m:accPr>
                        <m:chr m:val="⃗"/>
                        <m:ctrlPr>
                          <a:rPr lang="en-US" altLang="cs-CZ" sz="2000" i="1" smtClean="0">
                            <a:solidFill>
                              <a:srgbClr val="0000FF"/>
                            </a:solidFill>
                            <a:latin typeface="Cambria Math"/>
                          </a:rPr>
                        </m:ctrlPr>
                      </m:accPr>
                      <m:e>
                        <m:r>
                          <a:rPr lang="en-US" altLang="cs-CZ" sz="2000" i="1">
                            <a:solidFill>
                              <a:srgbClr val="0000FF"/>
                            </a:solidFill>
                            <a:latin typeface="Cambria Math"/>
                          </a:rPr>
                          <m:t>𝐷</m:t>
                        </m:r>
                      </m:e>
                    </m:acc>
                    <m:r>
                      <a:rPr lang="en-US" altLang="cs-CZ" sz="2000" i="1">
                        <a:solidFill>
                          <a:srgbClr val="0000FF"/>
                        </a:solidFill>
                        <a:latin typeface="Cambria Math"/>
                      </a:rPr>
                      <m:t> </m:t>
                    </m:r>
                  </m:oMath>
                </a14:m>
                <a:r>
                  <a:rPr lang="en-US" altLang="cs-CZ" sz="2000" dirty="0" smtClean="0"/>
                  <a:t>is not affected by the environment and vector </a:t>
                </a:r>
                <a14:m>
                  <m:oMath xmlns:m="http://schemas.openxmlformats.org/officeDocument/2006/math">
                    <m:acc>
                      <m:accPr>
                        <m:chr m:val="⃗"/>
                        <m:ctrlPr>
                          <a:rPr lang="en-US" altLang="cs-CZ" sz="2000" i="1" smtClean="0">
                            <a:solidFill>
                              <a:srgbClr val="0000FF"/>
                            </a:solidFill>
                            <a:latin typeface="Cambria Math"/>
                          </a:rPr>
                        </m:ctrlPr>
                      </m:accPr>
                      <m:e>
                        <m:r>
                          <a:rPr lang="en-US" altLang="cs-CZ" sz="2000" i="1">
                            <a:solidFill>
                              <a:srgbClr val="0000FF"/>
                            </a:solidFill>
                            <a:latin typeface="Cambria Math"/>
                          </a:rPr>
                          <m:t>𝐸</m:t>
                        </m:r>
                      </m:e>
                    </m:acc>
                  </m:oMath>
                </a14:m>
                <a:r>
                  <a:rPr lang="en-US" altLang="cs-CZ" sz="2000" dirty="0">
                    <a:solidFill>
                      <a:srgbClr val="0000FF"/>
                    </a:solidFill>
                  </a:rPr>
                  <a:t> </a:t>
                </a:r>
                <a:r>
                  <a:rPr lang="en-US" altLang="cs-CZ" sz="2000" dirty="0" smtClean="0"/>
                  <a:t>has different magnitudes in the gap and in the dielectric. </a:t>
                </a:r>
                <a:endParaRPr lang="en-US" altLang="cs-CZ" sz="2000" dirty="0"/>
              </a:p>
            </p:txBody>
          </p:sp>
        </mc:Choice>
        <mc:Fallback xmlns="">
          <p:sp>
            <p:nvSpPr>
              <p:cNvPr id="5" name="Text Box 7"/>
              <p:cNvSpPr txBox="1">
                <a:spLocks noRot="1" noChangeAspect="1" noMove="1" noResize="1" noEditPoints="1" noAdjustHandles="1" noChangeArrowheads="1" noChangeShapeType="1" noTextEdit="1"/>
              </p:cNvSpPr>
              <p:nvPr/>
            </p:nvSpPr>
            <p:spPr bwMode="auto">
              <a:xfrm>
                <a:off x="467544" y="3140968"/>
                <a:ext cx="8136904" cy="2818400"/>
              </a:xfrm>
              <a:prstGeom prst="rect">
                <a:avLst/>
              </a:prstGeom>
              <a:blipFill rotWithShape="1">
                <a:blip r:embed="rId3"/>
                <a:stretch>
                  <a:fillRect l="-675" r="-825" b="-280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spTree>
    <p:extLst>
      <p:ext uri="{BB962C8B-B14F-4D97-AF65-F5344CB8AC3E}">
        <p14:creationId xmlns:p14="http://schemas.microsoft.com/office/powerpoint/2010/main" val="7137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85800" y="188640"/>
            <a:ext cx="7772400"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cs-CZ" sz="2200" b="1" kern="0" dirty="0" smtClean="0">
                <a:solidFill>
                  <a:srgbClr val="FF0000"/>
                </a:solidFill>
              </a:rPr>
              <a:t>Polarization and </a:t>
            </a:r>
            <a:r>
              <a:rPr lang="cs-CZ" altLang="cs-CZ" sz="2200" b="1" kern="0" dirty="0" smtClean="0">
                <a:solidFill>
                  <a:srgbClr val="FF0000"/>
                </a:solidFill>
              </a:rPr>
              <a:t>E</a:t>
            </a:r>
            <a:r>
              <a:rPr lang="en-US" altLang="cs-CZ" sz="2200" b="1" kern="0" dirty="0" err="1" smtClean="0">
                <a:solidFill>
                  <a:srgbClr val="FF0000"/>
                </a:solidFill>
              </a:rPr>
              <a:t>lectric</a:t>
            </a:r>
            <a:r>
              <a:rPr lang="en-US" altLang="cs-CZ" sz="2200" b="1" kern="0" dirty="0" smtClean="0">
                <a:solidFill>
                  <a:srgbClr val="FF0000"/>
                </a:solidFill>
              </a:rPr>
              <a:t> </a:t>
            </a:r>
            <a:r>
              <a:rPr lang="cs-CZ" altLang="cs-CZ" sz="2200" b="1" kern="0" dirty="0" smtClean="0">
                <a:solidFill>
                  <a:srgbClr val="FF0000"/>
                </a:solidFill>
              </a:rPr>
              <a:t>D</a:t>
            </a:r>
            <a:r>
              <a:rPr lang="en-US" altLang="cs-CZ" sz="2200" b="1" kern="0" dirty="0" err="1" smtClean="0">
                <a:solidFill>
                  <a:srgbClr val="FF0000"/>
                </a:solidFill>
              </a:rPr>
              <a:t>isplacement</a:t>
            </a:r>
            <a:endParaRPr lang="en-US" altLang="cs-CZ" sz="2200" kern="0" dirty="0" smtClean="0">
              <a:solidFill>
                <a:srgbClr val="FF0000"/>
              </a:solidFill>
            </a:endParaRPr>
          </a:p>
        </p:txBody>
      </p:sp>
      <p:sp>
        <p:nvSpPr>
          <p:cNvPr id="3" name="Text Box 7"/>
          <p:cNvSpPr txBox="1">
            <a:spLocks noChangeArrowheads="1"/>
          </p:cNvSpPr>
          <p:nvPr/>
        </p:nvSpPr>
        <p:spPr bwMode="auto">
          <a:xfrm>
            <a:off x="467544" y="764704"/>
            <a:ext cx="331236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If we combine previously deduced formulae</a:t>
            </a:r>
            <a:endParaRPr lang="en-US" altLang="cs-CZ" sz="2000" dirty="0"/>
          </a:p>
        </p:txBody>
      </p:sp>
      <p:graphicFrame>
        <p:nvGraphicFramePr>
          <p:cNvPr id="4" name="Objekt 3"/>
          <p:cNvGraphicFramePr>
            <a:graphicFrameLocks noChangeAspect="1"/>
          </p:cNvGraphicFramePr>
          <p:nvPr>
            <p:extLst>
              <p:ext uri="{D42A27DB-BD31-4B8C-83A1-F6EECF244321}">
                <p14:modId xmlns:p14="http://schemas.microsoft.com/office/powerpoint/2010/main" val="830088592"/>
              </p:ext>
            </p:extLst>
          </p:nvPr>
        </p:nvGraphicFramePr>
        <p:xfrm>
          <a:off x="3995936" y="764704"/>
          <a:ext cx="4060826" cy="815975"/>
        </p:xfrm>
        <a:graphic>
          <a:graphicData uri="http://schemas.openxmlformats.org/presentationml/2006/ole">
            <mc:AlternateContent xmlns:mc="http://schemas.openxmlformats.org/markup-compatibility/2006">
              <mc:Choice xmlns:v="urn:schemas-microsoft-com:vml" Requires="v">
                <p:oleObj spid="_x0000_s68301" name="Equation" r:id="rId3" imgW="2145960" imgH="431640" progId="Equation.DSMT4">
                  <p:embed/>
                </p:oleObj>
              </mc:Choice>
              <mc:Fallback>
                <p:oleObj name="Equation" r:id="rId3" imgW="2145960" imgH="431640" progId="Equation.DSMT4">
                  <p:embed/>
                  <p:pic>
                    <p:nvPicPr>
                      <p:cNvPr id="0" name="Objekt 11"/>
                      <p:cNvPicPr>
                        <a:picLocks noChangeAspect="1" noChangeArrowheads="1"/>
                      </p:cNvPicPr>
                      <p:nvPr/>
                    </p:nvPicPr>
                    <p:blipFill>
                      <a:blip r:embed="rId4"/>
                      <a:srcRect/>
                      <a:stretch>
                        <a:fillRect/>
                      </a:stretch>
                    </p:blipFill>
                    <p:spPr bwMode="auto">
                      <a:xfrm>
                        <a:off x="3995936" y="764704"/>
                        <a:ext cx="4060826"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sp>
        <p:nvSpPr>
          <p:cNvPr id="7" name="Text Box 7"/>
          <p:cNvSpPr txBox="1">
            <a:spLocks noChangeArrowheads="1"/>
          </p:cNvSpPr>
          <p:nvPr/>
        </p:nvSpPr>
        <p:spPr bwMode="auto">
          <a:xfrm>
            <a:off x="467544" y="1844824"/>
            <a:ext cx="58326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we can write</a:t>
            </a:r>
            <a:endParaRPr lang="en-US" altLang="cs-CZ" sz="2000" dirty="0"/>
          </a:p>
        </p:txBody>
      </p:sp>
      <p:graphicFrame>
        <p:nvGraphicFramePr>
          <p:cNvPr id="8" name="Objekt 7"/>
          <p:cNvGraphicFramePr>
            <a:graphicFrameLocks noChangeAspect="1"/>
          </p:cNvGraphicFramePr>
          <p:nvPr>
            <p:extLst>
              <p:ext uri="{D42A27DB-BD31-4B8C-83A1-F6EECF244321}">
                <p14:modId xmlns:p14="http://schemas.microsoft.com/office/powerpoint/2010/main" val="2660586239"/>
              </p:ext>
            </p:extLst>
          </p:nvPr>
        </p:nvGraphicFramePr>
        <p:xfrm>
          <a:off x="4014167" y="1749425"/>
          <a:ext cx="4086225" cy="742950"/>
        </p:xfrm>
        <a:graphic>
          <a:graphicData uri="http://schemas.openxmlformats.org/presentationml/2006/ole">
            <mc:AlternateContent xmlns:mc="http://schemas.openxmlformats.org/markup-compatibility/2006">
              <mc:Choice xmlns:v="urn:schemas-microsoft-com:vml" Requires="v">
                <p:oleObj spid="_x0000_s68302" name="Equation" r:id="rId5" imgW="2158920" imgH="393480" progId="Equation.DSMT4">
                  <p:embed/>
                </p:oleObj>
              </mc:Choice>
              <mc:Fallback>
                <p:oleObj name="Equation" r:id="rId5" imgW="2158920" imgH="393480" progId="Equation.DSMT4">
                  <p:embed/>
                  <p:pic>
                    <p:nvPicPr>
                      <p:cNvPr id="0" name=""/>
                      <p:cNvPicPr>
                        <a:picLocks noChangeAspect="1" noChangeArrowheads="1"/>
                      </p:cNvPicPr>
                      <p:nvPr/>
                    </p:nvPicPr>
                    <p:blipFill>
                      <a:blip r:embed="rId6"/>
                      <a:srcRect/>
                      <a:stretch>
                        <a:fillRect/>
                      </a:stretch>
                    </p:blipFill>
                    <p:spPr bwMode="auto">
                      <a:xfrm>
                        <a:off x="4014167" y="1749425"/>
                        <a:ext cx="4086225"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sp>
        <p:nvSpPr>
          <p:cNvPr id="9" name="Text Box 7"/>
          <p:cNvSpPr txBox="1">
            <a:spLocks noChangeArrowheads="1"/>
          </p:cNvSpPr>
          <p:nvPr/>
        </p:nvSpPr>
        <p:spPr bwMode="auto">
          <a:xfrm>
            <a:off x="467544" y="2780928"/>
            <a:ext cx="58326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In vector form it is</a:t>
            </a:r>
            <a:endParaRPr lang="en-US" altLang="cs-CZ" sz="2000" dirty="0"/>
          </a:p>
        </p:txBody>
      </p:sp>
      <p:graphicFrame>
        <p:nvGraphicFramePr>
          <p:cNvPr id="10" name="Objekt 9"/>
          <p:cNvGraphicFramePr>
            <a:graphicFrameLocks noChangeAspect="1"/>
          </p:cNvGraphicFramePr>
          <p:nvPr>
            <p:extLst>
              <p:ext uri="{D42A27DB-BD31-4B8C-83A1-F6EECF244321}">
                <p14:modId xmlns:p14="http://schemas.microsoft.com/office/powerpoint/2010/main" val="703549489"/>
              </p:ext>
            </p:extLst>
          </p:nvPr>
        </p:nvGraphicFramePr>
        <p:xfrm>
          <a:off x="4018905" y="2746375"/>
          <a:ext cx="1273175" cy="479425"/>
        </p:xfrm>
        <a:graphic>
          <a:graphicData uri="http://schemas.openxmlformats.org/presentationml/2006/ole">
            <mc:AlternateContent xmlns:mc="http://schemas.openxmlformats.org/markup-compatibility/2006">
              <mc:Choice xmlns:v="urn:schemas-microsoft-com:vml" Requires="v">
                <p:oleObj spid="_x0000_s68303" name="Equation" r:id="rId7" imgW="672840" imgH="253800" progId="Equation.DSMT4">
                  <p:embed/>
                </p:oleObj>
              </mc:Choice>
              <mc:Fallback>
                <p:oleObj name="Equation" r:id="rId7" imgW="672840" imgH="253800" progId="Equation.DSMT4">
                  <p:embed/>
                  <p:pic>
                    <p:nvPicPr>
                      <p:cNvPr id="0" name=""/>
                      <p:cNvPicPr>
                        <a:picLocks noChangeAspect="1" noChangeArrowheads="1"/>
                      </p:cNvPicPr>
                      <p:nvPr/>
                    </p:nvPicPr>
                    <p:blipFill>
                      <a:blip r:embed="rId8"/>
                      <a:srcRect/>
                      <a:stretch>
                        <a:fillRect/>
                      </a:stretch>
                    </p:blipFill>
                    <p:spPr bwMode="auto">
                      <a:xfrm>
                        <a:off x="4018905" y="2746375"/>
                        <a:ext cx="1273175" cy="479425"/>
                      </a:xfrm>
                      <a:prstGeom prst="rect">
                        <a:avLst/>
                      </a:prstGeom>
                      <a:solidFill>
                        <a:srgbClr val="FFFF99"/>
                      </a:solidFill>
                      <a:ln w="15875">
                        <a:solidFill>
                          <a:schemeClr val="tx1"/>
                        </a:solidFill>
                      </a:ln>
                    </p:spPr>
                  </p:pic>
                </p:oleObj>
              </mc:Fallback>
            </mc:AlternateContent>
          </a:graphicData>
        </a:graphic>
      </p:graphicFrame>
      <p:sp>
        <p:nvSpPr>
          <p:cNvPr id="11" name="Text Box 7"/>
          <p:cNvSpPr txBox="1">
            <a:spLocks noChangeArrowheads="1"/>
          </p:cNvSpPr>
          <p:nvPr/>
        </p:nvSpPr>
        <p:spPr bwMode="auto">
          <a:xfrm>
            <a:off x="467544" y="3460938"/>
            <a:ext cx="295232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The polarization can be written as </a:t>
            </a:r>
            <a:endParaRPr lang="en-US" altLang="cs-CZ" sz="2000" dirty="0"/>
          </a:p>
        </p:txBody>
      </p:sp>
      <p:graphicFrame>
        <p:nvGraphicFramePr>
          <p:cNvPr id="12" name="Objekt 11"/>
          <p:cNvGraphicFramePr>
            <a:graphicFrameLocks noChangeAspect="1"/>
          </p:cNvGraphicFramePr>
          <p:nvPr>
            <p:extLst>
              <p:ext uri="{D42A27DB-BD31-4B8C-83A1-F6EECF244321}">
                <p14:modId xmlns:p14="http://schemas.microsoft.com/office/powerpoint/2010/main" val="3209494536"/>
              </p:ext>
            </p:extLst>
          </p:nvPr>
        </p:nvGraphicFramePr>
        <p:xfrm>
          <a:off x="3995936" y="3310111"/>
          <a:ext cx="4422775" cy="1343025"/>
        </p:xfrm>
        <a:graphic>
          <a:graphicData uri="http://schemas.openxmlformats.org/presentationml/2006/ole">
            <mc:AlternateContent xmlns:mc="http://schemas.openxmlformats.org/markup-compatibility/2006">
              <mc:Choice xmlns:v="urn:schemas-microsoft-com:vml" Requires="v">
                <p:oleObj spid="_x0000_s68304" name="Equation" r:id="rId9" imgW="2336760" imgH="711000" progId="Equation.DSMT4">
                  <p:embed/>
                </p:oleObj>
              </mc:Choice>
              <mc:Fallback>
                <p:oleObj name="Equation" r:id="rId9" imgW="2336760" imgH="711000" progId="Equation.DSMT4">
                  <p:embed/>
                  <p:pic>
                    <p:nvPicPr>
                      <p:cNvPr id="0" name=""/>
                      <p:cNvPicPr>
                        <a:picLocks noChangeAspect="1" noChangeArrowheads="1"/>
                      </p:cNvPicPr>
                      <p:nvPr/>
                    </p:nvPicPr>
                    <p:blipFill>
                      <a:blip r:embed="rId10"/>
                      <a:srcRect/>
                      <a:stretch>
                        <a:fillRect/>
                      </a:stretch>
                    </p:blipFill>
                    <p:spPr bwMode="auto">
                      <a:xfrm>
                        <a:off x="3995936" y="3310111"/>
                        <a:ext cx="44227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sp>
        <p:nvSpPr>
          <p:cNvPr id="13" name="Text Box 7"/>
          <p:cNvSpPr txBox="1">
            <a:spLocks noChangeArrowheads="1"/>
          </p:cNvSpPr>
          <p:nvPr/>
        </p:nvSpPr>
        <p:spPr bwMode="auto">
          <a:xfrm>
            <a:off x="467544" y="4829090"/>
            <a:ext cx="58326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And in vector form </a:t>
            </a:r>
            <a:endParaRPr lang="en-US" altLang="cs-CZ" sz="2000" dirty="0"/>
          </a:p>
        </p:txBody>
      </p:sp>
      <p:graphicFrame>
        <p:nvGraphicFramePr>
          <p:cNvPr id="14" name="Objekt 13"/>
          <p:cNvGraphicFramePr>
            <a:graphicFrameLocks noChangeAspect="1"/>
          </p:cNvGraphicFramePr>
          <p:nvPr>
            <p:extLst>
              <p:ext uri="{D42A27DB-BD31-4B8C-83A1-F6EECF244321}">
                <p14:modId xmlns:p14="http://schemas.microsoft.com/office/powerpoint/2010/main" val="4038845547"/>
              </p:ext>
            </p:extLst>
          </p:nvPr>
        </p:nvGraphicFramePr>
        <p:xfrm>
          <a:off x="3995936" y="4788639"/>
          <a:ext cx="1825625" cy="481012"/>
        </p:xfrm>
        <a:graphic>
          <a:graphicData uri="http://schemas.openxmlformats.org/presentationml/2006/ole">
            <mc:AlternateContent xmlns:mc="http://schemas.openxmlformats.org/markup-compatibility/2006">
              <mc:Choice xmlns:v="urn:schemas-microsoft-com:vml" Requires="v">
                <p:oleObj spid="_x0000_s68305" name="Equation" r:id="rId11" imgW="965160" imgH="253800" progId="Equation.DSMT4">
                  <p:embed/>
                </p:oleObj>
              </mc:Choice>
              <mc:Fallback>
                <p:oleObj name="Equation" r:id="rId11" imgW="965160" imgH="253800" progId="Equation.DSMT4">
                  <p:embed/>
                  <p:pic>
                    <p:nvPicPr>
                      <p:cNvPr id="0" name=""/>
                      <p:cNvPicPr>
                        <a:picLocks noChangeAspect="1" noChangeArrowheads="1"/>
                      </p:cNvPicPr>
                      <p:nvPr/>
                    </p:nvPicPr>
                    <p:blipFill>
                      <a:blip r:embed="rId12"/>
                      <a:srcRect/>
                      <a:stretch>
                        <a:fillRect/>
                      </a:stretch>
                    </p:blipFill>
                    <p:spPr bwMode="auto">
                      <a:xfrm>
                        <a:off x="3995936" y="4788639"/>
                        <a:ext cx="1825625" cy="481012"/>
                      </a:xfrm>
                      <a:prstGeom prst="rect">
                        <a:avLst/>
                      </a:prstGeom>
                      <a:noFill/>
                      <a:ln w="15875">
                        <a:solidFill>
                          <a:schemeClr val="tx1"/>
                        </a:solidFill>
                      </a:ln>
                    </p:spPr>
                  </p:pic>
                </p:oleObj>
              </mc:Fallback>
            </mc:AlternateContent>
          </a:graphicData>
        </a:graphic>
      </p:graphicFrame>
      <p:sp>
        <p:nvSpPr>
          <p:cNvPr id="15" name="Text Box 7"/>
          <p:cNvSpPr txBox="1">
            <a:spLocks noChangeArrowheads="1"/>
          </p:cNvSpPr>
          <p:nvPr/>
        </p:nvSpPr>
        <p:spPr bwMode="auto">
          <a:xfrm>
            <a:off x="467544" y="5517232"/>
            <a:ext cx="3096344"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Finally we can formulate the Gauss’s law for the electric displacement</a:t>
            </a:r>
            <a:endParaRPr lang="en-US" altLang="cs-CZ" sz="2000" dirty="0"/>
          </a:p>
        </p:txBody>
      </p:sp>
      <p:graphicFrame>
        <p:nvGraphicFramePr>
          <p:cNvPr id="16" name="Objekt 15"/>
          <p:cNvGraphicFramePr>
            <a:graphicFrameLocks noChangeAspect="1"/>
          </p:cNvGraphicFramePr>
          <p:nvPr>
            <p:extLst>
              <p:ext uri="{D42A27DB-BD31-4B8C-83A1-F6EECF244321}">
                <p14:modId xmlns:p14="http://schemas.microsoft.com/office/powerpoint/2010/main" val="372664988"/>
              </p:ext>
            </p:extLst>
          </p:nvPr>
        </p:nvGraphicFramePr>
        <p:xfrm>
          <a:off x="4018061" y="5780088"/>
          <a:ext cx="2570163" cy="528637"/>
        </p:xfrm>
        <a:graphic>
          <a:graphicData uri="http://schemas.openxmlformats.org/presentationml/2006/ole">
            <mc:AlternateContent xmlns:mc="http://schemas.openxmlformats.org/markup-compatibility/2006">
              <mc:Choice xmlns:v="urn:schemas-microsoft-com:vml" Requires="v">
                <p:oleObj spid="_x0000_s68306" name="Equation" r:id="rId13" imgW="1358640" imgH="279360" progId="Equation.DSMT4">
                  <p:embed/>
                </p:oleObj>
              </mc:Choice>
              <mc:Fallback>
                <p:oleObj name="Equation" r:id="rId13" imgW="1358640" imgH="279360" progId="Equation.DSMT4">
                  <p:embed/>
                  <p:pic>
                    <p:nvPicPr>
                      <p:cNvPr id="0" name="Objekt 17"/>
                      <p:cNvPicPr>
                        <a:picLocks noChangeAspect="1" noChangeArrowheads="1"/>
                      </p:cNvPicPr>
                      <p:nvPr/>
                    </p:nvPicPr>
                    <p:blipFill>
                      <a:blip r:embed="rId14"/>
                      <a:srcRect/>
                      <a:stretch>
                        <a:fillRect/>
                      </a:stretch>
                    </p:blipFill>
                    <p:spPr bwMode="auto">
                      <a:xfrm>
                        <a:off x="4018061" y="5780088"/>
                        <a:ext cx="2570163" cy="528637"/>
                      </a:xfrm>
                      <a:prstGeom prst="rect">
                        <a:avLst/>
                      </a:prstGeom>
                      <a:noFill/>
                      <a:ln w="15875">
                        <a:noFill/>
                        <a:miter lim="800000"/>
                        <a:headEnd/>
                        <a:tailEnd/>
                      </a:ln>
                    </p:spPr>
                  </p:pic>
                </p:oleObj>
              </mc:Fallback>
            </mc:AlternateContent>
          </a:graphicData>
        </a:graphic>
      </p:graphicFrame>
      <p:graphicFrame>
        <p:nvGraphicFramePr>
          <p:cNvPr id="17" name="Objekt 16"/>
          <p:cNvGraphicFramePr>
            <a:graphicFrameLocks noChangeAspect="1"/>
          </p:cNvGraphicFramePr>
          <p:nvPr>
            <p:extLst>
              <p:ext uri="{D42A27DB-BD31-4B8C-83A1-F6EECF244321}">
                <p14:modId xmlns:p14="http://schemas.microsoft.com/office/powerpoint/2010/main" val="1930042082"/>
              </p:ext>
            </p:extLst>
          </p:nvPr>
        </p:nvGraphicFramePr>
        <p:xfrm>
          <a:off x="6898332" y="5780088"/>
          <a:ext cx="1562100" cy="528637"/>
        </p:xfrm>
        <a:graphic>
          <a:graphicData uri="http://schemas.openxmlformats.org/presentationml/2006/ole">
            <mc:AlternateContent xmlns:mc="http://schemas.openxmlformats.org/markup-compatibility/2006">
              <mc:Choice xmlns:v="urn:schemas-microsoft-com:vml" Requires="v">
                <p:oleObj spid="_x0000_s68307" name="Equation" r:id="rId15" imgW="825480" imgH="279360" progId="Equation.DSMT4">
                  <p:embed/>
                </p:oleObj>
              </mc:Choice>
              <mc:Fallback>
                <p:oleObj name="Equation" r:id="rId15" imgW="825480" imgH="279360" progId="Equation.DSMT4">
                  <p:embed/>
                  <p:pic>
                    <p:nvPicPr>
                      <p:cNvPr id="0" name=""/>
                      <p:cNvPicPr>
                        <a:picLocks noChangeAspect="1" noChangeArrowheads="1"/>
                      </p:cNvPicPr>
                      <p:nvPr/>
                    </p:nvPicPr>
                    <p:blipFill>
                      <a:blip r:embed="rId16"/>
                      <a:srcRect/>
                      <a:stretch>
                        <a:fillRect/>
                      </a:stretch>
                    </p:blipFill>
                    <p:spPr bwMode="auto">
                      <a:xfrm>
                        <a:off x="6898332" y="5780088"/>
                        <a:ext cx="1562100" cy="528637"/>
                      </a:xfrm>
                      <a:prstGeom prst="rect">
                        <a:avLst/>
                      </a:prstGeom>
                      <a:solidFill>
                        <a:srgbClr val="FFFF99"/>
                      </a:solidFill>
                      <a:ln w="1587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197313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4" presetClass="entr" presetSubtype="16"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box(in)">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4"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4" presetClass="entr" presetSubtype="16"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ox(i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par>
                                <p:cTn id="28" presetID="4" presetClass="entr" presetSubtype="1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ox(in)">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4" presetClass="entr" presetSubtype="16"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in)">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par>
                                <p:cTn id="42" presetID="4" presetClass="entr" presetSubtype="16"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box(in)">
                                      <p:cBhvr>
                                        <p:cTn id="44" dur="500"/>
                                        <p:tgtEl>
                                          <p:spTgt spid="16"/>
                                        </p:tgtEl>
                                      </p:cBhvr>
                                    </p:animEffect>
                                  </p:childTnLst>
                                </p:cTn>
                              </p:par>
                              <p:par>
                                <p:cTn id="45" presetID="4" presetClass="entr" presetSubtype="16"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ox(in)">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1" grpId="0"/>
      <p:bldP spid="13" grpId="0"/>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84584"/>
            <a:ext cx="7772400" cy="608112"/>
          </a:xfrm>
          <a:prstGeom prst="rect">
            <a:avLst/>
          </a:prstGeom>
          <a:solidFill>
            <a:srgbClr val="FFFF99"/>
          </a:solidFill>
          <a:ln w="15875">
            <a:solidFill>
              <a:schemeClr val="tx1"/>
            </a:solidFill>
          </a:ln>
          <a:effectLs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cs-CZ" sz="2200" b="1" kern="0" dirty="0" smtClean="0">
                <a:solidFill>
                  <a:schemeClr val="tx1"/>
                </a:solidFill>
              </a:rPr>
              <a:t>Summary – what we have learnt</a:t>
            </a:r>
            <a:endParaRPr lang="en-US" altLang="cs-CZ" sz="2200" kern="0" dirty="0" smtClean="0">
              <a:solidFill>
                <a:schemeClr val="tx1"/>
              </a:solidFill>
            </a:endParaRPr>
          </a:p>
        </p:txBody>
      </p:sp>
      <p:graphicFrame>
        <p:nvGraphicFramePr>
          <p:cNvPr id="5" name="Objekt 4"/>
          <p:cNvGraphicFramePr>
            <a:graphicFrameLocks noChangeAspect="1"/>
          </p:cNvGraphicFramePr>
          <p:nvPr>
            <p:extLst>
              <p:ext uri="{D42A27DB-BD31-4B8C-83A1-F6EECF244321}">
                <p14:modId xmlns:p14="http://schemas.microsoft.com/office/powerpoint/2010/main" val="929226373"/>
              </p:ext>
            </p:extLst>
          </p:nvPr>
        </p:nvGraphicFramePr>
        <p:xfrm>
          <a:off x="5148064" y="764704"/>
          <a:ext cx="2524125" cy="903288"/>
        </p:xfrm>
        <a:graphic>
          <a:graphicData uri="http://schemas.openxmlformats.org/presentationml/2006/ole">
            <mc:AlternateContent xmlns:mc="http://schemas.openxmlformats.org/markup-compatibility/2006">
              <mc:Choice xmlns:v="urn:schemas-microsoft-com:vml" Requires="v">
                <p:oleObj spid="_x0000_s82311" name="Equation" r:id="rId3" imgW="1206360" imgH="431640" progId="Equation.DSMT4">
                  <p:embed/>
                </p:oleObj>
              </mc:Choice>
              <mc:Fallback>
                <p:oleObj name="Equation" r:id="rId3" imgW="1206360" imgH="431640" progId="Equation.DSMT4">
                  <p:embed/>
                  <p:pic>
                    <p:nvPicPr>
                      <p:cNvPr id="0" name="Objekt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764704"/>
                        <a:ext cx="2524125" cy="903288"/>
                      </a:xfrm>
                      <a:prstGeom prst="rect">
                        <a:avLst/>
                      </a:prstGeom>
                      <a:noFill/>
                      <a:ln w="15875">
                        <a:noFill/>
                        <a:miter lim="800000"/>
                        <a:headEnd/>
                        <a:tailEnd/>
                      </a:ln>
                    </p:spPr>
                  </p:pic>
                </p:oleObj>
              </mc:Fallback>
            </mc:AlternateContent>
          </a:graphicData>
        </a:graphic>
      </p:graphicFrame>
      <p:graphicFrame>
        <p:nvGraphicFramePr>
          <p:cNvPr id="6" name="Objekt 5"/>
          <p:cNvGraphicFramePr>
            <a:graphicFrameLocks noChangeAspect="1"/>
          </p:cNvGraphicFramePr>
          <p:nvPr>
            <p:extLst>
              <p:ext uri="{D42A27DB-BD31-4B8C-83A1-F6EECF244321}">
                <p14:modId xmlns:p14="http://schemas.microsoft.com/office/powerpoint/2010/main" val="4164690646"/>
              </p:ext>
            </p:extLst>
          </p:nvPr>
        </p:nvGraphicFramePr>
        <p:xfrm>
          <a:off x="5148064" y="1772816"/>
          <a:ext cx="1089025" cy="504825"/>
        </p:xfrm>
        <a:graphic>
          <a:graphicData uri="http://schemas.openxmlformats.org/presentationml/2006/ole">
            <mc:AlternateContent xmlns:mc="http://schemas.openxmlformats.org/markup-compatibility/2006">
              <mc:Choice xmlns:v="urn:schemas-microsoft-com:vml" Requires="v">
                <p:oleObj spid="_x0000_s82312" name="Equation" r:id="rId5" imgW="520560" imgH="241200" progId="Equation.DSMT4">
                  <p:embed/>
                </p:oleObj>
              </mc:Choice>
              <mc:Fallback>
                <p:oleObj name="Equation" r:id="rId5" imgW="520560" imgH="241200" progId="Equation.DSMT4">
                  <p:embed/>
                  <p:pic>
                    <p:nvPicPr>
                      <p:cNvPr id="0" name="Objekt 1"/>
                      <p:cNvPicPr>
                        <a:picLocks noChangeAspect="1" noChangeArrowheads="1"/>
                      </p:cNvPicPr>
                      <p:nvPr/>
                    </p:nvPicPr>
                    <p:blipFill>
                      <a:blip r:embed="rId6"/>
                      <a:srcRect/>
                      <a:stretch>
                        <a:fillRect/>
                      </a:stretch>
                    </p:blipFill>
                    <p:spPr bwMode="auto">
                      <a:xfrm>
                        <a:off x="5148064" y="1772816"/>
                        <a:ext cx="1089025" cy="504825"/>
                      </a:xfrm>
                      <a:prstGeom prst="rect">
                        <a:avLst/>
                      </a:prstGeom>
                      <a:noFill/>
                      <a:ln w="15875">
                        <a:noFill/>
                        <a:miter lim="800000"/>
                        <a:headEnd/>
                        <a:tailEnd/>
                      </a:ln>
                    </p:spPr>
                  </p:pic>
                </p:oleObj>
              </mc:Fallback>
            </mc:AlternateContent>
          </a:graphicData>
        </a:graphic>
      </p:graphicFrame>
      <p:graphicFrame>
        <p:nvGraphicFramePr>
          <p:cNvPr id="8" name="Objekt 7"/>
          <p:cNvGraphicFramePr>
            <a:graphicFrameLocks noChangeAspect="1"/>
          </p:cNvGraphicFramePr>
          <p:nvPr>
            <p:extLst>
              <p:ext uri="{D42A27DB-BD31-4B8C-83A1-F6EECF244321}">
                <p14:modId xmlns:p14="http://schemas.microsoft.com/office/powerpoint/2010/main" val="334395393"/>
              </p:ext>
            </p:extLst>
          </p:nvPr>
        </p:nvGraphicFramePr>
        <p:xfrm>
          <a:off x="5148064" y="2535684"/>
          <a:ext cx="3578225" cy="838200"/>
        </p:xfrm>
        <a:graphic>
          <a:graphicData uri="http://schemas.openxmlformats.org/presentationml/2006/ole">
            <mc:AlternateContent xmlns:mc="http://schemas.openxmlformats.org/markup-compatibility/2006">
              <mc:Choice xmlns:v="urn:schemas-microsoft-com:vml" Requires="v">
                <p:oleObj spid="_x0000_s82313" name="Equation" r:id="rId7" imgW="1892160" imgH="444240" progId="Equation.DSMT4">
                  <p:embed/>
                </p:oleObj>
              </mc:Choice>
              <mc:Fallback>
                <p:oleObj name="Equation" r:id="rId7" imgW="1892160" imgH="444240" progId="Equation.DSMT4">
                  <p:embed/>
                  <p:pic>
                    <p:nvPicPr>
                      <p:cNvPr id="0" name="Objekt 8"/>
                      <p:cNvPicPr>
                        <a:picLocks noChangeAspect="1" noChangeArrowheads="1"/>
                      </p:cNvPicPr>
                      <p:nvPr/>
                    </p:nvPicPr>
                    <p:blipFill>
                      <a:blip r:embed="rId8"/>
                      <a:srcRect/>
                      <a:stretch>
                        <a:fillRect/>
                      </a:stretch>
                    </p:blipFill>
                    <p:spPr bwMode="auto">
                      <a:xfrm>
                        <a:off x="5148064" y="2535684"/>
                        <a:ext cx="3578225" cy="838200"/>
                      </a:xfrm>
                      <a:prstGeom prst="rect">
                        <a:avLst/>
                      </a:prstGeom>
                      <a:noFill/>
                      <a:ln w="15875">
                        <a:noFill/>
                        <a:miter lim="800000"/>
                        <a:headEnd/>
                        <a:tailEnd/>
                      </a:ln>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2088149943"/>
              </p:ext>
            </p:extLst>
          </p:nvPr>
        </p:nvGraphicFramePr>
        <p:xfrm>
          <a:off x="5148064" y="3399780"/>
          <a:ext cx="3316288" cy="866775"/>
        </p:xfrm>
        <a:graphic>
          <a:graphicData uri="http://schemas.openxmlformats.org/presentationml/2006/ole">
            <mc:AlternateContent xmlns:mc="http://schemas.openxmlformats.org/markup-compatibility/2006">
              <mc:Choice xmlns:v="urn:schemas-microsoft-com:vml" Requires="v">
                <p:oleObj spid="_x0000_s82314" name="Equation" r:id="rId9" imgW="1752480" imgH="457200" progId="Equation.DSMT4">
                  <p:embed/>
                </p:oleObj>
              </mc:Choice>
              <mc:Fallback>
                <p:oleObj name="Equation" r:id="rId9" imgW="1752480" imgH="457200" progId="Equation.DSMT4">
                  <p:embed/>
                  <p:pic>
                    <p:nvPicPr>
                      <p:cNvPr id="0" name="Objekt 16"/>
                      <p:cNvPicPr>
                        <a:picLocks noChangeAspect="1" noChangeArrowheads="1"/>
                      </p:cNvPicPr>
                      <p:nvPr/>
                    </p:nvPicPr>
                    <p:blipFill>
                      <a:blip r:embed="rId10"/>
                      <a:srcRect/>
                      <a:stretch>
                        <a:fillRect/>
                      </a:stretch>
                    </p:blipFill>
                    <p:spPr bwMode="auto">
                      <a:xfrm>
                        <a:off x="5148064" y="3399780"/>
                        <a:ext cx="3316288" cy="866775"/>
                      </a:xfrm>
                      <a:prstGeom prst="rect">
                        <a:avLst/>
                      </a:prstGeom>
                      <a:noFill/>
                      <a:ln w="15875">
                        <a:noFill/>
                        <a:miter lim="800000"/>
                        <a:headEnd/>
                        <a:tailEnd/>
                      </a:ln>
                    </p:spPr>
                  </p:pic>
                </p:oleObj>
              </mc:Fallback>
            </mc:AlternateContent>
          </a:graphicData>
        </a:graphic>
      </p:graphicFrame>
      <p:graphicFrame>
        <p:nvGraphicFramePr>
          <p:cNvPr id="11" name="Objekt 10"/>
          <p:cNvGraphicFramePr>
            <a:graphicFrameLocks noChangeAspect="1"/>
          </p:cNvGraphicFramePr>
          <p:nvPr>
            <p:extLst>
              <p:ext uri="{D42A27DB-BD31-4B8C-83A1-F6EECF244321}">
                <p14:modId xmlns:p14="http://schemas.microsoft.com/office/powerpoint/2010/main" val="2180945868"/>
              </p:ext>
            </p:extLst>
          </p:nvPr>
        </p:nvGraphicFramePr>
        <p:xfrm>
          <a:off x="5195416" y="5877272"/>
          <a:ext cx="1320800" cy="749300"/>
        </p:xfrm>
        <a:graphic>
          <a:graphicData uri="http://schemas.openxmlformats.org/presentationml/2006/ole">
            <mc:AlternateContent xmlns:mc="http://schemas.openxmlformats.org/markup-compatibility/2006">
              <mc:Choice xmlns:v="urn:schemas-microsoft-com:vml" Requires="v">
                <p:oleObj spid="_x0000_s82315" name="Equation" r:id="rId11" imgW="698400" imgH="393480" progId="Equation.DSMT4">
                  <p:embed/>
                </p:oleObj>
              </mc:Choice>
              <mc:Fallback>
                <p:oleObj name="Equation" r:id="rId11" imgW="698400" imgH="393480" progId="Equation.DSMT4">
                  <p:embed/>
                  <p:pic>
                    <p:nvPicPr>
                      <p:cNvPr id="0" name="Objek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95416" y="5877272"/>
                        <a:ext cx="1320800" cy="749300"/>
                      </a:xfrm>
                      <a:prstGeom prst="rect">
                        <a:avLst/>
                      </a:prstGeom>
                      <a:noFill/>
                      <a:ln w="15875">
                        <a:noFill/>
                        <a:miter lim="800000"/>
                        <a:headEnd/>
                        <a:tailEnd/>
                      </a:ln>
                    </p:spPr>
                  </p:pic>
                </p:oleObj>
              </mc:Fallback>
            </mc:AlternateContent>
          </a:graphicData>
        </a:graphic>
      </p:graphicFrame>
      <p:graphicFrame>
        <p:nvGraphicFramePr>
          <p:cNvPr id="13" name="Objekt 12"/>
          <p:cNvGraphicFramePr>
            <a:graphicFrameLocks noChangeAspect="1"/>
          </p:cNvGraphicFramePr>
          <p:nvPr>
            <p:extLst>
              <p:ext uri="{D42A27DB-BD31-4B8C-83A1-F6EECF244321}">
                <p14:modId xmlns:p14="http://schemas.microsoft.com/office/powerpoint/2010/main" val="706159290"/>
              </p:ext>
            </p:extLst>
          </p:nvPr>
        </p:nvGraphicFramePr>
        <p:xfrm>
          <a:off x="5194969" y="5108122"/>
          <a:ext cx="1465263" cy="747712"/>
        </p:xfrm>
        <a:graphic>
          <a:graphicData uri="http://schemas.openxmlformats.org/presentationml/2006/ole">
            <mc:AlternateContent xmlns:mc="http://schemas.openxmlformats.org/markup-compatibility/2006">
              <mc:Choice xmlns:v="urn:schemas-microsoft-com:vml" Requires="v">
                <p:oleObj spid="_x0000_s82316" name="Equation" r:id="rId13" imgW="774360" imgH="393480" progId="Equation.DSMT4">
                  <p:embed/>
                </p:oleObj>
              </mc:Choice>
              <mc:Fallback>
                <p:oleObj name="Equation" r:id="rId13" imgW="774360" imgH="393480" progId="Equation.DSMT4">
                  <p:embed/>
                  <p:pic>
                    <p:nvPicPr>
                      <p:cNvPr id="0" name="Objek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94969" y="5108122"/>
                        <a:ext cx="1465263" cy="747712"/>
                      </a:xfrm>
                      <a:prstGeom prst="rect">
                        <a:avLst/>
                      </a:prstGeom>
                      <a:noFill/>
                      <a:ln w="15875">
                        <a:noFill/>
                        <a:miter lim="800000"/>
                        <a:headEnd/>
                        <a:tailEnd/>
                      </a:ln>
                    </p:spPr>
                  </p:pic>
                </p:oleObj>
              </mc:Fallback>
            </mc:AlternateContent>
          </a:graphicData>
        </a:graphic>
      </p:graphicFrame>
      <p:graphicFrame>
        <p:nvGraphicFramePr>
          <p:cNvPr id="14" name="Objekt 13"/>
          <p:cNvGraphicFramePr>
            <a:graphicFrameLocks noChangeAspect="1"/>
          </p:cNvGraphicFramePr>
          <p:nvPr>
            <p:extLst>
              <p:ext uri="{D42A27DB-BD31-4B8C-83A1-F6EECF244321}">
                <p14:modId xmlns:p14="http://schemas.microsoft.com/office/powerpoint/2010/main" val="2899353839"/>
              </p:ext>
            </p:extLst>
          </p:nvPr>
        </p:nvGraphicFramePr>
        <p:xfrm>
          <a:off x="5148064" y="4504531"/>
          <a:ext cx="3001962" cy="479425"/>
        </p:xfrm>
        <a:graphic>
          <a:graphicData uri="http://schemas.openxmlformats.org/presentationml/2006/ole">
            <mc:AlternateContent xmlns:mc="http://schemas.openxmlformats.org/markup-compatibility/2006">
              <mc:Choice xmlns:v="urn:schemas-microsoft-com:vml" Requires="v">
                <p:oleObj spid="_x0000_s82317" name="Equation" r:id="rId15" imgW="1587240" imgH="253800" progId="Equation.DSMT4">
                  <p:embed/>
                </p:oleObj>
              </mc:Choice>
              <mc:Fallback>
                <p:oleObj name="Equation" r:id="rId15" imgW="1587240" imgH="253800" progId="Equation.DSMT4">
                  <p:embed/>
                  <p:pic>
                    <p:nvPicPr>
                      <p:cNvPr id="0" name="Objekt 9"/>
                      <p:cNvPicPr>
                        <a:picLocks noChangeAspect="1" noChangeArrowheads="1"/>
                      </p:cNvPicPr>
                      <p:nvPr/>
                    </p:nvPicPr>
                    <p:blipFill>
                      <a:blip r:embed="rId16"/>
                      <a:srcRect/>
                      <a:stretch>
                        <a:fillRect/>
                      </a:stretch>
                    </p:blipFill>
                    <p:spPr bwMode="auto">
                      <a:xfrm>
                        <a:off x="5148064" y="4504531"/>
                        <a:ext cx="3001962" cy="479425"/>
                      </a:xfrm>
                      <a:prstGeom prst="rect">
                        <a:avLst/>
                      </a:prstGeom>
                      <a:noFill/>
                      <a:ln w="15875">
                        <a:noFill/>
                        <a:miter lim="800000"/>
                        <a:headEnd/>
                        <a:tailEnd/>
                      </a:ln>
                    </p:spPr>
                  </p:pic>
                </p:oleObj>
              </mc:Fallback>
            </mc:AlternateContent>
          </a:graphicData>
        </a:graphic>
      </p:graphicFrame>
      <p:sp>
        <p:nvSpPr>
          <p:cNvPr id="15" name="Text Box 7"/>
          <p:cNvSpPr txBox="1">
            <a:spLocks noChangeArrowheads="1"/>
          </p:cNvSpPr>
          <p:nvPr/>
        </p:nvSpPr>
        <p:spPr bwMode="auto">
          <a:xfrm>
            <a:off x="539552" y="956047"/>
            <a:ext cx="4248472"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Coulomb’s law</a:t>
            </a:r>
            <a:endParaRPr lang="cs-CZ" altLang="cs-CZ" sz="1900" dirty="0" smtClean="0"/>
          </a:p>
        </p:txBody>
      </p:sp>
      <p:sp>
        <p:nvSpPr>
          <p:cNvPr id="16" name="Text Box 7"/>
          <p:cNvSpPr txBox="1">
            <a:spLocks noChangeArrowheads="1"/>
          </p:cNvSpPr>
          <p:nvPr/>
        </p:nvSpPr>
        <p:spPr bwMode="auto">
          <a:xfrm>
            <a:off x="539552" y="1700808"/>
            <a:ext cx="424847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A force acting on a charge in an electric field</a:t>
            </a:r>
            <a:endParaRPr lang="cs-CZ" altLang="cs-CZ" sz="1900" dirty="0" smtClean="0"/>
          </a:p>
        </p:txBody>
      </p:sp>
      <p:sp>
        <p:nvSpPr>
          <p:cNvPr id="18" name="Text Box 7"/>
          <p:cNvSpPr txBox="1">
            <a:spLocks noChangeArrowheads="1"/>
          </p:cNvSpPr>
          <p:nvPr/>
        </p:nvSpPr>
        <p:spPr bwMode="auto">
          <a:xfrm>
            <a:off x="539552" y="2751708"/>
            <a:ext cx="4248472"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Gauss’s law</a:t>
            </a:r>
            <a:endParaRPr lang="cs-CZ" altLang="cs-CZ" sz="1900" dirty="0" smtClean="0"/>
          </a:p>
        </p:txBody>
      </p:sp>
      <p:sp>
        <p:nvSpPr>
          <p:cNvPr id="19" name="Text Box 7"/>
          <p:cNvSpPr txBox="1">
            <a:spLocks noChangeArrowheads="1"/>
          </p:cNvSpPr>
          <p:nvPr/>
        </p:nvSpPr>
        <p:spPr bwMode="auto">
          <a:xfrm>
            <a:off x="539552" y="3543796"/>
            <a:ext cx="424847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Relations between potential and electric field</a:t>
            </a:r>
            <a:endParaRPr lang="cs-CZ" altLang="cs-CZ" sz="1900" dirty="0" smtClean="0"/>
          </a:p>
        </p:txBody>
      </p:sp>
      <p:sp>
        <p:nvSpPr>
          <p:cNvPr id="20" name="Text Box 7"/>
          <p:cNvSpPr txBox="1">
            <a:spLocks noChangeArrowheads="1"/>
          </p:cNvSpPr>
          <p:nvPr/>
        </p:nvSpPr>
        <p:spPr bwMode="auto">
          <a:xfrm>
            <a:off x="539552" y="4407892"/>
            <a:ext cx="424847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Relations between electric field, electric displacement and polarization</a:t>
            </a:r>
            <a:endParaRPr lang="cs-CZ" altLang="cs-CZ" sz="1900" dirty="0" smtClean="0"/>
          </a:p>
        </p:txBody>
      </p:sp>
      <p:sp>
        <p:nvSpPr>
          <p:cNvPr id="21" name="Text Box 7"/>
          <p:cNvSpPr txBox="1">
            <a:spLocks noChangeArrowheads="1"/>
          </p:cNvSpPr>
          <p:nvPr/>
        </p:nvSpPr>
        <p:spPr bwMode="auto">
          <a:xfrm>
            <a:off x="539552" y="5301208"/>
            <a:ext cx="4248472"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Energy stored in a capacitor</a:t>
            </a:r>
            <a:endParaRPr lang="cs-CZ" altLang="cs-CZ" sz="1900" dirty="0" smtClean="0"/>
          </a:p>
        </p:txBody>
      </p:sp>
      <p:sp>
        <p:nvSpPr>
          <p:cNvPr id="22" name="Text Box 7"/>
          <p:cNvSpPr txBox="1">
            <a:spLocks noChangeArrowheads="1"/>
          </p:cNvSpPr>
          <p:nvPr/>
        </p:nvSpPr>
        <p:spPr bwMode="auto">
          <a:xfrm>
            <a:off x="539552" y="6068615"/>
            <a:ext cx="4248472"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Energy density of electric field</a:t>
            </a:r>
            <a:endParaRPr lang="cs-CZ" altLang="cs-CZ" sz="1900" dirty="0" smtClean="0"/>
          </a:p>
        </p:txBody>
      </p:sp>
    </p:spTree>
    <p:extLst>
      <p:ext uri="{BB962C8B-B14F-4D97-AF65-F5344CB8AC3E}">
        <p14:creationId xmlns:p14="http://schemas.microsoft.com/office/powerpoint/2010/main" val="167333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par>
                                <p:cTn id="48" presetID="10" presetClass="entr" presetSubtype="0"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p:bldP spid="21"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467544" y="836712"/>
            <a:ext cx="8208912" cy="358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Some</a:t>
            </a:r>
            <a:r>
              <a:rPr lang="cs-CZ" altLang="cs-CZ" sz="2000" dirty="0" smtClean="0"/>
              <a:t> </a:t>
            </a:r>
            <a:r>
              <a:rPr lang="cs-CZ" altLang="cs-CZ" sz="2000" dirty="0" err="1" smtClean="0"/>
              <a:t>materials</a:t>
            </a:r>
            <a:r>
              <a:rPr lang="cs-CZ" altLang="cs-CZ" sz="2000" dirty="0" smtClean="0"/>
              <a:t> </a:t>
            </a:r>
            <a:r>
              <a:rPr lang="cs-CZ" altLang="cs-CZ" sz="2000" dirty="0" err="1" smtClean="0"/>
              <a:t>tend</a:t>
            </a:r>
            <a:r>
              <a:rPr lang="cs-CZ" altLang="cs-CZ" sz="2000" dirty="0" smtClean="0"/>
              <a:t> to </a:t>
            </a:r>
            <a:r>
              <a:rPr lang="cs-CZ" altLang="cs-CZ" sz="2000" dirty="0" err="1" smtClean="0"/>
              <a:t>give</a:t>
            </a:r>
            <a:r>
              <a:rPr lang="cs-CZ" altLang="cs-CZ" sz="2000" dirty="0" smtClean="0"/>
              <a:t> up </a:t>
            </a:r>
            <a:r>
              <a:rPr lang="cs-CZ" altLang="cs-CZ" sz="2000" dirty="0" err="1" smtClean="0"/>
              <a:t>electrons</a:t>
            </a:r>
            <a:r>
              <a:rPr lang="cs-CZ" altLang="cs-CZ" sz="2000" dirty="0" smtClean="0"/>
              <a:t> and </a:t>
            </a:r>
            <a:r>
              <a:rPr lang="cs-CZ" altLang="cs-CZ" sz="2000" dirty="0" err="1" smtClean="0"/>
              <a:t>become</a:t>
            </a:r>
            <a:r>
              <a:rPr lang="cs-CZ" altLang="cs-CZ" sz="2000" dirty="0" smtClean="0"/>
              <a:t> </a:t>
            </a:r>
            <a:r>
              <a:rPr lang="cs-CZ" altLang="cs-CZ" sz="2000" dirty="0" err="1" smtClean="0"/>
              <a:t>positively</a:t>
            </a:r>
            <a:r>
              <a:rPr lang="cs-CZ" altLang="cs-CZ" sz="2000" dirty="0" smtClean="0"/>
              <a:t> </a:t>
            </a:r>
            <a:r>
              <a:rPr lang="cs-CZ" altLang="cs-CZ" sz="2000" dirty="0" err="1" smtClean="0"/>
              <a:t>charged</a:t>
            </a:r>
            <a:r>
              <a:rPr lang="cs-CZ" altLang="cs-CZ" sz="2000" dirty="0" smtClean="0"/>
              <a:t> and </a:t>
            </a:r>
            <a:r>
              <a:rPr lang="cs-CZ" altLang="cs-CZ" sz="2000" dirty="0" err="1" smtClean="0"/>
              <a:t>some</a:t>
            </a:r>
            <a:r>
              <a:rPr lang="cs-CZ" altLang="cs-CZ" sz="2000" dirty="0" smtClean="0"/>
              <a:t> </a:t>
            </a:r>
            <a:r>
              <a:rPr lang="cs-CZ" altLang="cs-CZ" sz="2000" dirty="0" err="1" smtClean="0"/>
              <a:t>materials</a:t>
            </a:r>
            <a:r>
              <a:rPr lang="cs-CZ" altLang="cs-CZ" sz="2000" dirty="0" smtClean="0"/>
              <a:t> </a:t>
            </a:r>
            <a:r>
              <a:rPr lang="cs-CZ" altLang="cs-CZ" sz="2000" dirty="0" err="1" smtClean="0"/>
              <a:t>tend</a:t>
            </a:r>
            <a:r>
              <a:rPr lang="cs-CZ" altLang="cs-CZ" sz="2000" dirty="0" smtClean="0"/>
              <a:t> to </a:t>
            </a:r>
            <a:r>
              <a:rPr lang="cs-CZ" altLang="cs-CZ" sz="2000" dirty="0" err="1" smtClean="0"/>
              <a:t>attract</a:t>
            </a:r>
            <a:r>
              <a:rPr lang="cs-CZ" altLang="cs-CZ" sz="2000" dirty="0" smtClean="0"/>
              <a:t> </a:t>
            </a:r>
            <a:r>
              <a:rPr lang="cs-CZ" altLang="cs-CZ" sz="2000" dirty="0" err="1" smtClean="0"/>
              <a:t>electrons</a:t>
            </a:r>
            <a:r>
              <a:rPr lang="cs-CZ" altLang="cs-CZ" sz="2000" dirty="0" smtClean="0"/>
              <a:t> and </a:t>
            </a:r>
            <a:r>
              <a:rPr lang="cs-CZ" altLang="cs-CZ" sz="2000" dirty="0" err="1" smtClean="0"/>
              <a:t>become</a:t>
            </a:r>
            <a:r>
              <a:rPr lang="cs-CZ" altLang="cs-CZ" sz="2000" dirty="0" smtClean="0"/>
              <a:t> </a:t>
            </a:r>
            <a:r>
              <a:rPr lang="cs-CZ" altLang="cs-CZ" sz="2000" dirty="0" err="1" smtClean="0"/>
              <a:t>negatively</a:t>
            </a:r>
            <a:r>
              <a:rPr lang="cs-CZ" altLang="cs-CZ" sz="2000" dirty="0" smtClean="0"/>
              <a:t> </a:t>
            </a:r>
            <a:r>
              <a:rPr lang="cs-CZ" altLang="cs-CZ" sz="2000" dirty="0" err="1" smtClean="0"/>
              <a:t>charged</a:t>
            </a:r>
            <a:r>
              <a:rPr lang="cs-CZ" altLang="cs-CZ" sz="2000" dirty="0" smtClean="0"/>
              <a:t>.</a:t>
            </a:r>
          </a:p>
          <a:p>
            <a:pPr algn="just" eaLnBrk="1" hangingPunct="1">
              <a:spcAft>
                <a:spcPts val="600"/>
              </a:spcAft>
            </a:pPr>
            <a:r>
              <a:rPr lang="cs-CZ" altLang="cs-CZ" sz="2000" dirty="0" err="1" smtClean="0"/>
              <a:t>If</a:t>
            </a:r>
            <a:r>
              <a:rPr lang="cs-CZ" altLang="cs-CZ" sz="2000" dirty="0" smtClean="0"/>
              <a:t> </a:t>
            </a:r>
            <a:r>
              <a:rPr lang="cs-CZ" altLang="cs-CZ" sz="2000" dirty="0" err="1" smtClean="0"/>
              <a:t>we</a:t>
            </a:r>
            <a:r>
              <a:rPr lang="cs-CZ" altLang="cs-CZ" sz="2000" dirty="0" smtClean="0"/>
              <a:t> </a:t>
            </a:r>
            <a:r>
              <a:rPr lang="cs-CZ" altLang="cs-CZ" sz="2000" dirty="0" err="1" smtClean="0"/>
              <a:t>try</a:t>
            </a:r>
            <a:r>
              <a:rPr lang="cs-CZ" altLang="cs-CZ" sz="2000" dirty="0" smtClean="0"/>
              <a:t> to </a:t>
            </a:r>
            <a:r>
              <a:rPr lang="en-US" altLang="cs-CZ" sz="2000" dirty="0" smtClean="0"/>
              <a:t>rub </a:t>
            </a:r>
            <a:r>
              <a:rPr lang="en-US" altLang="cs-CZ" sz="2000" dirty="0"/>
              <a:t>the </a:t>
            </a:r>
            <a:r>
              <a:rPr lang="en-US" altLang="cs-CZ" sz="2000" dirty="0">
                <a:solidFill>
                  <a:srgbClr val="0000FF"/>
                </a:solidFill>
              </a:rPr>
              <a:t>glass rod </a:t>
            </a:r>
            <a:r>
              <a:rPr lang="en-US" altLang="cs-CZ" sz="2000" dirty="0"/>
              <a:t>with the </a:t>
            </a:r>
            <a:r>
              <a:rPr lang="en-US" altLang="cs-CZ" sz="2000" dirty="0">
                <a:solidFill>
                  <a:srgbClr val="0000FF"/>
                </a:solidFill>
              </a:rPr>
              <a:t>silk </a:t>
            </a:r>
            <a:r>
              <a:rPr lang="en-US" altLang="cs-CZ" sz="2000" dirty="0" smtClean="0">
                <a:solidFill>
                  <a:srgbClr val="0000FF"/>
                </a:solidFill>
              </a:rPr>
              <a:t>cloth</a:t>
            </a:r>
            <a:r>
              <a:rPr lang="cs-CZ" altLang="cs-CZ" sz="2000" dirty="0" smtClean="0"/>
              <a:t> </a:t>
            </a:r>
            <a:r>
              <a:rPr lang="en-US" altLang="cs-CZ" sz="2000" dirty="0" smtClean="0"/>
              <a:t>we </a:t>
            </a:r>
            <a:r>
              <a:rPr lang="cs-CZ" altLang="cs-CZ" sz="2000" dirty="0" err="1" smtClean="0"/>
              <a:t>find</a:t>
            </a:r>
            <a:r>
              <a:rPr lang="en-US" altLang="cs-CZ" sz="2000" dirty="0" smtClean="0"/>
              <a:t> </a:t>
            </a:r>
            <a:r>
              <a:rPr lang="en-US" altLang="cs-CZ" sz="2000" dirty="0"/>
              <a:t>that positive charge appears on the </a:t>
            </a:r>
            <a:r>
              <a:rPr lang="en-US" altLang="cs-CZ" sz="2000" dirty="0" smtClean="0"/>
              <a:t>rod. At </a:t>
            </a:r>
            <a:r>
              <a:rPr lang="en-US" altLang="cs-CZ" sz="2000" dirty="0"/>
              <a:t>the same time an equal amount of negative charge appears on the silk cloth, so that the </a:t>
            </a:r>
            <a:r>
              <a:rPr lang="en-US" altLang="cs-CZ" sz="2000" dirty="0">
                <a:solidFill>
                  <a:srgbClr val="0000FF"/>
                </a:solidFill>
              </a:rPr>
              <a:t>net rod-cloth charge is actually zero</a:t>
            </a:r>
            <a:r>
              <a:rPr lang="en-US" altLang="cs-CZ" sz="2000" dirty="0"/>
              <a:t>. </a:t>
            </a:r>
            <a:r>
              <a:rPr lang="en-US" altLang="cs-CZ" sz="2000" dirty="0" smtClean="0"/>
              <a:t>This </a:t>
            </a:r>
            <a:r>
              <a:rPr lang="cs-CZ" altLang="cs-CZ" sz="2000" dirty="0" err="1" smtClean="0"/>
              <a:t>means</a:t>
            </a:r>
            <a:r>
              <a:rPr lang="en-US" altLang="cs-CZ" sz="2000" dirty="0" smtClean="0"/>
              <a:t> </a:t>
            </a:r>
            <a:r>
              <a:rPr lang="en-US" altLang="cs-CZ" sz="2000" dirty="0"/>
              <a:t>that rubbing does not create charge but only transfers it from one body to the </a:t>
            </a:r>
            <a:r>
              <a:rPr lang="en-US" altLang="cs-CZ" sz="2000" dirty="0" smtClean="0"/>
              <a:t>other.</a:t>
            </a:r>
            <a:endParaRPr lang="cs-CZ" altLang="cs-CZ" sz="2000" dirty="0" smtClean="0"/>
          </a:p>
          <a:p>
            <a:pPr algn="just" eaLnBrk="1" hangingPunct="1">
              <a:spcAft>
                <a:spcPts val="600"/>
              </a:spcAft>
            </a:pPr>
            <a:r>
              <a:rPr lang="en-US" altLang="cs-CZ" sz="2000" dirty="0" smtClean="0"/>
              <a:t>Charge </a:t>
            </a:r>
            <a:r>
              <a:rPr lang="en-US" altLang="cs-CZ" sz="2000" dirty="0"/>
              <a:t>conservation </a:t>
            </a:r>
            <a:r>
              <a:rPr lang="cs-CZ" altLang="cs-CZ" sz="2000" dirty="0" err="1" smtClean="0"/>
              <a:t>can</a:t>
            </a:r>
            <a:r>
              <a:rPr lang="cs-CZ" altLang="cs-CZ" sz="2000" dirty="0" smtClean="0"/>
              <a:t> </a:t>
            </a:r>
            <a:r>
              <a:rPr lang="cs-CZ" altLang="cs-CZ" sz="2000" dirty="0" err="1" smtClean="0"/>
              <a:t>be</a:t>
            </a:r>
            <a:r>
              <a:rPr lang="cs-CZ" altLang="cs-CZ" sz="2000" dirty="0" smtClean="0"/>
              <a:t> </a:t>
            </a:r>
            <a:r>
              <a:rPr lang="cs-CZ" altLang="cs-CZ" sz="2000" dirty="0" err="1" smtClean="0"/>
              <a:t>expressed</a:t>
            </a:r>
            <a:r>
              <a:rPr lang="cs-CZ" altLang="cs-CZ" sz="2000" dirty="0" smtClean="0"/>
              <a:t> by:</a:t>
            </a:r>
          </a:p>
          <a:p>
            <a:pPr algn="ctr" eaLnBrk="1" hangingPunct="1">
              <a:spcAft>
                <a:spcPts val="600"/>
              </a:spcAft>
            </a:pPr>
            <a:r>
              <a:rPr lang="cs-CZ" altLang="cs-CZ" sz="2000" dirty="0" smtClean="0">
                <a:solidFill>
                  <a:srgbClr val="0000FF"/>
                </a:solidFill>
              </a:rPr>
              <a:t>Net </a:t>
            </a:r>
            <a:r>
              <a:rPr lang="cs-CZ" altLang="cs-CZ" sz="2000" dirty="0" err="1" smtClean="0">
                <a:solidFill>
                  <a:srgbClr val="0000FF"/>
                </a:solidFill>
              </a:rPr>
              <a:t>charge</a:t>
            </a:r>
            <a:r>
              <a:rPr lang="cs-CZ" altLang="cs-CZ" sz="2000" dirty="0" smtClean="0">
                <a:solidFill>
                  <a:srgbClr val="0000FF"/>
                </a:solidFill>
              </a:rPr>
              <a:t> </a:t>
            </a:r>
            <a:r>
              <a:rPr lang="cs-CZ" altLang="cs-CZ" sz="2000" dirty="0" err="1" smtClean="0">
                <a:solidFill>
                  <a:srgbClr val="0000FF"/>
                </a:solidFill>
              </a:rPr>
              <a:t>before</a:t>
            </a:r>
            <a:r>
              <a:rPr lang="cs-CZ" altLang="cs-CZ" sz="2000" dirty="0" smtClean="0">
                <a:solidFill>
                  <a:srgbClr val="0000FF"/>
                </a:solidFill>
              </a:rPr>
              <a:t> = Net </a:t>
            </a:r>
            <a:r>
              <a:rPr lang="cs-CZ" altLang="cs-CZ" sz="2000" dirty="0" err="1" smtClean="0">
                <a:solidFill>
                  <a:srgbClr val="0000FF"/>
                </a:solidFill>
              </a:rPr>
              <a:t>charge</a:t>
            </a:r>
            <a:r>
              <a:rPr lang="cs-CZ" altLang="cs-CZ" sz="2000" dirty="0" smtClean="0">
                <a:solidFill>
                  <a:srgbClr val="0000FF"/>
                </a:solidFill>
              </a:rPr>
              <a:t> </a:t>
            </a:r>
            <a:r>
              <a:rPr lang="cs-CZ" altLang="cs-CZ" sz="2000" dirty="0" err="1" smtClean="0">
                <a:solidFill>
                  <a:srgbClr val="0000FF"/>
                </a:solidFill>
              </a:rPr>
              <a:t>after</a:t>
            </a:r>
            <a:endParaRPr lang="cs-CZ" altLang="cs-CZ" sz="2000" dirty="0" smtClean="0">
              <a:solidFill>
                <a:srgbClr val="0000FF"/>
              </a:solidFill>
            </a:endParaRPr>
          </a:p>
        </p:txBody>
      </p:sp>
      <p:sp>
        <p:nvSpPr>
          <p:cNvPr id="5" name="Rectangle 2"/>
          <p:cNvSpPr>
            <a:spLocks noGrp="1" noChangeArrowheads="1"/>
          </p:cNvSpPr>
          <p:nvPr>
            <p:ph type="title"/>
          </p:nvPr>
        </p:nvSpPr>
        <p:spPr>
          <a:xfrm>
            <a:off x="685800" y="84584"/>
            <a:ext cx="7772400" cy="752128"/>
          </a:xfrm>
        </p:spPr>
        <p:txBody>
          <a:bodyPr/>
          <a:lstStyle/>
          <a:p>
            <a:pPr eaLnBrk="1" hangingPunct="1"/>
            <a:r>
              <a:rPr lang="en-US" altLang="cs-CZ" sz="2400" b="1" noProof="0" dirty="0" smtClean="0">
                <a:solidFill>
                  <a:srgbClr val="FF0000"/>
                </a:solidFill>
              </a:rPr>
              <a:t>Conservation of </a:t>
            </a:r>
            <a:r>
              <a:rPr lang="cs-CZ" altLang="cs-CZ" sz="2400" b="1" noProof="0" dirty="0" smtClean="0">
                <a:solidFill>
                  <a:srgbClr val="FF0000"/>
                </a:solidFill>
              </a:rPr>
              <a:t>C</a:t>
            </a:r>
            <a:r>
              <a:rPr lang="en-US" altLang="cs-CZ" sz="2400" b="1" noProof="0" dirty="0" err="1" smtClean="0">
                <a:solidFill>
                  <a:srgbClr val="FF0000"/>
                </a:solidFill>
              </a:rPr>
              <a:t>harge</a:t>
            </a:r>
            <a:endParaRPr lang="en-US" altLang="cs-CZ" sz="2400" noProof="0" dirty="0" smtClean="0">
              <a:solidFill>
                <a:srgbClr val="FF0000"/>
              </a:solidFill>
            </a:endParaRPr>
          </a:p>
        </p:txBody>
      </p:sp>
      <p:grpSp>
        <p:nvGrpSpPr>
          <p:cNvPr id="6" name="Group 2"/>
          <p:cNvGrpSpPr>
            <a:grpSpLocks/>
          </p:cNvGrpSpPr>
          <p:nvPr/>
        </p:nvGrpSpPr>
        <p:grpSpPr bwMode="auto">
          <a:xfrm>
            <a:off x="1331640" y="4442222"/>
            <a:ext cx="2882900" cy="2165350"/>
            <a:chOff x="2496" y="144"/>
            <a:chExt cx="1816" cy="1364"/>
          </a:xfrm>
        </p:grpSpPr>
        <p:sp>
          <p:nvSpPr>
            <p:cNvPr id="7" name="Text Box 3"/>
            <p:cNvSpPr txBox="1">
              <a:spLocks noChangeArrowheads="1"/>
            </p:cNvSpPr>
            <p:nvPr/>
          </p:nvSpPr>
          <p:spPr bwMode="auto">
            <a:xfrm>
              <a:off x="2786" y="144"/>
              <a:ext cx="42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cs-CZ" b="1">
                  <a:solidFill>
                    <a:srgbClr val="996600"/>
                  </a:solidFill>
                  <a:latin typeface="Times New Roman" pitchFamily="18" charset="0"/>
                </a:rPr>
                <a:t>silk</a:t>
              </a:r>
            </a:p>
          </p:txBody>
        </p:sp>
        <p:sp>
          <p:nvSpPr>
            <p:cNvPr id="8" name="Text Box 4"/>
            <p:cNvSpPr txBox="1">
              <a:spLocks noChangeArrowheads="1"/>
            </p:cNvSpPr>
            <p:nvPr/>
          </p:nvSpPr>
          <p:spPr bwMode="auto">
            <a:xfrm>
              <a:off x="3261" y="1258"/>
              <a:ext cx="105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cs-CZ" b="1">
                  <a:latin typeface="Times New Roman" pitchFamily="18" charset="0"/>
                </a:rPr>
                <a:t>glass  rod</a:t>
              </a:r>
            </a:p>
          </p:txBody>
        </p:sp>
        <p:sp>
          <p:nvSpPr>
            <p:cNvPr id="9" name="Freeform 5"/>
            <p:cNvSpPr>
              <a:spLocks/>
            </p:cNvSpPr>
            <p:nvPr/>
          </p:nvSpPr>
          <p:spPr bwMode="auto">
            <a:xfrm>
              <a:off x="2496" y="442"/>
              <a:ext cx="808" cy="779"/>
            </a:xfrm>
            <a:custGeom>
              <a:avLst/>
              <a:gdLst>
                <a:gd name="T0" fmla="*/ 64 w 808"/>
                <a:gd name="T1" fmla="*/ 552 h 779"/>
                <a:gd name="T2" fmla="*/ 112 w 808"/>
                <a:gd name="T3" fmla="*/ 480 h 779"/>
                <a:gd name="T4" fmla="*/ 144 w 808"/>
                <a:gd name="T5" fmla="*/ 392 h 779"/>
                <a:gd name="T6" fmla="*/ 160 w 808"/>
                <a:gd name="T7" fmla="*/ 344 h 779"/>
                <a:gd name="T8" fmla="*/ 184 w 808"/>
                <a:gd name="T9" fmla="*/ 240 h 779"/>
                <a:gd name="T10" fmla="*/ 192 w 808"/>
                <a:gd name="T11" fmla="*/ 216 h 779"/>
                <a:gd name="T12" fmla="*/ 232 w 808"/>
                <a:gd name="T13" fmla="*/ 56 h 779"/>
                <a:gd name="T14" fmla="*/ 280 w 808"/>
                <a:gd name="T15" fmla="*/ 16 h 779"/>
                <a:gd name="T16" fmla="*/ 328 w 808"/>
                <a:gd name="T17" fmla="*/ 0 h 779"/>
                <a:gd name="T18" fmla="*/ 400 w 808"/>
                <a:gd name="T19" fmla="*/ 16 h 779"/>
                <a:gd name="T20" fmla="*/ 440 w 808"/>
                <a:gd name="T21" fmla="*/ 88 h 779"/>
                <a:gd name="T22" fmla="*/ 496 w 808"/>
                <a:gd name="T23" fmla="*/ 112 h 779"/>
                <a:gd name="T24" fmla="*/ 696 w 808"/>
                <a:gd name="T25" fmla="*/ 80 h 779"/>
                <a:gd name="T26" fmla="*/ 728 w 808"/>
                <a:gd name="T27" fmla="*/ 88 h 779"/>
                <a:gd name="T28" fmla="*/ 760 w 808"/>
                <a:gd name="T29" fmla="*/ 160 h 779"/>
                <a:gd name="T30" fmla="*/ 808 w 808"/>
                <a:gd name="T31" fmla="*/ 192 h 779"/>
                <a:gd name="T32" fmla="*/ 800 w 808"/>
                <a:gd name="T33" fmla="*/ 232 h 779"/>
                <a:gd name="T34" fmla="*/ 688 w 808"/>
                <a:gd name="T35" fmla="*/ 280 h 779"/>
                <a:gd name="T36" fmla="*/ 680 w 808"/>
                <a:gd name="T37" fmla="*/ 304 h 779"/>
                <a:gd name="T38" fmla="*/ 696 w 808"/>
                <a:gd name="T39" fmla="*/ 328 h 779"/>
                <a:gd name="T40" fmla="*/ 712 w 808"/>
                <a:gd name="T41" fmla="*/ 376 h 779"/>
                <a:gd name="T42" fmla="*/ 728 w 808"/>
                <a:gd name="T43" fmla="*/ 424 h 779"/>
                <a:gd name="T44" fmla="*/ 680 w 808"/>
                <a:gd name="T45" fmla="*/ 456 h 779"/>
                <a:gd name="T46" fmla="*/ 656 w 808"/>
                <a:gd name="T47" fmla="*/ 504 h 779"/>
                <a:gd name="T48" fmla="*/ 568 w 808"/>
                <a:gd name="T49" fmla="*/ 528 h 779"/>
                <a:gd name="T50" fmla="*/ 520 w 808"/>
                <a:gd name="T51" fmla="*/ 568 h 779"/>
                <a:gd name="T52" fmla="*/ 480 w 808"/>
                <a:gd name="T53" fmla="*/ 616 h 779"/>
                <a:gd name="T54" fmla="*/ 504 w 808"/>
                <a:gd name="T55" fmla="*/ 712 h 779"/>
                <a:gd name="T56" fmla="*/ 488 w 808"/>
                <a:gd name="T57" fmla="*/ 752 h 779"/>
                <a:gd name="T58" fmla="*/ 424 w 808"/>
                <a:gd name="T59" fmla="*/ 760 h 779"/>
                <a:gd name="T60" fmla="*/ 264 w 808"/>
                <a:gd name="T61" fmla="*/ 736 h 779"/>
                <a:gd name="T62" fmla="*/ 296 w 808"/>
                <a:gd name="T63" fmla="*/ 688 h 779"/>
                <a:gd name="T64" fmla="*/ 264 w 808"/>
                <a:gd name="T65" fmla="*/ 640 h 779"/>
                <a:gd name="T66" fmla="*/ 64 w 808"/>
                <a:gd name="T67" fmla="*/ 624 h 779"/>
                <a:gd name="T68" fmla="*/ 16 w 808"/>
                <a:gd name="T69" fmla="*/ 568 h 779"/>
                <a:gd name="T70" fmla="*/ 112 w 808"/>
                <a:gd name="T71" fmla="*/ 608 h 779"/>
                <a:gd name="T72" fmla="*/ 104 w 808"/>
                <a:gd name="T73" fmla="*/ 576 h 779"/>
                <a:gd name="T74" fmla="*/ 80 w 808"/>
                <a:gd name="T75" fmla="*/ 560 h 779"/>
                <a:gd name="T76" fmla="*/ 64 w 808"/>
                <a:gd name="T77" fmla="*/ 552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8" h="779">
                  <a:moveTo>
                    <a:pt x="64" y="552"/>
                  </a:moveTo>
                  <a:cubicBezTo>
                    <a:pt x="74" y="522"/>
                    <a:pt x="95" y="506"/>
                    <a:pt x="112" y="480"/>
                  </a:cubicBezTo>
                  <a:cubicBezTo>
                    <a:pt x="120" y="448"/>
                    <a:pt x="134" y="424"/>
                    <a:pt x="144" y="392"/>
                  </a:cubicBezTo>
                  <a:cubicBezTo>
                    <a:pt x="149" y="376"/>
                    <a:pt x="160" y="344"/>
                    <a:pt x="160" y="344"/>
                  </a:cubicBezTo>
                  <a:cubicBezTo>
                    <a:pt x="170" y="271"/>
                    <a:pt x="162" y="306"/>
                    <a:pt x="184" y="240"/>
                  </a:cubicBezTo>
                  <a:cubicBezTo>
                    <a:pt x="187" y="232"/>
                    <a:pt x="192" y="216"/>
                    <a:pt x="192" y="216"/>
                  </a:cubicBezTo>
                  <a:cubicBezTo>
                    <a:pt x="197" y="164"/>
                    <a:pt x="196" y="99"/>
                    <a:pt x="232" y="56"/>
                  </a:cubicBezTo>
                  <a:cubicBezTo>
                    <a:pt x="243" y="43"/>
                    <a:pt x="263" y="23"/>
                    <a:pt x="280" y="16"/>
                  </a:cubicBezTo>
                  <a:cubicBezTo>
                    <a:pt x="295" y="9"/>
                    <a:pt x="328" y="0"/>
                    <a:pt x="328" y="0"/>
                  </a:cubicBezTo>
                  <a:cubicBezTo>
                    <a:pt x="328" y="0"/>
                    <a:pt x="390" y="8"/>
                    <a:pt x="400" y="16"/>
                  </a:cubicBezTo>
                  <a:cubicBezTo>
                    <a:pt x="424" y="35"/>
                    <a:pt x="417" y="69"/>
                    <a:pt x="440" y="88"/>
                  </a:cubicBezTo>
                  <a:cubicBezTo>
                    <a:pt x="453" y="99"/>
                    <a:pt x="479" y="106"/>
                    <a:pt x="496" y="112"/>
                  </a:cubicBezTo>
                  <a:cubicBezTo>
                    <a:pt x="566" y="106"/>
                    <a:pt x="628" y="94"/>
                    <a:pt x="696" y="80"/>
                  </a:cubicBezTo>
                  <a:cubicBezTo>
                    <a:pt x="707" y="83"/>
                    <a:pt x="721" y="80"/>
                    <a:pt x="728" y="88"/>
                  </a:cubicBezTo>
                  <a:cubicBezTo>
                    <a:pt x="771" y="139"/>
                    <a:pt x="721" y="126"/>
                    <a:pt x="760" y="160"/>
                  </a:cubicBezTo>
                  <a:cubicBezTo>
                    <a:pt x="774" y="173"/>
                    <a:pt x="808" y="192"/>
                    <a:pt x="808" y="192"/>
                  </a:cubicBezTo>
                  <a:cubicBezTo>
                    <a:pt x="805" y="205"/>
                    <a:pt x="808" y="221"/>
                    <a:pt x="800" y="232"/>
                  </a:cubicBezTo>
                  <a:cubicBezTo>
                    <a:pt x="771" y="269"/>
                    <a:pt x="727" y="267"/>
                    <a:pt x="688" y="280"/>
                  </a:cubicBezTo>
                  <a:cubicBezTo>
                    <a:pt x="685" y="288"/>
                    <a:pt x="679" y="296"/>
                    <a:pt x="680" y="304"/>
                  </a:cubicBezTo>
                  <a:cubicBezTo>
                    <a:pt x="682" y="313"/>
                    <a:pt x="692" y="319"/>
                    <a:pt x="696" y="328"/>
                  </a:cubicBezTo>
                  <a:cubicBezTo>
                    <a:pt x="703" y="343"/>
                    <a:pt x="707" y="360"/>
                    <a:pt x="712" y="376"/>
                  </a:cubicBezTo>
                  <a:cubicBezTo>
                    <a:pt x="717" y="392"/>
                    <a:pt x="728" y="424"/>
                    <a:pt x="728" y="424"/>
                  </a:cubicBezTo>
                  <a:cubicBezTo>
                    <a:pt x="712" y="435"/>
                    <a:pt x="696" y="445"/>
                    <a:pt x="680" y="456"/>
                  </a:cubicBezTo>
                  <a:cubicBezTo>
                    <a:pt x="665" y="466"/>
                    <a:pt x="672" y="495"/>
                    <a:pt x="656" y="504"/>
                  </a:cubicBezTo>
                  <a:cubicBezTo>
                    <a:pt x="629" y="519"/>
                    <a:pt x="597" y="518"/>
                    <a:pt x="568" y="528"/>
                  </a:cubicBezTo>
                  <a:cubicBezTo>
                    <a:pt x="553" y="543"/>
                    <a:pt x="535" y="553"/>
                    <a:pt x="520" y="568"/>
                  </a:cubicBezTo>
                  <a:cubicBezTo>
                    <a:pt x="505" y="583"/>
                    <a:pt x="495" y="601"/>
                    <a:pt x="480" y="616"/>
                  </a:cubicBezTo>
                  <a:cubicBezTo>
                    <a:pt x="467" y="654"/>
                    <a:pt x="483" y="681"/>
                    <a:pt x="504" y="712"/>
                  </a:cubicBezTo>
                  <a:cubicBezTo>
                    <a:pt x="499" y="725"/>
                    <a:pt x="497" y="741"/>
                    <a:pt x="488" y="752"/>
                  </a:cubicBezTo>
                  <a:cubicBezTo>
                    <a:pt x="464" y="779"/>
                    <a:pt x="451" y="765"/>
                    <a:pt x="424" y="760"/>
                  </a:cubicBezTo>
                  <a:cubicBezTo>
                    <a:pt x="371" y="750"/>
                    <a:pt x="317" y="743"/>
                    <a:pt x="264" y="736"/>
                  </a:cubicBezTo>
                  <a:cubicBezTo>
                    <a:pt x="270" y="718"/>
                    <a:pt x="290" y="706"/>
                    <a:pt x="296" y="688"/>
                  </a:cubicBezTo>
                  <a:cubicBezTo>
                    <a:pt x="301" y="674"/>
                    <a:pt x="272" y="643"/>
                    <a:pt x="264" y="640"/>
                  </a:cubicBezTo>
                  <a:cubicBezTo>
                    <a:pt x="201" y="619"/>
                    <a:pt x="131" y="628"/>
                    <a:pt x="64" y="624"/>
                  </a:cubicBezTo>
                  <a:cubicBezTo>
                    <a:pt x="14" y="616"/>
                    <a:pt x="0" y="616"/>
                    <a:pt x="16" y="568"/>
                  </a:cubicBezTo>
                  <a:cubicBezTo>
                    <a:pt x="51" y="580"/>
                    <a:pt x="78" y="597"/>
                    <a:pt x="112" y="608"/>
                  </a:cubicBezTo>
                  <a:cubicBezTo>
                    <a:pt x="109" y="597"/>
                    <a:pt x="110" y="585"/>
                    <a:pt x="104" y="576"/>
                  </a:cubicBezTo>
                  <a:cubicBezTo>
                    <a:pt x="99" y="568"/>
                    <a:pt x="84" y="569"/>
                    <a:pt x="80" y="560"/>
                  </a:cubicBezTo>
                  <a:cubicBezTo>
                    <a:pt x="72" y="540"/>
                    <a:pt x="117" y="517"/>
                    <a:pt x="64" y="552"/>
                  </a:cubicBezTo>
                  <a:close/>
                </a:path>
              </a:pathLst>
            </a:custGeom>
            <a:solidFill>
              <a:srgbClr val="CC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0" name="Rectangle 6"/>
            <p:cNvSpPr>
              <a:spLocks noChangeArrowheads="1"/>
            </p:cNvSpPr>
            <p:nvPr/>
          </p:nvSpPr>
          <p:spPr bwMode="auto">
            <a:xfrm>
              <a:off x="3640" y="394"/>
              <a:ext cx="96" cy="864"/>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grpSp>
        <p:nvGrpSpPr>
          <p:cNvPr id="11" name="Group 7"/>
          <p:cNvGrpSpPr>
            <a:grpSpLocks/>
          </p:cNvGrpSpPr>
          <p:nvPr/>
        </p:nvGrpSpPr>
        <p:grpSpPr bwMode="auto">
          <a:xfrm>
            <a:off x="5361508" y="4437112"/>
            <a:ext cx="2882900" cy="2165350"/>
            <a:chOff x="2496" y="2140"/>
            <a:chExt cx="1816" cy="1364"/>
          </a:xfrm>
        </p:grpSpPr>
        <p:sp>
          <p:nvSpPr>
            <p:cNvPr id="12" name="Text Box 8"/>
            <p:cNvSpPr txBox="1">
              <a:spLocks noChangeArrowheads="1"/>
            </p:cNvSpPr>
            <p:nvPr/>
          </p:nvSpPr>
          <p:spPr bwMode="auto">
            <a:xfrm>
              <a:off x="2786" y="2140"/>
              <a:ext cx="42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cs-CZ" b="1">
                  <a:solidFill>
                    <a:srgbClr val="996600"/>
                  </a:solidFill>
                  <a:latin typeface="Times New Roman" pitchFamily="18" charset="0"/>
                </a:rPr>
                <a:t>silk</a:t>
              </a:r>
            </a:p>
          </p:txBody>
        </p:sp>
        <p:sp>
          <p:nvSpPr>
            <p:cNvPr id="13" name="Text Box 9"/>
            <p:cNvSpPr txBox="1">
              <a:spLocks noChangeArrowheads="1"/>
            </p:cNvSpPr>
            <p:nvPr/>
          </p:nvSpPr>
          <p:spPr bwMode="auto">
            <a:xfrm>
              <a:off x="3261" y="3254"/>
              <a:ext cx="105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cs-CZ" b="1">
                  <a:latin typeface="Times New Roman" pitchFamily="18" charset="0"/>
                </a:rPr>
                <a:t>glass  rod</a:t>
              </a:r>
            </a:p>
          </p:txBody>
        </p:sp>
        <p:sp>
          <p:nvSpPr>
            <p:cNvPr id="14" name="Freeform 10"/>
            <p:cNvSpPr>
              <a:spLocks/>
            </p:cNvSpPr>
            <p:nvPr/>
          </p:nvSpPr>
          <p:spPr bwMode="auto">
            <a:xfrm>
              <a:off x="2496" y="2438"/>
              <a:ext cx="808" cy="779"/>
            </a:xfrm>
            <a:custGeom>
              <a:avLst/>
              <a:gdLst>
                <a:gd name="T0" fmla="*/ 64 w 808"/>
                <a:gd name="T1" fmla="*/ 552 h 779"/>
                <a:gd name="T2" fmla="*/ 112 w 808"/>
                <a:gd name="T3" fmla="*/ 480 h 779"/>
                <a:gd name="T4" fmla="*/ 144 w 808"/>
                <a:gd name="T5" fmla="*/ 392 h 779"/>
                <a:gd name="T6" fmla="*/ 160 w 808"/>
                <a:gd name="T7" fmla="*/ 344 h 779"/>
                <a:gd name="T8" fmla="*/ 184 w 808"/>
                <a:gd name="T9" fmla="*/ 240 h 779"/>
                <a:gd name="T10" fmla="*/ 192 w 808"/>
                <a:gd name="T11" fmla="*/ 216 h 779"/>
                <a:gd name="T12" fmla="*/ 232 w 808"/>
                <a:gd name="T13" fmla="*/ 56 h 779"/>
                <a:gd name="T14" fmla="*/ 280 w 808"/>
                <a:gd name="T15" fmla="*/ 16 h 779"/>
                <a:gd name="T16" fmla="*/ 328 w 808"/>
                <a:gd name="T17" fmla="*/ 0 h 779"/>
                <a:gd name="T18" fmla="*/ 400 w 808"/>
                <a:gd name="T19" fmla="*/ 16 h 779"/>
                <a:gd name="T20" fmla="*/ 440 w 808"/>
                <a:gd name="T21" fmla="*/ 88 h 779"/>
                <a:gd name="T22" fmla="*/ 496 w 808"/>
                <a:gd name="T23" fmla="*/ 112 h 779"/>
                <a:gd name="T24" fmla="*/ 696 w 808"/>
                <a:gd name="T25" fmla="*/ 80 h 779"/>
                <a:gd name="T26" fmla="*/ 728 w 808"/>
                <a:gd name="T27" fmla="*/ 88 h 779"/>
                <a:gd name="T28" fmla="*/ 760 w 808"/>
                <a:gd name="T29" fmla="*/ 160 h 779"/>
                <a:gd name="T30" fmla="*/ 808 w 808"/>
                <a:gd name="T31" fmla="*/ 192 h 779"/>
                <a:gd name="T32" fmla="*/ 800 w 808"/>
                <a:gd name="T33" fmla="*/ 232 h 779"/>
                <a:gd name="T34" fmla="*/ 688 w 808"/>
                <a:gd name="T35" fmla="*/ 280 h 779"/>
                <a:gd name="T36" fmla="*/ 680 w 808"/>
                <a:gd name="T37" fmla="*/ 304 h 779"/>
                <a:gd name="T38" fmla="*/ 696 w 808"/>
                <a:gd name="T39" fmla="*/ 328 h 779"/>
                <a:gd name="T40" fmla="*/ 712 w 808"/>
                <a:gd name="T41" fmla="*/ 376 h 779"/>
                <a:gd name="T42" fmla="*/ 728 w 808"/>
                <a:gd name="T43" fmla="*/ 424 h 779"/>
                <a:gd name="T44" fmla="*/ 680 w 808"/>
                <a:gd name="T45" fmla="*/ 456 h 779"/>
                <a:gd name="T46" fmla="*/ 656 w 808"/>
                <a:gd name="T47" fmla="*/ 504 h 779"/>
                <a:gd name="T48" fmla="*/ 568 w 808"/>
                <a:gd name="T49" fmla="*/ 528 h 779"/>
                <a:gd name="T50" fmla="*/ 520 w 808"/>
                <a:gd name="T51" fmla="*/ 568 h 779"/>
                <a:gd name="T52" fmla="*/ 480 w 808"/>
                <a:gd name="T53" fmla="*/ 616 h 779"/>
                <a:gd name="T54" fmla="*/ 504 w 808"/>
                <a:gd name="T55" fmla="*/ 712 h 779"/>
                <a:gd name="T56" fmla="*/ 488 w 808"/>
                <a:gd name="T57" fmla="*/ 752 h 779"/>
                <a:gd name="T58" fmla="*/ 424 w 808"/>
                <a:gd name="T59" fmla="*/ 760 h 779"/>
                <a:gd name="T60" fmla="*/ 264 w 808"/>
                <a:gd name="T61" fmla="*/ 736 h 779"/>
                <a:gd name="T62" fmla="*/ 296 w 808"/>
                <a:gd name="T63" fmla="*/ 688 h 779"/>
                <a:gd name="T64" fmla="*/ 264 w 808"/>
                <a:gd name="T65" fmla="*/ 640 h 779"/>
                <a:gd name="T66" fmla="*/ 64 w 808"/>
                <a:gd name="T67" fmla="*/ 624 h 779"/>
                <a:gd name="T68" fmla="*/ 16 w 808"/>
                <a:gd name="T69" fmla="*/ 568 h 779"/>
                <a:gd name="T70" fmla="*/ 112 w 808"/>
                <a:gd name="T71" fmla="*/ 608 h 779"/>
                <a:gd name="T72" fmla="*/ 104 w 808"/>
                <a:gd name="T73" fmla="*/ 576 h 779"/>
                <a:gd name="T74" fmla="*/ 80 w 808"/>
                <a:gd name="T75" fmla="*/ 560 h 779"/>
                <a:gd name="T76" fmla="*/ 64 w 808"/>
                <a:gd name="T77" fmla="*/ 552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8" h="779">
                  <a:moveTo>
                    <a:pt x="64" y="552"/>
                  </a:moveTo>
                  <a:cubicBezTo>
                    <a:pt x="74" y="522"/>
                    <a:pt x="95" y="506"/>
                    <a:pt x="112" y="480"/>
                  </a:cubicBezTo>
                  <a:cubicBezTo>
                    <a:pt x="120" y="448"/>
                    <a:pt x="134" y="424"/>
                    <a:pt x="144" y="392"/>
                  </a:cubicBezTo>
                  <a:cubicBezTo>
                    <a:pt x="149" y="376"/>
                    <a:pt x="160" y="344"/>
                    <a:pt x="160" y="344"/>
                  </a:cubicBezTo>
                  <a:cubicBezTo>
                    <a:pt x="170" y="271"/>
                    <a:pt x="162" y="306"/>
                    <a:pt x="184" y="240"/>
                  </a:cubicBezTo>
                  <a:cubicBezTo>
                    <a:pt x="187" y="232"/>
                    <a:pt x="192" y="216"/>
                    <a:pt x="192" y="216"/>
                  </a:cubicBezTo>
                  <a:cubicBezTo>
                    <a:pt x="197" y="164"/>
                    <a:pt x="196" y="99"/>
                    <a:pt x="232" y="56"/>
                  </a:cubicBezTo>
                  <a:cubicBezTo>
                    <a:pt x="243" y="43"/>
                    <a:pt x="263" y="23"/>
                    <a:pt x="280" y="16"/>
                  </a:cubicBezTo>
                  <a:cubicBezTo>
                    <a:pt x="295" y="9"/>
                    <a:pt x="328" y="0"/>
                    <a:pt x="328" y="0"/>
                  </a:cubicBezTo>
                  <a:cubicBezTo>
                    <a:pt x="328" y="0"/>
                    <a:pt x="390" y="8"/>
                    <a:pt x="400" y="16"/>
                  </a:cubicBezTo>
                  <a:cubicBezTo>
                    <a:pt x="424" y="35"/>
                    <a:pt x="417" y="69"/>
                    <a:pt x="440" y="88"/>
                  </a:cubicBezTo>
                  <a:cubicBezTo>
                    <a:pt x="453" y="99"/>
                    <a:pt x="479" y="106"/>
                    <a:pt x="496" y="112"/>
                  </a:cubicBezTo>
                  <a:cubicBezTo>
                    <a:pt x="566" y="106"/>
                    <a:pt x="628" y="94"/>
                    <a:pt x="696" y="80"/>
                  </a:cubicBezTo>
                  <a:cubicBezTo>
                    <a:pt x="707" y="83"/>
                    <a:pt x="721" y="80"/>
                    <a:pt x="728" y="88"/>
                  </a:cubicBezTo>
                  <a:cubicBezTo>
                    <a:pt x="771" y="139"/>
                    <a:pt x="721" y="126"/>
                    <a:pt x="760" y="160"/>
                  </a:cubicBezTo>
                  <a:cubicBezTo>
                    <a:pt x="774" y="173"/>
                    <a:pt x="808" y="192"/>
                    <a:pt x="808" y="192"/>
                  </a:cubicBezTo>
                  <a:cubicBezTo>
                    <a:pt x="805" y="205"/>
                    <a:pt x="808" y="221"/>
                    <a:pt x="800" y="232"/>
                  </a:cubicBezTo>
                  <a:cubicBezTo>
                    <a:pt x="771" y="269"/>
                    <a:pt x="727" y="267"/>
                    <a:pt x="688" y="280"/>
                  </a:cubicBezTo>
                  <a:cubicBezTo>
                    <a:pt x="685" y="288"/>
                    <a:pt x="679" y="296"/>
                    <a:pt x="680" y="304"/>
                  </a:cubicBezTo>
                  <a:cubicBezTo>
                    <a:pt x="682" y="313"/>
                    <a:pt x="692" y="319"/>
                    <a:pt x="696" y="328"/>
                  </a:cubicBezTo>
                  <a:cubicBezTo>
                    <a:pt x="703" y="343"/>
                    <a:pt x="707" y="360"/>
                    <a:pt x="712" y="376"/>
                  </a:cubicBezTo>
                  <a:cubicBezTo>
                    <a:pt x="717" y="392"/>
                    <a:pt x="728" y="424"/>
                    <a:pt x="728" y="424"/>
                  </a:cubicBezTo>
                  <a:cubicBezTo>
                    <a:pt x="712" y="435"/>
                    <a:pt x="696" y="445"/>
                    <a:pt x="680" y="456"/>
                  </a:cubicBezTo>
                  <a:cubicBezTo>
                    <a:pt x="665" y="466"/>
                    <a:pt x="672" y="495"/>
                    <a:pt x="656" y="504"/>
                  </a:cubicBezTo>
                  <a:cubicBezTo>
                    <a:pt x="629" y="519"/>
                    <a:pt x="597" y="518"/>
                    <a:pt x="568" y="528"/>
                  </a:cubicBezTo>
                  <a:cubicBezTo>
                    <a:pt x="553" y="543"/>
                    <a:pt x="535" y="553"/>
                    <a:pt x="520" y="568"/>
                  </a:cubicBezTo>
                  <a:cubicBezTo>
                    <a:pt x="505" y="583"/>
                    <a:pt x="495" y="601"/>
                    <a:pt x="480" y="616"/>
                  </a:cubicBezTo>
                  <a:cubicBezTo>
                    <a:pt x="467" y="654"/>
                    <a:pt x="483" y="681"/>
                    <a:pt x="504" y="712"/>
                  </a:cubicBezTo>
                  <a:cubicBezTo>
                    <a:pt x="499" y="725"/>
                    <a:pt x="497" y="741"/>
                    <a:pt x="488" y="752"/>
                  </a:cubicBezTo>
                  <a:cubicBezTo>
                    <a:pt x="464" y="779"/>
                    <a:pt x="451" y="765"/>
                    <a:pt x="424" y="760"/>
                  </a:cubicBezTo>
                  <a:cubicBezTo>
                    <a:pt x="371" y="750"/>
                    <a:pt x="317" y="743"/>
                    <a:pt x="264" y="736"/>
                  </a:cubicBezTo>
                  <a:cubicBezTo>
                    <a:pt x="270" y="718"/>
                    <a:pt x="290" y="706"/>
                    <a:pt x="296" y="688"/>
                  </a:cubicBezTo>
                  <a:cubicBezTo>
                    <a:pt x="301" y="674"/>
                    <a:pt x="272" y="643"/>
                    <a:pt x="264" y="640"/>
                  </a:cubicBezTo>
                  <a:cubicBezTo>
                    <a:pt x="201" y="619"/>
                    <a:pt x="131" y="628"/>
                    <a:pt x="64" y="624"/>
                  </a:cubicBezTo>
                  <a:cubicBezTo>
                    <a:pt x="14" y="616"/>
                    <a:pt x="0" y="616"/>
                    <a:pt x="16" y="568"/>
                  </a:cubicBezTo>
                  <a:cubicBezTo>
                    <a:pt x="51" y="580"/>
                    <a:pt x="78" y="597"/>
                    <a:pt x="112" y="608"/>
                  </a:cubicBezTo>
                  <a:cubicBezTo>
                    <a:pt x="109" y="597"/>
                    <a:pt x="110" y="585"/>
                    <a:pt x="104" y="576"/>
                  </a:cubicBezTo>
                  <a:cubicBezTo>
                    <a:pt x="99" y="568"/>
                    <a:pt x="84" y="569"/>
                    <a:pt x="80" y="560"/>
                  </a:cubicBezTo>
                  <a:cubicBezTo>
                    <a:pt x="72" y="540"/>
                    <a:pt x="117" y="517"/>
                    <a:pt x="64" y="552"/>
                  </a:cubicBezTo>
                  <a:close/>
                </a:path>
              </a:pathLst>
            </a:custGeom>
            <a:solidFill>
              <a:srgbClr val="CC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5" name="Rectangle 11"/>
            <p:cNvSpPr>
              <a:spLocks noChangeArrowheads="1"/>
            </p:cNvSpPr>
            <p:nvPr/>
          </p:nvSpPr>
          <p:spPr bwMode="auto">
            <a:xfrm>
              <a:off x="3640" y="2390"/>
              <a:ext cx="96" cy="864"/>
            </a:xfrm>
            <a:prstGeom prst="rect">
              <a:avLst/>
            </a:prstGeom>
            <a:solidFill>
              <a:srgbClr val="CCE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6" name="Text Box 12"/>
            <p:cNvSpPr txBox="1">
              <a:spLocks noChangeArrowheads="1"/>
            </p:cNvSpPr>
            <p:nvPr/>
          </p:nvSpPr>
          <p:spPr bwMode="auto">
            <a:xfrm>
              <a:off x="2880" y="2784"/>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cs-CZ" sz="2400" b="1">
                  <a:solidFill>
                    <a:schemeClr val="tx1"/>
                  </a:solidFill>
                </a:rPr>
                <a:t>-</a:t>
              </a:r>
            </a:p>
          </p:txBody>
        </p:sp>
        <p:sp>
          <p:nvSpPr>
            <p:cNvPr id="17" name="Text Box 13"/>
            <p:cNvSpPr txBox="1">
              <a:spLocks noChangeArrowheads="1"/>
            </p:cNvSpPr>
            <p:nvPr/>
          </p:nvSpPr>
          <p:spPr bwMode="auto">
            <a:xfrm>
              <a:off x="2736" y="2592"/>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cs-CZ" sz="2400" b="1">
                  <a:solidFill>
                    <a:schemeClr val="tx1"/>
                  </a:solidFill>
                </a:rPr>
                <a:t>-</a:t>
              </a:r>
            </a:p>
          </p:txBody>
        </p:sp>
        <p:sp>
          <p:nvSpPr>
            <p:cNvPr id="18" name="Text Box 14"/>
            <p:cNvSpPr txBox="1">
              <a:spLocks noChangeArrowheads="1"/>
            </p:cNvSpPr>
            <p:nvPr/>
          </p:nvSpPr>
          <p:spPr bwMode="auto">
            <a:xfrm>
              <a:off x="2976" y="2544"/>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cs-CZ" sz="2400" b="1">
                  <a:solidFill>
                    <a:schemeClr val="tx1"/>
                  </a:solidFill>
                </a:rPr>
                <a:t>-</a:t>
              </a:r>
            </a:p>
          </p:txBody>
        </p:sp>
        <p:sp>
          <p:nvSpPr>
            <p:cNvPr id="19" name="Text Box 15"/>
            <p:cNvSpPr txBox="1">
              <a:spLocks noChangeArrowheads="1"/>
            </p:cNvSpPr>
            <p:nvPr/>
          </p:nvSpPr>
          <p:spPr bwMode="auto">
            <a:xfrm>
              <a:off x="2688" y="2784"/>
              <a:ext cx="5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cs-CZ" sz="2400" b="1" dirty="0">
                  <a:solidFill>
                    <a:schemeClr val="tx1"/>
                  </a:solidFill>
                </a:rPr>
                <a:t>-</a:t>
              </a:r>
            </a:p>
          </p:txBody>
        </p:sp>
        <p:sp>
          <p:nvSpPr>
            <p:cNvPr id="20" name="Text Box 16"/>
            <p:cNvSpPr txBox="1">
              <a:spLocks noChangeArrowheads="1"/>
            </p:cNvSpPr>
            <p:nvPr/>
          </p:nvSpPr>
          <p:spPr bwMode="auto">
            <a:xfrm>
              <a:off x="3600" y="2536"/>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cs-CZ" sz="1800" b="1">
                  <a:solidFill>
                    <a:srgbClr val="FF0000"/>
                  </a:solidFill>
                </a:rPr>
                <a:t>+</a:t>
              </a:r>
            </a:p>
          </p:txBody>
        </p:sp>
        <p:sp>
          <p:nvSpPr>
            <p:cNvPr id="21" name="Text Box 17"/>
            <p:cNvSpPr txBox="1">
              <a:spLocks noChangeArrowheads="1"/>
            </p:cNvSpPr>
            <p:nvPr/>
          </p:nvSpPr>
          <p:spPr bwMode="auto">
            <a:xfrm>
              <a:off x="3592" y="2392"/>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cs-CZ" sz="1800" b="1">
                  <a:solidFill>
                    <a:srgbClr val="FF0000"/>
                  </a:solidFill>
                </a:rPr>
                <a:t>+</a:t>
              </a:r>
            </a:p>
          </p:txBody>
        </p:sp>
        <p:sp>
          <p:nvSpPr>
            <p:cNvPr id="22" name="Text Box 18"/>
            <p:cNvSpPr txBox="1">
              <a:spLocks noChangeArrowheads="1"/>
            </p:cNvSpPr>
            <p:nvPr/>
          </p:nvSpPr>
          <p:spPr bwMode="auto">
            <a:xfrm>
              <a:off x="3592" y="2688"/>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cs-CZ" sz="1800" b="1">
                  <a:solidFill>
                    <a:srgbClr val="FF0000"/>
                  </a:solidFill>
                </a:rPr>
                <a:t>+</a:t>
              </a:r>
            </a:p>
          </p:txBody>
        </p:sp>
        <p:sp>
          <p:nvSpPr>
            <p:cNvPr id="23" name="Text Box 19"/>
            <p:cNvSpPr txBox="1">
              <a:spLocks noChangeArrowheads="1"/>
            </p:cNvSpPr>
            <p:nvPr/>
          </p:nvSpPr>
          <p:spPr bwMode="auto">
            <a:xfrm>
              <a:off x="3600" y="2840"/>
              <a:ext cx="4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cs-CZ" sz="1800" b="1">
                  <a:solidFill>
                    <a:srgbClr val="FF0000"/>
                  </a:solidFill>
                </a:rPr>
                <a:t>+</a:t>
              </a:r>
            </a:p>
          </p:txBody>
        </p:sp>
      </p:grpSp>
    </p:spTree>
    <p:extLst>
      <p:ext uri="{BB962C8B-B14F-4D97-AF65-F5344CB8AC3E}">
        <p14:creationId xmlns:p14="http://schemas.microsoft.com/office/powerpoint/2010/main" val="13275904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9552" y="12576"/>
            <a:ext cx="8062664"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cs-CZ" altLang="cs-CZ" sz="2200" b="1" kern="0" dirty="0" err="1" smtClean="0">
                <a:solidFill>
                  <a:schemeClr val="tx1"/>
                </a:solidFill>
              </a:rPr>
              <a:t>Example</a:t>
            </a:r>
            <a:r>
              <a:rPr lang="cs-CZ" altLang="cs-CZ" sz="2200" b="1" kern="0" dirty="0" smtClean="0">
                <a:solidFill>
                  <a:schemeClr val="tx1"/>
                </a:solidFill>
              </a:rPr>
              <a:t> – Electric </a:t>
            </a:r>
            <a:r>
              <a:rPr lang="cs-CZ" altLang="cs-CZ" sz="2200" b="1" kern="0" dirty="0" err="1" smtClean="0">
                <a:solidFill>
                  <a:schemeClr val="tx1"/>
                </a:solidFill>
              </a:rPr>
              <a:t>field</a:t>
            </a:r>
            <a:r>
              <a:rPr lang="cs-CZ" altLang="cs-CZ" sz="2200" b="1" kern="0" dirty="0" smtClean="0">
                <a:solidFill>
                  <a:schemeClr val="tx1"/>
                </a:solidFill>
              </a:rPr>
              <a:t> on </a:t>
            </a:r>
            <a:r>
              <a:rPr lang="cs-CZ" altLang="cs-CZ" sz="2200" b="1" kern="0" dirty="0" err="1" smtClean="0">
                <a:solidFill>
                  <a:schemeClr val="tx1"/>
                </a:solidFill>
              </a:rPr>
              <a:t>the</a:t>
            </a:r>
            <a:r>
              <a:rPr lang="cs-CZ" altLang="cs-CZ" sz="2200" b="1" kern="0" dirty="0" smtClean="0">
                <a:solidFill>
                  <a:schemeClr val="tx1"/>
                </a:solidFill>
              </a:rPr>
              <a:t> axis </a:t>
            </a:r>
            <a:r>
              <a:rPr lang="cs-CZ" altLang="cs-CZ" sz="2200" b="1" kern="0" dirty="0" err="1" smtClean="0">
                <a:solidFill>
                  <a:schemeClr val="tx1"/>
                </a:solidFill>
              </a:rPr>
              <a:t>of</a:t>
            </a:r>
            <a:r>
              <a:rPr lang="cs-CZ" altLang="cs-CZ" sz="2200" b="1" kern="0" dirty="0" smtClean="0">
                <a:solidFill>
                  <a:schemeClr val="tx1"/>
                </a:solidFill>
              </a:rPr>
              <a:t> </a:t>
            </a:r>
            <a:r>
              <a:rPr lang="cs-CZ" altLang="cs-CZ" sz="2200" b="1" kern="0" dirty="0" err="1" smtClean="0">
                <a:solidFill>
                  <a:schemeClr val="tx1"/>
                </a:solidFill>
              </a:rPr>
              <a:t>charged</a:t>
            </a:r>
            <a:r>
              <a:rPr lang="cs-CZ" altLang="cs-CZ" sz="2200" b="1" kern="0" dirty="0" smtClean="0">
                <a:solidFill>
                  <a:schemeClr val="tx1"/>
                </a:solidFill>
              </a:rPr>
              <a:t> ring</a:t>
            </a:r>
            <a:endParaRPr lang="en-US" altLang="cs-CZ" sz="2200" kern="0" dirty="0" smtClean="0">
              <a:solidFill>
                <a:schemeClr val="tx1"/>
              </a:solidFill>
            </a:endParaRPr>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32" y="836712"/>
            <a:ext cx="1740024" cy="4219558"/>
          </a:xfrm>
          <a:prstGeom prst="rect">
            <a:avLst/>
          </a:prstGeom>
        </p:spPr>
      </p:pic>
      <p:sp>
        <p:nvSpPr>
          <p:cNvPr id="6" name="Text Box 7"/>
          <p:cNvSpPr txBox="1">
            <a:spLocks noChangeArrowheads="1"/>
          </p:cNvSpPr>
          <p:nvPr/>
        </p:nvSpPr>
        <p:spPr bwMode="auto">
          <a:xfrm>
            <a:off x="467544" y="764704"/>
            <a:ext cx="58326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cs-CZ" altLang="cs-CZ" sz="2000" u="sng" dirty="0" err="1" smtClean="0"/>
              <a:t>Given</a:t>
            </a:r>
            <a:r>
              <a:rPr lang="cs-CZ" altLang="cs-CZ" sz="2000" u="sng" dirty="0" smtClean="0"/>
              <a:t>:</a:t>
            </a:r>
            <a:r>
              <a:rPr lang="cs-CZ" altLang="cs-CZ" sz="2000" dirty="0" smtClean="0"/>
              <a:t> ring </a:t>
            </a:r>
            <a:r>
              <a:rPr lang="cs-CZ" altLang="cs-CZ" sz="2000" dirty="0" err="1" smtClean="0"/>
              <a:t>radius</a:t>
            </a:r>
            <a:r>
              <a:rPr lang="cs-CZ" altLang="cs-CZ" sz="2000" dirty="0" smtClean="0"/>
              <a:t> </a:t>
            </a:r>
            <a:r>
              <a:rPr lang="cs-CZ" altLang="cs-CZ" sz="2000" i="1" dirty="0" smtClean="0">
                <a:solidFill>
                  <a:srgbClr val="0000FF"/>
                </a:solidFill>
              </a:rPr>
              <a:t>R</a:t>
            </a:r>
            <a:r>
              <a:rPr lang="cs-CZ" altLang="cs-CZ" sz="2000" dirty="0" smtClean="0"/>
              <a:t>, </a:t>
            </a:r>
            <a:r>
              <a:rPr lang="en-US" altLang="cs-CZ" sz="2000" dirty="0" smtClean="0"/>
              <a:t>charge </a:t>
            </a:r>
            <a:r>
              <a:rPr lang="en-US" altLang="cs-CZ" sz="2000" i="1" dirty="0" smtClean="0">
                <a:solidFill>
                  <a:srgbClr val="0000FF"/>
                </a:solidFill>
              </a:rPr>
              <a:t>q</a:t>
            </a:r>
            <a:r>
              <a:rPr lang="cs-CZ" altLang="cs-CZ" sz="2000" dirty="0" smtClean="0">
                <a:latin typeface="Times New Roman" panose="02020603050405020304" pitchFamily="18" charset="0"/>
                <a:cs typeface="Times New Roman" panose="02020603050405020304" pitchFamily="18" charset="0"/>
              </a:rPr>
              <a:t>. </a:t>
            </a:r>
            <a:r>
              <a:rPr lang="cs-CZ" altLang="cs-CZ" sz="2000" i="1" dirty="0" smtClean="0">
                <a:latin typeface="+mn-lt"/>
                <a:cs typeface="Times New Roman" panose="02020603050405020304" pitchFamily="18" charset="0"/>
              </a:rPr>
              <a:t>E</a:t>
            </a:r>
            <a:r>
              <a:rPr lang="cs-CZ" altLang="cs-CZ" sz="2000" dirty="0" smtClean="0">
                <a:latin typeface="+mn-lt"/>
                <a:cs typeface="Times New Roman" panose="02020603050405020304" pitchFamily="18" charset="0"/>
              </a:rPr>
              <a:t>(z)=?</a:t>
            </a:r>
            <a:endParaRPr lang="en-US" altLang="cs-CZ" sz="2000" dirty="0">
              <a:latin typeface="+mn-lt"/>
            </a:endParaRPr>
          </a:p>
        </p:txBody>
      </p:sp>
      <p:sp>
        <p:nvSpPr>
          <p:cNvPr id="7" name="Text Box 7"/>
          <p:cNvSpPr txBox="1">
            <a:spLocks noChangeArrowheads="1"/>
          </p:cNvSpPr>
          <p:nvPr/>
        </p:nvSpPr>
        <p:spPr bwMode="auto">
          <a:xfrm>
            <a:off x="467544" y="1556792"/>
            <a:ext cx="583264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Magnitude of </a:t>
            </a:r>
            <a:r>
              <a:rPr lang="cs-CZ" altLang="cs-CZ" sz="2000" dirty="0" err="1" smtClean="0"/>
              <a:t>the</a:t>
            </a:r>
            <a:r>
              <a:rPr lang="cs-CZ" altLang="cs-CZ" sz="2000" dirty="0" smtClean="0"/>
              <a:t> </a:t>
            </a:r>
            <a:r>
              <a:rPr lang="en-US" altLang="cs-CZ" sz="2000" dirty="0" smtClean="0"/>
              <a:t>e</a:t>
            </a:r>
            <a:r>
              <a:rPr lang="cs-CZ" altLang="cs-CZ" sz="2000" dirty="0" err="1" smtClean="0"/>
              <a:t>lectric</a:t>
            </a:r>
            <a:r>
              <a:rPr lang="cs-CZ" altLang="cs-CZ" sz="2000" dirty="0" smtClean="0"/>
              <a:t> </a:t>
            </a:r>
            <a:r>
              <a:rPr lang="cs-CZ" altLang="cs-CZ" sz="2000" dirty="0" err="1" smtClean="0"/>
              <a:t>field</a:t>
            </a:r>
            <a:r>
              <a:rPr lang="cs-CZ" altLang="cs-CZ" sz="2000" dirty="0" smtClean="0"/>
              <a:t> </a:t>
            </a:r>
            <a:r>
              <a:rPr lang="cs-CZ" altLang="cs-CZ" sz="2000" dirty="0" err="1" smtClean="0"/>
              <a:t>at</a:t>
            </a:r>
            <a:r>
              <a:rPr lang="cs-CZ" altLang="cs-CZ" sz="2000" dirty="0" smtClean="0"/>
              <a:t> </a:t>
            </a:r>
            <a:r>
              <a:rPr lang="cs-CZ" altLang="cs-CZ" sz="2000" dirty="0" err="1" smtClean="0"/>
              <a:t>the</a:t>
            </a:r>
            <a:r>
              <a:rPr lang="cs-CZ" altLang="cs-CZ" sz="2000" dirty="0" smtClean="0"/>
              <a:t> point P </a:t>
            </a:r>
            <a:r>
              <a:rPr lang="en-US" altLang="cs-CZ" sz="2000" dirty="0" smtClean="0"/>
              <a:t>due to the element </a:t>
            </a:r>
            <a:r>
              <a:rPr lang="en-US" altLang="cs-CZ" sz="2000" i="1" dirty="0" smtClean="0">
                <a:solidFill>
                  <a:srgbClr val="0000FF"/>
                </a:solidFill>
              </a:rPr>
              <a:t>ds</a:t>
            </a:r>
            <a:r>
              <a:rPr lang="en-US" altLang="cs-CZ" sz="2000" dirty="0" smtClean="0"/>
              <a:t> </a:t>
            </a:r>
            <a:r>
              <a:rPr lang="cs-CZ" altLang="cs-CZ" sz="2000" dirty="0" err="1" smtClean="0"/>
              <a:t>from</a:t>
            </a:r>
            <a:r>
              <a:rPr lang="cs-CZ" altLang="cs-CZ" sz="2000" dirty="0" smtClean="0"/>
              <a:t> </a:t>
            </a:r>
            <a:r>
              <a:rPr lang="cs-CZ" altLang="cs-CZ" sz="2000" dirty="0" err="1" smtClean="0"/>
              <a:t>the</a:t>
            </a:r>
            <a:r>
              <a:rPr lang="cs-CZ" altLang="cs-CZ" sz="2000" dirty="0" smtClean="0"/>
              <a:t> Coulomb</a:t>
            </a:r>
            <a:r>
              <a:rPr lang="en-US" altLang="cs-CZ" sz="2000" dirty="0" smtClean="0"/>
              <a:t>’s law:</a:t>
            </a:r>
            <a:endParaRPr lang="en-US" altLang="cs-CZ" sz="2000" dirty="0">
              <a:latin typeface="+mn-lt"/>
            </a:endParaRPr>
          </a:p>
        </p:txBody>
      </p:sp>
      <p:graphicFrame>
        <p:nvGraphicFramePr>
          <p:cNvPr id="8" name="Objekt 7"/>
          <p:cNvGraphicFramePr>
            <a:graphicFrameLocks noChangeAspect="1"/>
          </p:cNvGraphicFramePr>
          <p:nvPr>
            <p:extLst>
              <p:ext uri="{D42A27DB-BD31-4B8C-83A1-F6EECF244321}">
                <p14:modId xmlns:p14="http://schemas.microsoft.com/office/powerpoint/2010/main" val="3391439749"/>
              </p:ext>
            </p:extLst>
          </p:nvPr>
        </p:nvGraphicFramePr>
        <p:xfrm>
          <a:off x="708025" y="2325688"/>
          <a:ext cx="4999038" cy="815975"/>
        </p:xfrm>
        <a:graphic>
          <a:graphicData uri="http://schemas.openxmlformats.org/presentationml/2006/ole">
            <mc:AlternateContent xmlns:mc="http://schemas.openxmlformats.org/markup-compatibility/2006">
              <mc:Choice xmlns:v="urn:schemas-microsoft-com:vml" Requires="v">
                <p:oleObj spid="_x0000_s68993" name="Equation" r:id="rId4" imgW="2641320" imgH="431640" progId="Equation.DSMT4">
                  <p:embed/>
                </p:oleObj>
              </mc:Choice>
              <mc:Fallback>
                <p:oleObj name="Equation" r:id="rId4" imgW="2641320" imgH="431640" progId="Equation.DSMT4">
                  <p:embed/>
                  <p:pic>
                    <p:nvPicPr>
                      <p:cNvPr id="0" name="Objekt 3"/>
                      <p:cNvPicPr>
                        <a:picLocks noChangeAspect="1" noChangeArrowheads="1"/>
                      </p:cNvPicPr>
                      <p:nvPr/>
                    </p:nvPicPr>
                    <p:blipFill>
                      <a:blip r:embed="rId5"/>
                      <a:srcRect/>
                      <a:stretch>
                        <a:fillRect/>
                      </a:stretch>
                    </p:blipFill>
                    <p:spPr bwMode="auto">
                      <a:xfrm>
                        <a:off x="708025" y="2325688"/>
                        <a:ext cx="4999038"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mc:AlternateContent xmlns:mc="http://schemas.openxmlformats.org/markup-compatibility/2006" xmlns:a14="http://schemas.microsoft.com/office/drawing/2010/main">
        <mc:Choice Requires="a14">
          <p:sp>
            <p:nvSpPr>
              <p:cNvPr id="9" name="Text Box 7"/>
              <p:cNvSpPr txBox="1">
                <a:spLocks noChangeArrowheads="1"/>
              </p:cNvSpPr>
              <p:nvPr/>
            </p:nvSpPr>
            <p:spPr bwMode="auto">
              <a:xfrm>
                <a:off x="467544" y="3284984"/>
                <a:ext cx="6048672" cy="10050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Horizontal component of d</a:t>
                </a:r>
                <a14:m>
                  <m:oMath xmlns:m="http://schemas.openxmlformats.org/officeDocument/2006/math">
                    <m:acc>
                      <m:accPr>
                        <m:chr m:val="⃗"/>
                        <m:ctrlPr>
                          <a:rPr lang="en-US" altLang="cs-CZ" sz="1900" i="1" smtClean="0">
                            <a:latin typeface="Cambria Math"/>
                          </a:rPr>
                        </m:ctrlPr>
                      </m:accPr>
                      <m:e>
                        <m:r>
                          <a:rPr lang="en-US" altLang="cs-CZ" sz="1900" b="0" i="1" smtClean="0">
                            <a:latin typeface="Cambria Math"/>
                          </a:rPr>
                          <m:t>𝐸</m:t>
                        </m:r>
                      </m:e>
                    </m:acc>
                  </m:oMath>
                </a14:m>
                <a:r>
                  <a:rPr lang="en-US" altLang="cs-CZ" sz="1900" dirty="0" smtClean="0"/>
                  <a:t> is compensated by the element on the opposite side of the ring, so only vertical component </a:t>
                </a:r>
                <a:r>
                  <a:rPr lang="en-US" altLang="cs-CZ" sz="1900" dirty="0" err="1" smtClean="0">
                    <a:solidFill>
                      <a:srgbClr val="0000FF"/>
                    </a:solidFill>
                  </a:rPr>
                  <a:t>d</a:t>
                </a:r>
                <a:r>
                  <a:rPr lang="en-US" altLang="cs-CZ" sz="1900" i="1" dirty="0" err="1" smtClean="0">
                    <a:solidFill>
                      <a:srgbClr val="0000FF"/>
                    </a:solidFill>
                  </a:rPr>
                  <a:t>E</a:t>
                </a:r>
                <a:r>
                  <a:rPr lang="en-US" altLang="cs-CZ" sz="1900" dirty="0" err="1" smtClean="0">
                    <a:solidFill>
                      <a:srgbClr val="0000FF"/>
                    </a:solidFill>
                  </a:rPr>
                  <a:t>cos</a:t>
                </a:r>
                <a:r>
                  <a:rPr lang="el-GR" altLang="cs-CZ" sz="1900" dirty="0" smtClean="0">
                    <a:solidFill>
                      <a:srgbClr val="0000FF"/>
                    </a:solidFill>
                  </a:rPr>
                  <a:t>Θ</a:t>
                </a:r>
                <a:r>
                  <a:rPr lang="en-US" altLang="cs-CZ" sz="1900" dirty="0" smtClean="0"/>
                  <a:t> can be taken into account. </a:t>
                </a:r>
                <a:endParaRPr lang="en-US" altLang="cs-CZ" sz="1900" dirty="0">
                  <a:latin typeface="+mn-lt"/>
                </a:endParaRPr>
              </a:p>
            </p:txBody>
          </p:sp>
        </mc:Choice>
        <mc:Fallback xmlns="">
          <p:sp>
            <p:nvSpPr>
              <p:cNvPr id="9" name="Text Box 7"/>
              <p:cNvSpPr txBox="1">
                <a:spLocks noRot="1" noChangeAspect="1" noMove="1" noResize="1" noEditPoints="1" noAdjustHandles="1" noChangeArrowheads="1" noChangeShapeType="1" noTextEdit="1"/>
              </p:cNvSpPr>
              <p:nvPr/>
            </p:nvSpPr>
            <p:spPr bwMode="auto">
              <a:xfrm>
                <a:off x="467544" y="3284984"/>
                <a:ext cx="6048672" cy="1005019"/>
              </a:xfrm>
              <a:prstGeom prst="rect">
                <a:avLst/>
              </a:prstGeom>
              <a:blipFill rotWithShape="1">
                <a:blip r:embed="rId6"/>
                <a:stretch>
                  <a:fillRect l="-1008" r="-907" b="-909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graphicFrame>
        <p:nvGraphicFramePr>
          <p:cNvPr id="10" name="Objekt 9"/>
          <p:cNvGraphicFramePr>
            <a:graphicFrameLocks noChangeAspect="1"/>
          </p:cNvGraphicFramePr>
          <p:nvPr>
            <p:extLst>
              <p:ext uri="{D42A27DB-BD31-4B8C-83A1-F6EECF244321}">
                <p14:modId xmlns:p14="http://schemas.microsoft.com/office/powerpoint/2010/main" val="4159250793"/>
              </p:ext>
            </p:extLst>
          </p:nvPr>
        </p:nvGraphicFramePr>
        <p:xfrm>
          <a:off x="571500" y="4437063"/>
          <a:ext cx="2908300" cy="792162"/>
        </p:xfrm>
        <a:graphic>
          <a:graphicData uri="http://schemas.openxmlformats.org/presentationml/2006/ole">
            <mc:AlternateContent xmlns:mc="http://schemas.openxmlformats.org/markup-compatibility/2006">
              <mc:Choice xmlns:v="urn:schemas-microsoft-com:vml" Requires="v">
                <p:oleObj spid="_x0000_s68994" name="Equation" r:id="rId7" imgW="1536480" imgH="419040" progId="Equation.DSMT4">
                  <p:embed/>
                </p:oleObj>
              </mc:Choice>
              <mc:Fallback>
                <p:oleObj name="Equation" r:id="rId7" imgW="1536480" imgH="419040" progId="Equation.DSMT4">
                  <p:embed/>
                  <p:pic>
                    <p:nvPicPr>
                      <p:cNvPr id="0" name=""/>
                      <p:cNvPicPr>
                        <a:picLocks noChangeAspect="1" noChangeArrowheads="1"/>
                      </p:cNvPicPr>
                      <p:nvPr/>
                    </p:nvPicPr>
                    <p:blipFill>
                      <a:blip r:embed="rId8"/>
                      <a:srcRect/>
                      <a:stretch>
                        <a:fillRect/>
                      </a:stretch>
                    </p:blipFill>
                    <p:spPr bwMode="auto">
                      <a:xfrm>
                        <a:off x="571500" y="4437063"/>
                        <a:ext cx="29083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graphicFrame>
        <p:nvGraphicFramePr>
          <p:cNvPr id="11" name="Objekt 10"/>
          <p:cNvGraphicFramePr>
            <a:graphicFrameLocks noChangeAspect="1"/>
          </p:cNvGraphicFramePr>
          <p:nvPr>
            <p:extLst>
              <p:ext uri="{D42A27DB-BD31-4B8C-83A1-F6EECF244321}">
                <p14:modId xmlns:p14="http://schemas.microsoft.com/office/powerpoint/2010/main" val="3792427955"/>
              </p:ext>
            </p:extLst>
          </p:nvPr>
        </p:nvGraphicFramePr>
        <p:xfrm>
          <a:off x="559123" y="5349329"/>
          <a:ext cx="3652837" cy="815975"/>
        </p:xfrm>
        <a:graphic>
          <a:graphicData uri="http://schemas.openxmlformats.org/presentationml/2006/ole">
            <mc:AlternateContent xmlns:mc="http://schemas.openxmlformats.org/markup-compatibility/2006">
              <mc:Choice xmlns:v="urn:schemas-microsoft-com:vml" Requires="v">
                <p:oleObj spid="_x0000_s68995" name="Equation" r:id="rId9" imgW="1930320" imgH="431640" progId="Equation.DSMT4">
                  <p:embed/>
                </p:oleObj>
              </mc:Choice>
              <mc:Fallback>
                <p:oleObj name="Equation" r:id="rId9" imgW="1930320" imgH="431640" progId="Equation.DSMT4">
                  <p:embed/>
                  <p:pic>
                    <p:nvPicPr>
                      <p:cNvPr id="0" name=""/>
                      <p:cNvPicPr>
                        <a:picLocks noChangeAspect="1" noChangeArrowheads="1"/>
                      </p:cNvPicPr>
                      <p:nvPr/>
                    </p:nvPicPr>
                    <p:blipFill>
                      <a:blip r:embed="rId10"/>
                      <a:srcRect/>
                      <a:stretch>
                        <a:fillRect/>
                      </a:stretch>
                    </p:blipFill>
                    <p:spPr bwMode="auto">
                      <a:xfrm>
                        <a:off x="559123" y="5349329"/>
                        <a:ext cx="3652837"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graphicFrame>
        <p:nvGraphicFramePr>
          <p:cNvPr id="13" name="Objekt 12"/>
          <p:cNvGraphicFramePr>
            <a:graphicFrameLocks noChangeAspect="1"/>
          </p:cNvGraphicFramePr>
          <p:nvPr>
            <p:extLst>
              <p:ext uri="{D42A27DB-BD31-4B8C-83A1-F6EECF244321}">
                <p14:modId xmlns:p14="http://schemas.microsoft.com/office/powerpoint/2010/main" val="4205633894"/>
              </p:ext>
            </p:extLst>
          </p:nvPr>
        </p:nvGraphicFramePr>
        <p:xfrm>
          <a:off x="4834036" y="5494338"/>
          <a:ext cx="1754188" cy="527050"/>
        </p:xfrm>
        <a:graphic>
          <a:graphicData uri="http://schemas.openxmlformats.org/presentationml/2006/ole">
            <mc:AlternateContent xmlns:mc="http://schemas.openxmlformats.org/markup-compatibility/2006">
              <mc:Choice xmlns:v="urn:schemas-microsoft-com:vml" Requires="v">
                <p:oleObj spid="_x0000_s68996" name="Equation" r:id="rId11" imgW="927000" imgH="279360" progId="Equation.DSMT4">
                  <p:embed/>
                </p:oleObj>
              </mc:Choice>
              <mc:Fallback>
                <p:oleObj name="Equation" r:id="rId11" imgW="927000" imgH="279360" progId="Equation.DSMT4">
                  <p:embed/>
                  <p:pic>
                    <p:nvPicPr>
                      <p:cNvPr id="0" name=""/>
                      <p:cNvPicPr>
                        <a:picLocks noChangeAspect="1" noChangeArrowheads="1"/>
                      </p:cNvPicPr>
                      <p:nvPr/>
                    </p:nvPicPr>
                    <p:blipFill>
                      <a:blip r:embed="rId12"/>
                      <a:srcRect/>
                      <a:stretch>
                        <a:fillRect/>
                      </a:stretch>
                    </p:blipFill>
                    <p:spPr bwMode="auto">
                      <a:xfrm>
                        <a:off x="4834036" y="5494338"/>
                        <a:ext cx="1754188"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40656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4" presetClass="entr" presetSubtype="16"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box(in)">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9552" y="12576"/>
            <a:ext cx="8062664"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cs-CZ" altLang="cs-CZ" sz="2200" b="1" kern="0" dirty="0" err="1" smtClean="0">
                <a:solidFill>
                  <a:schemeClr val="tx1"/>
                </a:solidFill>
              </a:rPr>
              <a:t>Example</a:t>
            </a:r>
            <a:r>
              <a:rPr lang="cs-CZ" altLang="cs-CZ" sz="2200" b="1" kern="0" dirty="0" smtClean="0">
                <a:solidFill>
                  <a:schemeClr val="tx1"/>
                </a:solidFill>
              </a:rPr>
              <a:t> – Electric </a:t>
            </a:r>
            <a:r>
              <a:rPr lang="cs-CZ" altLang="cs-CZ" sz="2200" b="1" kern="0" dirty="0" err="1" smtClean="0">
                <a:solidFill>
                  <a:schemeClr val="tx1"/>
                </a:solidFill>
              </a:rPr>
              <a:t>field</a:t>
            </a:r>
            <a:r>
              <a:rPr lang="cs-CZ" altLang="cs-CZ" sz="2200" b="1" kern="0" dirty="0" smtClean="0">
                <a:solidFill>
                  <a:schemeClr val="tx1"/>
                </a:solidFill>
              </a:rPr>
              <a:t> on </a:t>
            </a:r>
            <a:r>
              <a:rPr lang="cs-CZ" altLang="cs-CZ" sz="2200" b="1" kern="0" dirty="0" err="1" smtClean="0">
                <a:solidFill>
                  <a:schemeClr val="tx1"/>
                </a:solidFill>
              </a:rPr>
              <a:t>the</a:t>
            </a:r>
            <a:r>
              <a:rPr lang="cs-CZ" altLang="cs-CZ" sz="2200" b="1" kern="0" dirty="0" smtClean="0">
                <a:solidFill>
                  <a:schemeClr val="tx1"/>
                </a:solidFill>
              </a:rPr>
              <a:t> axis </a:t>
            </a:r>
            <a:r>
              <a:rPr lang="cs-CZ" altLang="cs-CZ" sz="2200" b="1" kern="0" dirty="0" err="1" smtClean="0">
                <a:solidFill>
                  <a:schemeClr val="tx1"/>
                </a:solidFill>
              </a:rPr>
              <a:t>of</a:t>
            </a:r>
            <a:r>
              <a:rPr lang="cs-CZ" altLang="cs-CZ" sz="2200" b="1" kern="0" dirty="0" smtClean="0">
                <a:solidFill>
                  <a:schemeClr val="tx1"/>
                </a:solidFill>
              </a:rPr>
              <a:t> </a:t>
            </a:r>
            <a:r>
              <a:rPr lang="cs-CZ" altLang="cs-CZ" sz="2200" b="1" kern="0" dirty="0" err="1" smtClean="0">
                <a:solidFill>
                  <a:schemeClr val="tx1"/>
                </a:solidFill>
              </a:rPr>
              <a:t>charged</a:t>
            </a:r>
            <a:r>
              <a:rPr lang="cs-CZ" altLang="cs-CZ" sz="2200" b="1" kern="0" dirty="0" smtClean="0">
                <a:solidFill>
                  <a:schemeClr val="tx1"/>
                </a:solidFill>
              </a:rPr>
              <a:t> ring</a:t>
            </a:r>
            <a:endParaRPr lang="en-US" altLang="cs-CZ" sz="2200" kern="0" dirty="0" smtClean="0">
              <a:solidFill>
                <a:schemeClr val="tx1"/>
              </a:solidFill>
            </a:endParaRPr>
          </a:p>
        </p:txBody>
      </p:sp>
      <p:graphicFrame>
        <p:nvGraphicFramePr>
          <p:cNvPr id="13" name="Objekt 12"/>
          <p:cNvGraphicFramePr>
            <a:graphicFrameLocks noChangeAspect="1"/>
          </p:cNvGraphicFramePr>
          <p:nvPr>
            <p:extLst>
              <p:ext uri="{D42A27DB-BD31-4B8C-83A1-F6EECF244321}">
                <p14:modId xmlns:p14="http://schemas.microsoft.com/office/powerpoint/2010/main" val="1926038016"/>
              </p:ext>
            </p:extLst>
          </p:nvPr>
        </p:nvGraphicFramePr>
        <p:xfrm>
          <a:off x="395536" y="764704"/>
          <a:ext cx="7399338" cy="885825"/>
        </p:xfrm>
        <a:graphic>
          <a:graphicData uri="http://schemas.openxmlformats.org/presentationml/2006/ole">
            <mc:AlternateContent xmlns:mc="http://schemas.openxmlformats.org/markup-compatibility/2006">
              <mc:Choice xmlns:v="urn:schemas-microsoft-com:vml" Requires="v">
                <p:oleObj spid="_x0000_s70201" name="Equation" r:id="rId3" imgW="3911400" imgH="469800" progId="Equation.DSMT4">
                  <p:embed/>
                </p:oleObj>
              </mc:Choice>
              <mc:Fallback>
                <p:oleObj name="Equation" r:id="rId3" imgW="3911400" imgH="469800" progId="Equation.DSMT4">
                  <p:embed/>
                  <p:pic>
                    <p:nvPicPr>
                      <p:cNvPr id="0" name=""/>
                      <p:cNvPicPr>
                        <a:picLocks noChangeAspect="1" noChangeArrowheads="1"/>
                      </p:cNvPicPr>
                      <p:nvPr/>
                    </p:nvPicPr>
                    <p:blipFill>
                      <a:blip r:embed="rId4"/>
                      <a:srcRect/>
                      <a:stretch>
                        <a:fillRect/>
                      </a:stretch>
                    </p:blipFill>
                    <p:spPr bwMode="auto">
                      <a:xfrm>
                        <a:off x="395536" y="764704"/>
                        <a:ext cx="7399338"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graphicFrame>
        <p:nvGraphicFramePr>
          <p:cNvPr id="12" name="Objekt 11"/>
          <p:cNvGraphicFramePr>
            <a:graphicFrameLocks noChangeAspect="1"/>
          </p:cNvGraphicFramePr>
          <p:nvPr>
            <p:extLst>
              <p:ext uri="{D42A27DB-BD31-4B8C-83A1-F6EECF244321}">
                <p14:modId xmlns:p14="http://schemas.microsoft.com/office/powerpoint/2010/main" val="2523402742"/>
              </p:ext>
            </p:extLst>
          </p:nvPr>
        </p:nvGraphicFramePr>
        <p:xfrm>
          <a:off x="395536" y="1916832"/>
          <a:ext cx="2546350" cy="812800"/>
        </p:xfrm>
        <a:graphic>
          <a:graphicData uri="http://schemas.openxmlformats.org/presentationml/2006/ole">
            <mc:AlternateContent xmlns:mc="http://schemas.openxmlformats.org/markup-compatibility/2006">
              <mc:Choice xmlns:v="urn:schemas-microsoft-com:vml" Requires="v">
                <p:oleObj spid="_x0000_s70202" name="Equation" r:id="rId5" imgW="1346040" imgH="431640" progId="Equation.DSMT4">
                  <p:embed/>
                </p:oleObj>
              </mc:Choice>
              <mc:Fallback>
                <p:oleObj name="Equation" r:id="rId5" imgW="1346040" imgH="431640" progId="Equation.DSMT4">
                  <p:embed/>
                  <p:pic>
                    <p:nvPicPr>
                      <p:cNvPr id="0" name=""/>
                      <p:cNvPicPr>
                        <a:picLocks noChangeAspect="1" noChangeArrowheads="1"/>
                      </p:cNvPicPr>
                      <p:nvPr/>
                    </p:nvPicPr>
                    <p:blipFill>
                      <a:blip r:embed="rId6"/>
                      <a:srcRect/>
                      <a:stretch>
                        <a:fillRect/>
                      </a:stretch>
                    </p:blipFill>
                    <p:spPr bwMode="auto">
                      <a:xfrm>
                        <a:off x="395536" y="1916832"/>
                        <a:ext cx="254635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graphicFrame>
        <p:nvGraphicFramePr>
          <p:cNvPr id="14" name="Objekt 13"/>
          <p:cNvGraphicFramePr>
            <a:graphicFrameLocks noChangeAspect="1"/>
          </p:cNvGraphicFramePr>
          <p:nvPr>
            <p:extLst>
              <p:ext uri="{D42A27DB-BD31-4B8C-83A1-F6EECF244321}">
                <p14:modId xmlns:p14="http://schemas.microsoft.com/office/powerpoint/2010/main" val="2051354825"/>
              </p:ext>
            </p:extLst>
          </p:nvPr>
        </p:nvGraphicFramePr>
        <p:xfrm>
          <a:off x="3491880" y="1916832"/>
          <a:ext cx="2546350" cy="812800"/>
        </p:xfrm>
        <a:graphic>
          <a:graphicData uri="http://schemas.openxmlformats.org/presentationml/2006/ole">
            <mc:AlternateContent xmlns:mc="http://schemas.openxmlformats.org/markup-compatibility/2006">
              <mc:Choice xmlns:v="urn:schemas-microsoft-com:vml" Requires="v">
                <p:oleObj spid="_x0000_s70203" name="Equation" r:id="rId7" imgW="1346040" imgH="431640" progId="Equation.DSMT4">
                  <p:embed/>
                </p:oleObj>
              </mc:Choice>
              <mc:Fallback>
                <p:oleObj name="Equation" r:id="rId7" imgW="1346040" imgH="431640" progId="Equation.DSMT4">
                  <p:embed/>
                  <p:pic>
                    <p:nvPicPr>
                      <p:cNvPr id="0" name=""/>
                      <p:cNvPicPr>
                        <a:picLocks noChangeAspect="1" noChangeArrowheads="1"/>
                      </p:cNvPicPr>
                      <p:nvPr/>
                    </p:nvPicPr>
                    <p:blipFill>
                      <a:blip r:embed="rId8"/>
                      <a:srcRect/>
                      <a:stretch>
                        <a:fillRect/>
                      </a:stretch>
                    </p:blipFill>
                    <p:spPr bwMode="auto">
                      <a:xfrm>
                        <a:off x="3491880" y="1916832"/>
                        <a:ext cx="2546350" cy="812800"/>
                      </a:xfrm>
                      <a:prstGeom prst="rect">
                        <a:avLst/>
                      </a:prstGeom>
                      <a:solidFill>
                        <a:srgbClr val="FFFF99"/>
                      </a:solidFill>
                      <a:ln w="15875">
                        <a:solidFill>
                          <a:schemeClr val="tx1"/>
                        </a:solidFill>
                      </a:ln>
                    </p:spPr>
                  </p:pic>
                </p:oleObj>
              </mc:Fallback>
            </mc:AlternateContent>
          </a:graphicData>
        </a:graphic>
      </p:graphicFrame>
      <p:sp>
        <p:nvSpPr>
          <p:cNvPr id="15" name="Text Box 7"/>
          <p:cNvSpPr txBox="1">
            <a:spLocks noChangeArrowheads="1"/>
          </p:cNvSpPr>
          <p:nvPr/>
        </p:nvSpPr>
        <p:spPr bwMode="auto">
          <a:xfrm>
            <a:off x="395536" y="3081154"/>
            <a:ext cx="58326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A graph for </a:t>
            </a:r>
            <a:r>
              <a:rPr lang="en-US" altLang="cs-CZ" sz="2000" i="1" dirty="0" smtClean="0"/>
              <a:t>q</a:t>
            </a:r>
            <a:r>
              <a:rPr lang="en-US" altLang="cs-CZ" sz="2000" dirty="0" smtClean="0"/>
              <a:t>= 4 </a:t>
            </a:r>
            <a:r>
              <a:rPr lang="el-GR" altLang="cs-CZ" sz="2000" dirty="0" smtClean="0"/>
              <a:t>μ</a:t>
            </a:r>
            <a:r>
              <a:rPr lang="en-US" altLang="cs-CZ" sz="2000" dirty="0" smtClean="0"/>
              <a:t>C, </a:t>
            </a:r>
            <a:r>
              <a:rPr lang="en-US" altLang="cs-CZ" sz="2000" i="1" dirty="0" smtClean="0"/>
              <a:t>R</a:t>
            </a:r>
            <a:r>
              <a:rPr lang="en-US" altLang="cs-CZ" sz="2000" dirty="0" smtClean="0"/>
              <a:t>= 2 cm. </a:t>
            </a:r>
            <a:endParaRPr lang="en-US" altLang="cs-CZ" sz="2000" dirty="0">
              <a:latin typeface="+mn-lt"/>
            </a:endParaRPr>
          </a:p>
        </p:txBody>
      </p:sp>
      <p:pic>
        <p:nvPicPr>
          <p:cNvPr id="6964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528" y="3645024"/>
            <a:ext cx="4572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Přímá spojnice 2"/>
          <p:cNvCxnSpPr/>
          <p:nvPr/>
        </p:nvCxnSpPr>
        <p:spPr bwMode="auto">
          <a:xfrm>
            <a:off x="1907704" y="4077072"/>
            <a:ext cx="0" cy="1512168"/>
          </a:xfrm>
          <a:prstGeom prst="line">
            <a:avLst/>
          </a:prstGeom>
          <a:noFill/>
          <a:ln w="1270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 Box 7"/>
          <p:cNvSpPr txBox="1">
            <a:spLocks noChangeArrowheads="1"/>
          </p:cNvSpPr>
          <p:nvPr/>
        </p:nvSpPr>
        <p:spPr bwMode="auto">
          <a:xfrm>
            <a:off x="5220072" y="3068960"/>
            <a:ext cx="32403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Important points and limits</a:t>
            </a:r>
          </a:p>
        </p:txBody>
      </p:sp>
      <p:sp>
        <p:nvSpPr>
          <p:cNvPr id="16" name="TextovéPole 15"/>
          <p:cNvSpPr txBox="1"/>
          <p:nvPr/>
        </p:nvSpPr>
        <p:spPr>
          <a:xfrm>
            <a:off x="1695406" y="5517232"/>
            <a:ext cx="428322" cy="369332"/>
          </a:xfrm>
          <a:prstGeom prst="rect">
            <a:avLst/>
          </a:prstGeom>
          <a:noFill/>
        </p:spPr>
        <p:txBody>
          <a:bodyPr wrap="none" rtlCol="0">
            <a:spAutoFit/>
          </a:bodyPr>
          <a:lstStyle/>
          <a:p>
            <a:r>
              <a:rPr lang="en-US" dirty="0" err="1" smtClean="0"/>
              <a:t>z</a:t>
            </a:r>
            <a:r>
              <a:rPr lang="en-US" baseline="-25000" dirty="0" err="1" smtClean="0"/>
              <a:t>m</a:t>
            </a:r>
            <a:endParaRPr lang="cs-CZ" baseline="-25000" dirty="0"/>
          </a:p>
        </p:txBody>
      </p:sp>
      <p:graphicFrame>
        <p:nvGraphicFramePr>
          <p:cNvPr id="19" name="Objekt 18"/>
          <p:cNvGraphicFramePr>
            <a:graphicFrameLocks noChangeAspect="1"/>
          </p:cNvGraphicFramePr>
          <p:nvPr>
            <p:extLst>
              <p:ext uri="{D42A27DB-BD31-4B8C-83A1-F6EECF244321}">
                <p14:modId xmlns:p14="http://schemas.microsoft.com/office/powerpoint/2010/main" val="3670180939"/>
              </p:ext>
            </p:extLst>
          </p:nvPr>
        </p:nvGraphicFramePr>
        <p:xfrm>
          <a:off x="5292080" y="3624312"/>
          <a:ext cx="2425700" cy="812800"/>
        </p:xfrm>
        <a:graphic>
          <a:graphicData uri="http://schemas.openxmlformats.org/presentationml/2006/ole">
            <mc:AlternateContent xmlns:mc="http://schemas.openxmlformats.org/markup-compatibility/2006">
              <mc:Choice xmlns:v="urn:schemas-microsoft-com:vml" Requires="v">
                <p:oleObj spid="_x0000_s70204" name="Equation" r:id="rId10" imgW="1282680" imgH="431640" progId="Equation.DSMT4">
                  <p:embed/>
                </p:oleObj>
              </mc:Choice>
              <mc:Fallback>
                <p:oleObj name="Equation" r:id="rId10" imgW="1282680" imgH="431640" progId="Equation.DSMT4">
                  <p:embed/>
                  <p:pic>
                    <p:nvPicPr>
                      <p:cNvPr id="0" name=""/>
                      <p:cNvPicPr>
                        <a:picLocks noChangeAspect="1" noChangeArrowheads="1"/>
                      </p:cNvPicPr>
                      <p:nvPr/>
                    </p:nvPicPr>
                    <p:blipFill>
                      <a:blip r:embed="rId11"/>
                      <a:srcRect/>
                      <a:stretch>
                        <a:fillRect/>
                      </a:stretch>
                    </p:blipFill>
                    <p:spPr bwMode="auto">
                      <a:xfrm>
                        <a:off x="5292080" y="3624312"/>
                        <a:ext cx="24257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sp>
        <p:nvSpPr>
          <p:cNvPr id="20" name="Text Box 7"/>
          <p:cNvSpPr txBox="1">
            <a:spLocks noChangeArrowheads="1"/>
          </p:cNvSpPr>
          <p:nvPr/>
        </p:nvSpPr>
        <p:spPr bwMode="auto">
          <a:xfrm>
            <a:off x="5220072" y="4613066"/>
            <a:ext cx="22322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The maximum for </a:t>
            </a:r>
          </a:p>
        </p:txBody>
      </p:sp>
      <p:graphicFrame>
        <p:nvGraphicFramePr>
          <p:cNvPr id="21" name="Objekt 20"/>
          <p:cNvGraphicFramePr>
            <a:graphicFrameLocks noChangeAspect="1"/>
          </p:cNvGraphicFramePr>
          <p:nvPr>
            <p:extLst>
              <p:ext uri="{D42A27DB-BD31-4B8C-83A1-F6EECF244321}">
                <p14:modId xmlns:p14="http://schemas.microsoft.com/office/powerpoint/2010/main" val="1282443836"/>
              </p:ext>
            </p:extLst>
          </p:nvPr>
        </p:nvGraphicFramePr>
        <p:xfrm>
          <a:off x="7342188" y="4437063"/>
          <a:ext cx="1081087" cy="788987"/>
        </p:xfrm>
        <a:graphic>
          <a:graphicData uri="http://schemas.openxmlformats.org/presentationml/2006/ole">
            <mc:AlternateContent xmlns:mc="http://schemas.openxmlformats.org/markup-compatibility/2006">
              <mc:Choice xmlns:v="urn:schemas-microsoft-com:vml" Requires="v">
                <p:oleObj spid="_x0000_s70205" name="Equation" r:id="rId12" imgW="571320" imgH="419040" progId="Equation.DSMT4">
                  <p:embed/>
                </p:oleObj>
              </mc:Choice>
              <mc:Fallback>
                <p:oleObj name="Equation" r:id="rId12" imgW="571320" imgH="419040" progId="Equation.DSMT4">
                  <p:embed/>
                  <p:pic>
                    <p:nvPicPr>
                      <p:cNvPr id="0" name=""/>
                      <p:cNvPicPr>
                        <a:picLocks noChangeAspect="1" noChangeArrowheads="1"/>
                      </p:cNvPicPr>
                      <p:nvPr/>
                    </p:nvPicPr>
                    <p:blipFill>
                      <a:blip r:embed="rId13"/>
                      <a:srcRect/>
                      <a:stretch>
                        <a:fillRect/>
                      </a:stretch>
                    </p:blipFill>
                    <p:spPr bwMode="auto">
                      <a:xfrm>
                        <a:off x="7342188" y="4437063"/>
                        <a:ext cx="1081087"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sp>
        <p:nvSpPr>
          <p:cNvPr id="22" name="Text Box 7"/>
          <p:cNvSpPr txBox="1">
            <a:spLocks noChangeArrowheads="1"/>
          </p:cNvSpPr>
          <p:nvPr/>
        </p:nvSpPr>
        <p:spPr bwMode="auto">
          <a:xfrm>
            <a:off x="5220072" y="5189130"/>
            <a:ext cx="22322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For </a:t>
            </a:r>
            <a:r>
              <a:rPr lang="en-US" altLang="cs-CZ" sz="2000" i="1" dirty="0" smtClean="0"/>
              <a:t>z </a:t>
            </a:r>
            <a:r>
              <a:rPr lang="en-US" altLang="cs-CZ" sz="2000" dirty="0" smtClean="0"/>
              <a:t>&gt;&gt;</a:t>
            </a:r>
            <a:r>
              <a:rPr lang="en-US" altLang="cs-CZ" sz="2000" i="1" dirty="0" smtClean="0"/>
              <a:t>R</a:t>
            </a:r>
          </a:p>
        </p:txBody>
      </p:sp>
      <p:graphicFrame>
        <p:nvGraphicFramePr>
          <p:cNvPr id="23" name="Objekt 22"/>
          <p:cNvGraphicFramePr>
            <a:graphicFrameLocks noChangeAspect="1"/>
          </p:cNvGraphicFramePr>
          <p:nvPr>
            <p:extLst>
              <p:ext uri="{D42A27DB-BD31-4B8C-83A1-F6EECF244321}">
                <p14:modId xmlns:p14="http://schemas.microsoft.com/office/powerpoint/2010/main" val="3913921291"/>
              </p:ext>
            </p:extLst>
          </p:nvPr>
        </p:nvGraphicFramePr>
        <p:xfrm>
          <a:off x="5364088" y="5701898"/>
          <a:ext cx="1514475" cy="812800"/>
        </p:xfrm>
        <a:graphic>
          <a:graphicData uri="http://schemas.openxmlformats.org/presentationml/2006/ole">
            <mc:AlternateContent xmlns:mc="http://schemas.openxmlformats.org/markup-compatibility/2006">
              <mc:Choice xmlns:v="urn:schemas-microsoft-com:vml" Requires="v">
                <p:oleObj spid="_x0000_s70206" name="Equation" r:id="rId14" imgW="799920" imgH="431640" progId="Equation.DSMT4">
                  <p:embed/>
                </p:oleObj>
              </mc:Choice>
              <mc:Fallback>
                <p:oleObj name="Equation" r:id="rId14" imgW="799920" imgH="431640" progId="Equation.DSMT4">
                  <p:embed/>
                  <p:pic>
                    <p:nvPicPr>
                      <p:cNvPr id="0" name=""/>
                      <p:cNvPicPr>
                        <a:picLocks noChangeAspect="1" noChangeArrowheads="1"/>
                      </p:cNvPicPr>
                      <p:nvPr/>
                    </p:nvPicPr>
                    <p:blipFill>
                      <a:blip r:embed="rId15"/>
                      <a:srcRect/>
                      <a:stretch>
                        <a:fillRect/>
                      </a:stretch>
                    </p:blipFill>
                    <p:spPr bwMode="auto">
                      <a:xfrm>
                        <a:off x="5364088" y="5701898"/>
                        <a:ext cx="1514475" cy="812800"/>
                      </a:xfrm>
                      <a:prstGeom prst="rect">
                        <a:avLst/>
                      </a:prstGeom>
                      <a:noFill/>
                      <a:ln w="15875">
                        <a:solidFill>
                          <a:schemeClr val="tx1"/>
                        </a:solidFill>
                      </a:ln>
                    </p:spPr>
                  </p:pic>
                </p:oleObj>
              </mc:Fallback>
            </mc:AlternateContent>
          </a:graphicData>
        </a:graphic>
      </p:graphicFrame>
    </p:spTree>
    <p:extLst>
      <p:ext uri="{BB962C8B-B14F-4D97-AF65-F5344CB8AC3E}">
        <p14:creationId xmlns:p14="http://schemas.microsoft.com/office/powerpoint/2010/main" val="268342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9640"/>
                                        </p:tgtEl>
                                        <p:attrNameLst>
                                          <p:attrName>style.visibility</p:attrName>
                                        </p:attrNameLst>
                                      </p:cBhvr>
                                      <p:to>
                                        <p:strVal val="visible"/>
                                      </p:to>
                                    </p:set>
                                    <p:animEffect transition="in" filter="fade">
                                      <p:cBhvr>
                                        <p:cTn id="22" dur="500"/>
                                        <p:tgtEl>
                                          <p:spTgt spid="69640"/>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par>
                                <p:cTn id="43" presetID="10"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6" grpId="0"/>
      <p:bldP spid="20" grpId="0"/>
      <p:bldP spid="2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539552" y="12576"/>
            <a:ext cx="8062664"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cs-CZ" altLang="cs-CZ" sz="2200" b="1" kern="0" dirty="0" err="1" smtClean="0">
                <a:solidFill>
                  <a:schemeClr val="tx1"/>
                </a:solidFill>
              </a:rPr>
              <a:t>Example</a:t>
            </a:r>
            <a:r>
              <a:rPr lang="cs-CZ" altLang="cs-CZ" sz="2200" b="1" kern="0" dirty="0" smtClean="0">
                <a:solidFill>
                  <a:schemeClr val="tx1"/>
                </a:solidFill>
              </a:rPr>
              <a:t> – Electric </a:t>
            </a:r>
            <a:r>
              <a:rPr lang="cs-CZ" altLang="cs-CZ" sz="2200" b="1" kern="0" dirty="0" err="1" smtClean="0">
                <a:solidFill>
                  <a:schemeClr val="tx1"/>
                </a:solidFill>
              </a:rPr>
              <a:t>field</a:t>
            </a:r>
            <a:r>
              <a:rPr lang="cs-CZ" altLang="cs-CZ" sz="2200" b="1" kern="0" dirty="0" smtClean="0">
                <a:solidFill>
                  <a:schemeClr val="tx1"/>
                </a:solidFill>
              </a:rPr>
              <a:t> on </a:t>
            </a:r>
            <a:r>
              <a:rPr lang="cs-CZ" altLang="cs-CZ" sz="2200" b="1" kern="0" dirty="0" err="1" smtClean="0">
                <a:solidFill>
                  <a:schemeClr val="tx1"/>
                </a:solidFill>
              </a:rPr>
              <a:t>the</a:t>
            </a:r>
            <a:r>
              <a:rPr lang="cs-CZ" altLang="cs-CZ" sz="2200" b="1" kern="0" dirty="0" smtClean="0">
                <a:solidFill>
                  <a:schemeClr val="tx1"/>
                </a:solidFill>
              </a:rPr>
              <a:t> axis </a:t>
            </a:r>
            <a:r>
              <a:rPr lang="cs-CZ" altLang="cs-CZ" sz="2200" b="1" kern="0" dirty="0" err="1" smtClean="0">
                <a:solidFill>
                  <a:schemeClr val="tx1"/>
                </a:solidFill>
              </a:rPr>
              <a:t>of</a:t>
            </a:r>
            <a:r>
              <a:rPr lang="cs-CZ" altLang="cs-CZ" sz="2200" b="1" kern="0" dirty="0" smtClean="0">
                <a:solidFill>
                  <a:schemeClr val="tx1"/>
                </a:solidFill>
              </a:rPr>
              <a:t> </a:t>
            </a:r>
            <a:r>
              <a:rPr lang="cs-CZ" altLang="cs-CZ" sz="2200" b="1" kern="0" dirty="0" err="1" smtClean="0">
                <a:solidFill>
                  <a:schemeClr val="tx1"/>
                </a:solidFill>
              </a:rPr>
              <a:t>charged</a:t>
            </a:r>
            <a:r>
              <a:rPr lang="cs-CZ" altLang="cs-CZ" sz="2200" b="1" kern="0" dirty="0" smtClean="0">
                <a:solidFill>
                  <a:schemeClr val="tx1"/>
                </a:solidFill>
              </a:rPr>
              <a:t> </a:t>
            </a:r>
            <a:r>
              <a:rPr lang="en-US" altLang="cs-CZ" sz="2200" b="1" kern="0" dirty="0" smtClean="0">
                <a:solidFill>
                  <a:schemeClr val="tx1"/>
                </a:solidFill>
              </a:rPr>
              <a:t>disc</a:t>
            </a:r>
            <a:endParaRPr lang="en-US" altLang="cs-CZ" sz="2200" kern="0" dirty="0" smtClean="0">
              <a:solidFill>
                <a:schemeClr val="tx1"/>
              </a:solidFill>
            </a:endParaRPr>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692696"/>
            <a:ext cx="1771650" cy="3190875"/>
          </a:xfrm>
          <a:prstGeom prst="rect">
            <a:avLst/>
          </a:prstGeom>
        </p:spPr>
      </p:pic>
      <p:sp>
        <p:nvSpPr>
          <p:cNvPr id="4" name="Text Box 7"/>
          <p:cNvSpPr txBox="1">
            <a:spLocks noChangeArrowheads="1"/>
          </p:cNvSpPr>
          <p:nvPr/>
        </p:nvSpPr>
        <p:spPr bwMode="auto">
          <a:xfrm>
            <a:off x="467544" y="724634"/>
            <a:ext cx="63367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cs-CZ" altLang="cs-CZ" sz="2000" u="sng" dirty="0" err="1" smtClean="0"/>
              <a:t>Given</a:t>
            </a:r>
            <a:r>
              <a:rPr lang="cs-CZ" altLang="cs-CZ" sz="2000" u="sng" dirty="0" smtClean="0"/>
              <a:t>:</a:t>
            </a:r>
            <a:r>
              <a:rPr lang="cs-CZ" altLang="cs-CZ" sz="2000" dirty="0" smtClean="0"/>
              <a:t> </a:t>
            </a:r>
            <a:r>
              <a:rPr lang="en-US" altLang="cs-CZ" sz="2000" dirty="0" smtClean="0"/>
              <a:t>disc</a:t>
            </a:r>
            <a:r>
              <a:rPr lang="cs-CZ" altLang="cs-CZ" sz="2000" dirty="0" smtClean="0"/>
              <a:t> </a:t>
            </a:r>
            <a:r>
              <a:rPr lang="cs-CZ" altLang="cs-CZ" sz="2000" dirty="0" err="1" smtClean="0"/>
              <a:t>radius</a:t>
            </a:r>
            <a:r>
              <a:rPr lang="cs-CZ" altLang="cs-CZ" sz="2000" dirty="0" smtClean="0"/>
              <a:t> </a:t>
            </a:r>
            <a:r>
              <a:rPr lang="cs-CZ" altLang="cs-CZ" sz="2000" i="1" dirty="0" smtClean="0">
                <a:solidFill>
                  <a:srgbClr val="0000FF"/>
                </a:solidFill>
              </a:rPr>
              <a:t>R</a:t>
            </a:r>
            <a:r>
              <a:rPr lang="cs-CZ" altLang="cs-CZ" sz="2000" dirty="0" smtClean="0"/>
              <a:t>, </a:t>
            </a:r>
            <a:r>
              <a:rPr lang="en-US" altLang="cs-CZ" sz="2000" dirty="0" smtClean="0"/>
              <a:t>surface charge density </a:t>
            </a:r>
            <a:r>
              <a:rPr lang="el-GR" altLang="cs-CZ" sz="2000" dirty="0" smtClean="0">
                <a:solidFill>
                  <a:srgbClr val="0000FF"/>
                </a:solidFill>
              </a:rPr>
              <a:t>σ</a:t>
            </a:r>
            <a:r>
              <a:rPr lang="cs-CZ" altLang="cs-CZ" sz="2000" dirty="0" smtClean="0">
                <a:latin typeface="Times New Roman" panose="02020603050405020304" pitchFamily="18" charset="0"/>
                <a:cs typeface="Times New Roman" panose="02020603050405020304" pitchFamily="18" charset="0"/>
              </a:rPr>
              <a:t>. </a:t>
            </a:r>
            <a:r>
              <a:rPr lang="cs-CZ" altLang="cs-CZ" sz="2000" i="1" dirty="0" smtClean="0">
                <a:latin typeface="+mn-lt"/>
                <a:cs typeface="Times New Roman" panose="02020603050405020304" pitchFamily="18" charset="0"/>
              </a:rPr>
              <a:t>E</a:t>
            </a:r>
            <a:r>
              <a:rPr lang="cs-CZ" altLang="cs-CZ" sz="2000" dirty="0" smtClean="0">
                <a:latin typeface="+mn-lt"/>
                <a:cs typeface="Times New Roman" panose="02020603050405020304" pitchFamily="18" charset="0"/>
              </a:rPr>
              <a:t>(z)=?</a:t>
            </a:r>
            <a:endParaRPr lang="en-US" altLang="cs-CZ" sz="2000" dirty="0">
              <a:latin typeface="+mn-lt"/>
            </a:endParaRPr>
          </a:p>
        </p:txBody>
      </p:sp>
      <p:sp>
        <p:nvSpPr>
          <p:cNvPr id="5" name="Text Box 7"/>
          <p:cNvSpPr txBox="1">
            <a:spLocks noChangeArrowheads="1"/>
          </p:cNvSpPr>
          <p:nvPr/>
        </p:nvSpPr>
        <p:spPr bwMode="auto">
          <a:xfrm>
            <a:off x="467544" y="1340768"/>
            <a:ext cx="612068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A charge contribution from the elementary ring of radius </a:t>
            </a:r>
            <a:r>
              <a:rPr lang="en-US" altLang="cs-CZ" sz="2000" i="1" dirty="0" smtClean="0">
                <a:solidFill>
                  <a:srgbClr val="0000FF"/>
                </a:solidFill>
              </a:rPr>
              <a:t>r</a:t>
            </a:r>
            <a:r>
              <a:rPr lang="en-US" altLang="cs-CZ" sz="2000" dirty="0" smtClean="0"/>
              <a:t> is</a:t>
            </a:r>
            <a:endParaRPr lang="en-US" altLang="cs-CZ" sz="2000" dirty="0">
              <a:latin typeface="+mn-lt"/>
            </a:endParaRPr>
          </a:p>
        </p:txBody>
      </p:sp>
      <p:graphicFrame>
        <p:nvGraphicFramePr>
          <p:cNvPr id="6" name="Objekt 5"/>
          <p:cNvGraphicFramePr>
            <a:graphicFrameLocks noChangeAspect="1"/>
          </p:cNvGraphicFramePr>
          <p:nvPr>
            <p:extLst>
              <p:ext uri="{D42A27DB-BD31-4B8C-83A1-F6EECF244321}">
                <p14:modId xmlns:p14="http://schemas.microsoft.com/office/powerpoint/2010/main" val="382032300"/>
              </p:ext>
            </p:extLst>
          </p:nvPr>
        </p:nvGraphicFramePr>
        <p:xfrm>
          <a:off x="2051720" y="1857360"/>
          <a:ext cx="2451100" cy="382587"/>
        </p:xfrm>
        <a:graphic>
          <a:graphicData uri="http://schemas.openxmlformats.org/presentationml/2006/ole">
            <mc:AlternateContent xmlns:mc="http://schemas.openxmlformats.org/markup-compatibility/2006">
              <mc:Choice xmlns:v="urn:schemas-microsoft-com:vml" Requires="v">
                <p:oleObj spid="_x0000_s71104" name="Equation" r:id="rId4" imgW="1295280" imgH="203040" progId="Equation.DSMT4">
                  <p:embed/>
                </p:oleObj>
              </mc:Choice>
              <mc:Fallback>
                <p:oleObj name="Equation" r:id="rId4" imgW="1295280" imgH="203040" progId="Equation.DSMT4">
                  <p:embed/>
                  <p:pic>
                    <p:nvPicPr>
                      <p:cNvPr id="0" name="Objekt 11"/>
                      <p:cNvPicPr>
                        <a:picLocks noChangeAspect="1" noChangeArrowheads="1"/>
                      </p:cNvPicPr>
                      <p:nvPr/>
                    </p:nvPicPr>
                    <p:blipFill>
                      <a:blip r:embed="rId5"/>
                      <a:srcRect/>
                      <a:stretch>
                        <a:fillRect/>
                      </a:stretch>
                    </p:blipFill>
                    <p:spPr bwMode="auto">
                      <a:xfrm>
                        <a:off x="2051720" y="1857360"/>
                        <a:ext cx="245110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sp>
        <p:nvSpPr>
          <p:cNvPr id="7" name="Text Box 7"/>
          <p:cNvSpPr txBox="1">
            <a:spLocks noChangeArrowheads="1"/>
          </p:cNvSpPr>
          <p:nvPr/>
        </p:nvSpPr>
        <p:spPr bwMode="auto">
          <a:xfrm>
            <a:off x="467544" y="2289066"/>
            <a:ext cx="61206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Using a formula for charged ring we can write</a:t>
            </a:r>
            <a:endParaRPr lang="en-US" altLang="cs-CZ" sz="2000" dirty="0">
              <a:latin typeface="+mn-lt"/>
            </a:endParaRPr>
          </a:p>
        </p:txBody>
      </p:sp>
      <p:graphicFrame>
        <p:nvGraphicFramePr>
          <p:cNvPr id="8" name="Objekt 7"/>
          <p:cNvGraphicFramePr>
            <a:graphicFrameLocks noChangeAspect="1"/>
          </p:cNvGraphicFramePr>
          <p:nvPr>
            <p:extLst>
              <p:ext uri="{D42A27DB-BD31-4B8C-83A1-F6EECF244321}">
                <p14:modId xmlns:p14="http://schemas.microsoft.com/office/powerpoint/2010/main" val="202187700"/>
              </p:ext>
            </p:extLst>
          </p:nvPr>
        </p:nvGraphicFramePr>
        <p:xfrm>
          <a:off x="755650" y="2781300"/>
          <a:ext cx="4902200" cy="812800"/>
        </p:xfrm>
        <a:graphic>
          <a:graphicData uri="http://schemas.openxmlformats.org/presentationml/2006/ole">
            <mc:AlternateContent xmlns:mc="http://schemas.openxmlformats.org/markup-compatibility/2006">
              <mc:Choice xmlns:v="urn:schemas-microsoft-com:vml" Requires="v">
                <p:oleObj spid="_x0000_s71105" name="Equation" r:id="rId6" imgW="2590560" imgH="431640" progId="Equation.DSMT4">
                  <p:embed/>
                </p:oleObj>
              </mc:Choice>
              <mc:Fallback>
                <p:oleObj name="Equation" r:id="rId6" imgW="2590560" imgH="431640" progId="Equation.DSMT4">
                  <p:embed/>
                  <p:pic>
                    <p:nvPicPr>
                      <p:cNvPr id="0" name="Objekt 11"/>
                      <p:cNvPicPr>
                        <a:picLocks noChangeAspect="1" noChangeArrowheads="1"/>
                      </p:cNvPicPr>
                      <p:nvPr/>
                    </p:nvPicPr>
                    <p:blipFill>
                      <a:blip r:embed="rId7"/>
                      <a:srcRect/>
                      <a:stretch>
                        <a:fillRect/>
                      </a:stretch>
                    </p:blipFill>
                    <p:spPr bwMode="auto">
                      <a:xfrm>
                        <a:off x="755650" y="2781300"/>
                        <a:ext cx="4902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2550113467"/>
              </p:ext>
            </p:extLst>
          </p:nvPr>
        </p:nvGraphicFramePr>
        <p:xfrm>
          <a:off x="742950" y="3860800"/>
          <a:ext cx="4060825" cy="885825"/>
        </p:xfrm>
        <a:graphic>
          <a:graphicData uri="http://schemas.openxmlformats.org/presentationml/2006/ole">
            <mc:AlternateContent xmlns:mc="http://schemas.openxmlformats.org/markup-compatibility/2006">
              <mc:Choice xmlns:v="urn:schemas-microsoft-com:vml" Requires="v">
                <p:oleObj spid="_x0000_s71106" name="Equation" r:id="rId8" imgW="2145960" imgH="469800" progId="Equation.DSMT4">
                  <p:embed/>
                </p:oleObj>
              </mc:Choice>
              <mc:Fallback>
                <p:oleObj name="Equation" r:id="rId8" imgW="2145960" imgH="469800" progId="Equation.DSMT4">
                  <p:embed/>
                  <p:pic>
                    <p:nvPicPr>
                      <p:cNvPr id="0" name="Objekt 12"/>
                      <p:cNvPicPr>
                        <a:picLocks noChangeAspect="1" noChangeArrowheads="1"/>
                      </p:cNvPicPr>
                      <p:nvPr/>
                    </p:nvPicPr>
                    <p:blipFill>
                      <a:blip r:embed="rId9"/>
                      <a:srcRect/>
                      <a:stretch>
                        <a:fillRect/>
                      </a:stretch>
                    </p:blipFill>
                    <p:spPr bwMode="auto">
                      <a:xfrm>
                        <a:off x="742950" y="3860800"/>
                        <a:ext cx="40608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sp>
        <p:nvSpPr>
          <p:cNvPr id="10" name="Text Box 7"/>
          <p:cNvSpPr txBox="1">
            <a:spLocks noChangeArrowheads="1"/>
          </p:cNvSpPr>
          <p:nvPr/>
        </p:nvSpPr>
        <p:spPr bwMode="auto">
          <a:xfrm>
            <a:off x="5436096" y="3789040"/>
            <a:ext cx="17686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We substitute</a:t>
            </a:r>
            <a:endParaRPr lang="en-US" altLang="cs-CZ" sz="2000" dirty="0">
              <a:latin typeface="+mn-lt"/>
            </a:endParaRPr>
          </a:p>
        </p:txBody>
      </p:sp>
      <p:graphicFrame>
        <p:nvGraphicFramePr>
          <p:cNvPr id="11" name="Objekt 10"/>
          <p:cNvGraphicFramePr>
            <a:graphicFrameLocks noChangeAspect="1"/>
          </p:cNvGraphicFramePr>
          <p:nvPr>
            <p:extLst>
              <p:ext uri="{D42A27DB-BD31-4B8C-83A1-F6EECF244321}">
                <p14:modId xmlns:p14="http://schemas.microsoft.com/office/powerpoint/2010/main" val="863549640"/>
              </p:ext>
            </p:extLst>
          </p:nvPr>
        </p:nvGraphicFramePr>
        <p:xfrm>
          <a:off x="5564188" y="4292600"/>
          <a:ext cx="2787650" cy="431800"/>
        </p:xfrm>
        <a:graphic>
          <a:graphicData uri="http://schemas.openxmlformats.org/presentationml/2006/ole">
            <mc:AlternateContent xmlns:mc="http://schemas.openxmlformats.org/markup-compatibility/2006">
              <mc:Choice xmlns:v="urn:schemas-microsoft-com:vml" Requires="v">
                <p:oleObj spid="_x0000_s71107" name="Equation" r:id="rId10" imgW="1473120" imgH="228600" progId="Equation.DSMT4">
                  <p:embed/>
                </p:oleObj>
              </mc:Choice>
              <mc:Fallback>
                <p:oleObj name="Equation" r:id="rId10" imgW="1473120" imgH="228600" progId="Equation.DSMT4">
                  <p:embed/>
                  <p:pic>
                    <p:nvPicPr>
                      <p:cNvPr id="0" name=""/>
                      <p:cNvPicPr>
                        <a:picLocks noChangeAspect="1" noChangeArrowheads="1"/>
                      </p:cNvPicPr>
                      <p:nvPr/>
                    </p:nvPicPr>
                    <p:blipFill>
                      <a:blip r:embed="rId11"/>
                      <a:srcRect/>
                      <a:stretch>
                        <a:fillRect/>
                      </a:stretch>
                    </p:blipFill>
                    <p:spPr bwMode="auto">
                      <a:xfrm>
                        <a:off x="5564188" y="4292600"/>
                        <a:ext cx="27876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graphicFrame>
        <p:nvGraphicFramePr>
          <p:cNvPr id="12" name="Objekt 11"/>
          <p:cNvGraphicFramePr>
            <a:graphicFrameLocks noChangeAspect="1"/>
          </p:cNvGraphicFramePr>
          <p:nvPr>
            <p:extLst>
              <p:ext uri="{D42A27DB-BD31-4B8C-83A1-F6EECF244321}">
                <p14:modId xmlns:p14="http://schemas.microsoft.com/office/powerpoint/2010/main" val="1314875513"/>
              </p:ext>
            </p:extLst>
          </p:nvPr>
        </p:nvGraphicFramePr>
        <p:xfrm>
          <a:off x="823913" y="4849813"/>
          <a:ext cx="6340475" cy="1531937"/>
        </p:xfrm>
        <a:graphic>
          <a:graphicData uri="http://schemas.openxmlformats.org/presentationml/2006/ole">
            <mc:AlternateContent xmlns:mc="http://schemas.openxmlformats.org/markup-compatibility/2006">
              <mc:Choice xmlns:v="urn:schemas-microsoft-com:vml" Requires="v">
                <p:oleObj spid="_x0000_s71108" name="Equation" r:id="rId12" imgW="3352680" imgH="812520" progId="Equation.DSMT4">
                  <p:embed/>
                </p:oleObj>
              </mc:Choice>
              <mc:Fallback>
                <p:oleObj name="Equation" r:id="rId12" imgW="3352680" imgH="812520" progId="Equation.DSMT4">
                  <p:embed/>
                  <p:pic>
                    <p:nvPicPr>
                      <p:cNvPr id="0" name=""/>
                      <p:cNvPicPr>
                        <a:picLocks noChangeAspect="1" noChangeArrowheads="1"/>
                      </p:cNvPicPr>
                      <p:nvPr/>
                    </p:nvPicPr>
                    <p:blipFill>
                      <a:blip r:embed="rId13"/>
                      <a:srcRect/>
                      <a:stretch>
                        <a:fillRect/>
                      </a:stretch>
                    </p:blipFill>
                    <p:spPr bwMode="auto">
                      <a:xfrm>
                        <a:off x="823913" y="4849813"/>
                        <a:ext cx="6340475"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7657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4" presetClass="entr" presetSubtype="16"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box(in)">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kt 3"/>
          <p:cNvGraphicFramePr>
            <a:graphicFrameLocks noChangeAspect="1"/>
          </p:cNvGraphicFramePr>
          <p:nvPr>
            <p:extLst>
              <p:ext uri="{D42A27DB-BD31-4B8C-83A1-F6EECF244321}">
                <p14:modId xmlns:p14="http://schemas.microsoft.com/office/powerpoint/2010/main" val="4286075754"/>
              </p:ext>
            </p:extLst>
          </p:nvPr>
        </p:nvGraphicFramePr>
        <p:xfrm>
          <a:off x="450850" y="692150"/>
          <a:ext cx="8383588" cy="887413"/>
        </p:xfrm>
        <a:graphic>
          <a:graphicData uri="http://schemas.openxmlformats.org/presentationml/2006/ole">
            <mc:AlternateContent xmlns:mc="http://schemas.openxmlformats.org/markup-compatibility/2006">
              <mc:Choice xmlns:v="urn:schemas-microsoft-com:vml" Requires="v">
                <p:oleObj spid="_x0000_s71942" name="Equation" r:id="rId3" imgW="4546440" imgH="482400" progId="Equation.DSMT4">
                  <p:embed/>
                </p:oleObj>
              </mc:Choice>
              <mc:Fallback>
                <p:oleObj name="Equation" r:id="rId3" imgW="4546440" imgH="482400" progId="Equation.DSMT4">
                  <p:embed/>
                  <p:pic>
                    <p:nvPicPr>
                      <p:cNvPr id="0" name="Objekt 11"/>
                      <p:cNvPicPr>
                        <a:picLocks noChangeAspect="1" noChangeArrowheads="1"/>
                      </p:cNvPicPr>
                      <p:nvPr/>
                    </p:nvPicPr>
                    <p:blipFill>
                      <a:blip r:embed="rId4"/>
                      <a:srcRect/>
                      <a:stretch>
                        <a:fillRect/>
                      </a:stretch>
                    </p:blipFill>
                    <p:spPr bwMode="auto">
                      <a:xfrm>
                        <a:off x="450850" y="692150"/>
                        <a:ext cx="8383588" cy="887413"/>
                      </a:xfrm>
                      <a:prstGeom prst="rect">
                        <a:avLst/>
                      </a:prstGeom>
                      <a:noFill/>
                      <a:ln>
                        <a:noFill/>
                      </a:ln>
                    </p:spPr>
                  </p:pic>
                </p:oleObj>
              </mc:Fallback>
            </mc:AlternateContent>
          </a:graphicData>
        </a:graphic>
      </p:graphicFrame>
      <p:sp>
        <p:nvSpPr>
          <p:cNvPr id="5" name="Rectangle 2"/>
          <p:cNvSpPr txBox="1">
            <a:spLocks noChangeArrowheads="1"/>
          </p:cNvSpPr>
          <p:nvPr/>
        </p:nvSpPr>
        <p:spPr bwMode="auto">
          <a:xfrm>
            <a:off x="539552" y="12576"/>
            <a:ext cx="8062664"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cs-CZ" altLang="cs-CZ" sz="2200" b="1" kern="0" dirty="0" err="1" smtClean="0">
                <a:solidFill>
                  <a:schemeClr val="tx1"/>
                </a:solidFill>
              </a:rPr>
              <a:t>Example</a:t>
            </a:r>
            <a:r>
              <a:rPr lang="cs-CZ" altLang="cs-CZ" sz="2200" b="1" kern="0" dirty="0" smtClean="0">
                <a:solidFill>
                  <a:schemeClr val="tx1"/>
                </a:solidFill>
              </a:rPr>
              <a:t> – Electric </a:t>
            </a:r>
            <a:r>
              <a:rPr lang="cs-CZ" altLang="cs-CZ" sz="2200" b="1" kern="0" dirty="0" err="1" smtClean="0">
                <a:solidFill>
                  <a:schemeClr val="tx1"/>
                </a:solidFill>
              </a:rPr>
              <a:t>field</a:t>
            </a:r>
            <a:r>
              <a:rPr lang="cs-CZ" altLang="cs-CZ" sz="2200" b="1" kern="0" dirty="0" smtClean="0">
                <a:solidFill>
                  <a:schemeClr val="tx1"/>
                </a:solidFill>
              </a:rPr>
              <a:t> on </a:t>
            </a:r>
            <a:r>
              <a:rPr lang="cs-CZ" altLang="cs-CZ" sz="2200" b="1" kern="0" dirty="0" err="1" smtClean="0">
                <a:solidFill>
                  <a:schemeClr val="tx1"/>
                </a:solidFill>
              </a:rPr>
              <a:t>the</a:t>
            </a:r>
            <a:r>
              <a:rPr lang="cs-CZ" altLang="cs-CZ" sz="2200" b="1" kern="0" dirty="0" smtClean="0">
                <a:solidFill>
                  <a:schemeClr val="tx1"/>
                </a:solidFill>
              </a:rPr>
              <a:t> axis </a:t>
            </a:r>
            <a:r>
              <a:rPr lang="cs-CZ" altLang="cs-CZ" sz="2200" b="1" kern="0" dirty="0" err="1" smtClean="0">
                <a:solidFill>
                  <a:schemeClr val="tx1"/>
                </a:solidFill>
              </a:rPr>
              <a:t>of</a:t>
            </a:r>
            <a:r>
              <a:rPr lang="cs-CZ" altLang="cs-CZ" sz="2200" b="1" kern="0" dirty="0" smtClean="0">
                <a:solidFill>
                  <a:schemeClr val="tx1"/>
                </a:solidFill>
              </a:rPr>
              <a:t> </a:t>
            </a:r>
            <a:r>
              <a:rPr lang="cs-CZ" altLang="cs-CZ" sz="2200" b="1" kern="0" dirty="0" err="1" smtClean="0">
                <a:solidFill>
                  <a:schemeClr val="tx1"/>
                </a:solidFill>
              </a:rPr>
              <a:t>charged</a:t>
            </a:r>
            <a:r>
              <a:rPr lang="cs-CZ" altLang="cs-CZ" sz="2200" b="1" kern="0" dirty="0" smtClean="0">
                <a:solidFill>
                  <a:schemeClr val="tx1"/>
                </a:solidFill>
              </a:rPr>
              <a:t> </a:t>
            </a:r>
            <a:r>
              <a:rPr lang="en-US" altLang="cs-CZ" sz="2200" b="1" kern="0" dirty="0" smtClean="0">
                <a:solidFill>
                  <a:schemeClr val="tx1"/>
                </a:solidFill>
              </a:rPr>
              <a:t>disc</a:t>
            </a:r>
            <a:endParaRPr lang="en-US" altLang="cs-CZ" sz="2200" kern="0" dirty="0" smtClean="0">
              <a:solidFill>
                <a:schemeClr val="tx1"/>
              </a:solidFill>
            </a:endParaRPr>
          </a:p>
        </p:txBody>
      </p:sp>
      <p:graphicFrame>
        <p:nvGraphicFramePr>
          <p:cNvPr id="6" name="Objekt 5"/>
          <p:cNvGraphicFramePr>
            <a:graphicFrameLocks noChangeAspect="1"/>
          </p:cNvGraphicFramePr>
          <p:nvPr>
            <p:extLst>
              <p:ext uri="{D42A27DB-BD31-4B8C-83A1-F6EECF244321}">
                <p14:modId xmlns:p14="http://schemas.microsoft.com/office/powerpoint/2010/main" val="413825162"/>
              </p:ext>
            </p:extLst>
          </p:nvPr>
        </p:nvGraphicFramePr>
        <p:xfrm>
          <a:off x="467544" y="1677492"/>
          <a:ext cx="2693988" cy="887412"/>
        </p:xfrm>
        <a:graphic>
          <a:graphicData uri="http://schemas.openxmlformats.org/presentationml/2006/ole">
            <mc:AlternateContent xmlns:mc="http://schemas.openxmlformats.org/markup-compatibility/2006">
              <mc:Choice xmlns:v="urn:schemas-microsoft-com:vml" Requires="v">
                <p:oleObj spid="_x0000_s71943" name="Equation" r:id="rId5" imgW="1460160" imgH="482400" progId="Equation.DSMT4">
                  <p:embed/>
                </p:oleObj>
              </mc:Choice>
              <mc:Fallback>
                <p:oleObj name="Equation" r:id="rId5" imgW="1460160" imgH="482400" progId="Equation.DSMT4">
                  <p:embed/>
                  <p:pic>
                    <p:nvPicPr>
                      <p:cNvPr id="0" name=""/>
                      <p:cNvPicPr>
                        <a:picLocks noChangeAspect="1" noChangeArrowheads="1"/>
                      </p:cNvPicPr>
                      <p:nvPr/>
                    </p:nvPicPr>
                    <p:blipFill>
                      <a:blip r:embed="rId6"/>
                      <a:srcRect/>
                      <a:stretch>
                        <a:fillRect/>
                      </a:stretch>
                    </p:blipFill>
                    <p:spPr bwMode="auto">
                      <a:xfrm>
                        <a:off x="467544" y="1677492"/>
                        <a:ext cx="2693988" cy="887412"/>
                      </a:xfrm>
                      <a:prstGeom prst="rect">
                        <a:avLst/>
                      </a:prstGeom>
                      <a:solidFill>
                        <a:srgbClr val="FFFF99"/>
                      </a:solidFill>
                      <a:ln w="15875">
                        <a:solidFill>
                          <a:schemeClr val="tx1"/>
                        </a:solidFill>
                      </a:ln>
                    </p:spPr>
                  </p:pic>
                </p:oleObj>
              </mc:Fallback>
            </mc:AlternateContent>
          </a:graphicData>
        </a:graphic>
      </p:graphicFrame>
      <p:sp>
        <p:nvSpPr>
          <p:cNvPr id="7" name="Text Box 7"/>
          <p:cNvSpPr txBox="1">
            <a:spLocks noChangeArrowheads="1"/>
          </p:cNvSpPr>
          <p:nvPr/>
        </p:nvSpPr>
        <p:spPr bwMode="auto">
          <a:xfrm>
            <a:off x="395536" y="2812866"/>
            <a:ext cx="58326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A graph for </a:t>
            </a:r>
            <a:r>
              <a:rPr lang="el-GR" altLang="cs-CZ" sz="2000" i="1" dirty="0" smtClean="0"/>
              <a:t>σ</a:t>
            </a:r>
            <a:r>
              <a:rPr lang="cs-CZ" altLang="cs-CZ" sz="2000" i="1" dirty="0" smtClean="0"/>
              <a:t> </a:t>
            </a:r>
            <a:r>
              <a:rPr lang="en-US" altLang="cs-CZ" sz="2000" dirty="0" smtClean="0"/>
              <a:t>= 5 </a:t>
            </a:r>
            <a:r>
              <a:rPr lang="el-GR" altLang="cs-CZ" sz="2000" dirty="0" smtClean="0"/>
              <a:t>μ</a:t>
            </a:r>
            <a:r>
              <a:rPr lang="en-US" altLang="cs-CZ" sz="2000" dirty="0" smtClean="0"/>
              <a:t>C/cm</a:t>
            </a:r>
            <a:r>
              <a:rPr lang="en-US" altLang="cs-CZ" sz="2000" baseline="30000" dirty="0" smtClean="0"/>
              <a:t>2</a:t>
            </a:r>
            <a:r>
              <a:rPr lang="en-US" altLang="cs-CZ" sz="2000" dirty="0" smtClean="0"/>
              <a:t>, </a:t>
            </a:r>
            <a:r>
              <a:rPr lang="en-US" altLang="cs-CZ" sz="2000" i="1" dirty="0" smtClean="0"/>
              <a:t>R</a:t>
            </a:r>
            <a:r>
              <a:rPr lang="en-US" altLang="cs-CZ" sz="2000" dirty="0" smtClean="0"/>
              <a:t>= 10 cm. </a:t>
            </a:r>
            <a:endParaRPr lang="en-US" altLang="cs-CZ" sz="2000" dirty="0">
              <a:latin typeface="+mn-lt"/>
            </a:endParaRPr>
          </a:p>
        </p:txBody>
      </p:sp>
      <p:pic>
        <p:nvPicPr>
          <p:cNvPr id="71689"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3501008"/>
            <a:ext cx="45720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7"/>
          <p:cNvSpPr txBox="1">
            <a:spLocks noChangeArrowheads="1"/>
          </p:cNvSpPr>
          <p:nvPr/>
        </p:nvSpPr>
        <p:spPr bwMode="auto">
          <a:xfrm>
            <a:off x="5220072" y="2492896"/>
            <a:ext cx="33821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2000" dirty="0" smtClean="0"/>
              <a:t>Important points and limits</a:t>
            </a:r>
          </a:p>
        </p:txBody>
      </p:sp>
      <p:graphicFrame>
        <p:nvGraphicFramePr>
          <p:cNvPr id="11" name="Objekt 10"/>
          <p:cNvGraphicFramePr>
            <a:graphicFrameLocks noChangeAspect="1"/>
          </p:cNvGraphicFramePr>
          <p:nvPr>
            <p:extLst>
              <p:ext uri="{D42A27DB-BD31-4B8C-83A1-F6EECF244321}">
                <p14:modId xmlns:p14="http://schemas.microsoft.com/office/powerpoint/2010/main" val="247694382"/>
              </p:ext>
            </p:extLst>
          </p:nvPr>
        </p:nvGraphicFramePr>
        <p:xfrm>
          <a:off x="5314329" y="3125763"/>
          <a:ext cx="2786063" cy="2103437"/>
        </p:xfrm>
        <a:graphic>
          <a:graphicData uri="http://schemas.openxmlformats.org/presentationml/2006/ole">
            <mc:AlternateContent xmlns:mc="http://schemas.openxmlformats.org/markup-compatibility/2006">
              <mc:Choice xmlns:v="urn:schemas-microsoft-com:vml" Requires="v">
                <p:oleObj spid="_x0000_s71944" name="Equation" r:id="rId8" imgW="1473120" imgH="1117440" progId="Equation.DSMT4">
                  <p:embed/>
                </p:oleObj>
              </mc:Choice>
              <mc:Fallback>
                <p:oleObj name="Equation" r:id="rId8" imgW="1473120" imgH="1117440" progId="Equation.DSMT4">
                  <p:embed/>
                  <p:pic>
                    <p:nvPicPr>
                      <p:cNvPr id="0" name=""/>
                      <p:cNvPicPr>
                        <a:picLocks noChangeAspect="1" noChangeArrowheads="1"/>
                      </p:cNvPicPr>
                      <p:nvPr/>
                    </p:nvPicPr>
                    <p:blipFill>
                      <a:blip r:embed="rId9"/>
                      <a:srcRect/>
                      <a:stretch>
                        <a:fillRect/>
                      </a:stretch>
                    </p:blipFill>
                    <p:spPr bwMode="auto">
                      <a:xfrm>
                        <a:off x="5314329" y="3125763"/>
                        <a:ext cx="2786063" cy="21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618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689"/>
                                        </p:tgtEl>
                                        <p:attrNameLst>
                                          <p:attrName>style.visibility</p:attrName>
                                        </p:attrNameLst>
                                      </p:cBhvr>
                                      <p:to>
                                        <p:strVal val="visible"/>
                                      </p:to>
                                    </p:set>
                                    <p:animEffect transition="in" filter="fade">
                                      <p:cBhvr>
                                        <p:cTn id="12" dur="500"/>
                                        <p:tgtEl>
                                          <p:spTgt spid="7168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9552" y="12576"/>
            <a:ext cx="8062664"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cs-CZ" altLang="cs-CZ" sz="2200" b="1" kern="0" dirty="0" err="1" smtClean="0">
                <a:solidFill>
                  <a:schemeClr val="tx1"/>
                </a:solidFill>
              </a:rPr>
              <a:t>Example</a:t>
            </a:r>
            <a:r>
              <a:rPr lang="cs-CZ" altLang="cs-CZ" sz="2200" b="1" kern="0" dirty="0" smtClean="0">
                <a:solidFill>
                  <a:schemeClr val="tx1"/>
                </a:solidFill>
              </a:rPr>
              <a:t> – </a:t>
            </a:r>
            <a:r>
              <a:rPr lang="cs-CZ" altLang="cs-CZ" sz="2200" b="1" kern="0" dirty="0" err="1" smtClean="0">
                <a:solidFill>
                  <a:schemeClr val="tx1"/>
                </a:solidFill>
              </a:rPr>
              <a:t>Concentric</a:t>
            </a:r>
            <a:r>
              <a:rPr lang="cs-CZ" altLang="cs-CZ" sz="2200" b="1" kern="0" dirty="0" smtClean="0">
                <a:solidFill>
                  <a:schemeClr val="tx1"/>
                </a:solidFill>
              </a:rPr>
              <a:t> </a:t>
            </a:r>
            <a:r>
              <a:rPr lang="cs-CZ" altLang="cs-CZ" sz="2200" b="1" kern="0" dirty="0" err="1" smtClean="0">
                <a:solidFill>
                  <a:schemeClr val="tx1"/>
                </a:solidFill>
              </a:rPr>
              <a:t>spheres</a:t>
            </a:r>
            <a:endParaRPr lang="en-US" altLang="cs-CZ" sz="2200" kern="0" dirty="0" smtClean="0">
              <a:solidFill>
                <a:schemeClr val="tx1"/>
              </a:solidFill>
            </a:endParaRP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669179"/>
            <a:ext cx="3023622" cy="2752350"/>
          </a:xfrm>
          <a:prstGeom prst="rect">
            <a:avLst/>
          </a:prstGeom>
        </p:spPr>
      </p:pic>
      <p:sp>
        <p:nvSpPr>
          <p:cNvPr id="6" name="TextovéPole 5"/>
          <p:cNvSpPr txBox="1"/>
          <p:nvPr/>
        </p:nvSpPr>
        <p:spPr>
          <a:xfrm>
            <a:off x="6764351" y="1628800"/>
            <a:ext cx="407484" cy="338554"/>
          </a:xfrm>
          <a:prstGeom prst="rect">
            <a:avLst/>
          </a:prstGeom>
          <a:noFill/>
        </p:spPr>
        <p:txBody>
          <a:bodyPr wrap="none" rtlCol="0">
            <a:spAutoFit/>
          </a:bodyPr>
          <a:lstStyle/>
          <a:p>
            <a:r>
              <a:rPr lang="cs-CZ" sz="1600" dirty="0" smtClean="0"/>
              <a:t>R</a:t>
            </a:r>
            <a:r>
              <a:rPr lang="cs-CZ" sz="1600" baseline="-25000" dirty="0" smtClean="0"/>
              <a:t>1</a:t>
            </a:r>
            <a:endParaRPr lang="cs-CZ" sz="1600" baseline="-25000" dirty="0"/>
          </a:p>
        </p:txBody>
      </p:sp>
      <p:sp>
        <p:nvSpPr>
          <p:cNvPr id="7" name="TextovéPole 6"/>
          <p:cNvSpPr txBox="1"/>
          <p:nvPr/>
        </p:nvSpPr>
        <p:spPr>
          <a:xfrm>
            <a:off x="6804248" y="1095708"/>
            <a:ext cx="407484" cy="338554"/>
          </a:xfrm>
          <a:prstGeom prst="rect">
            <a:avLst/>
          </a:prstGeom>
          <a:noFill/>
        </p:spPr>
        <p:txBody>
          <a:bodyPr wrap="none" rtlCol="0">
            <a:spAutoFit/>
          </a:bodyPr>
          <a:lstStyle/>
          <a:p>
            <a:r>
              <a:rPr lang="cs-CZ" sz="1600" dirty="0" smtClean="0"/>
              <a:t>R</a:t>
            </a:r>
            <a:r>
              <a:rPr lang="cs-CZ" sz="1600" baseline="-25000" dirty="0" smtClean="0"/>
              <a:t>2</a:t>
            </a:r>
            <a:endParaRPr lang="cs-CZ" sz="1600" baseline="-25000" dirty="0"/>
          </a:p>
        </p:txBody>
      </p:sp>
      <p:sp>
        <p:nvSpPr>
          <p:cNvPr id="8" name="TextovéPole 7"/>
          <p:cNvSpPr txBox="1"/>
          <p:nvPr/>
        </p:nvSpPr>
        <p:spPr>
          <a:xfrm>
            <a:off x="6876256" y="2123564"/>
            <a:ext cx="748923" cy="369332"/>
          </a:xfrm>
          <a:prstGeom prst="rect">
            <a:avLst/>
          </a:prstGeom>
          <a:noFill/>
        </p:spPr>
        <p:txBody>
          <a:bodyPr wrap="none" rtlCol="0">
            <a:spAutoFit/>
          </a:bodyPr>
          <a:lstStyle/>
          <a:p>
            <a:r>
              <a:rPr lang="cs-CZ" dirty="0" smtClean="0"/>
              <a:t>metal</a:t>
            </a:r>
            <a:endParaRPr lang="cs-CZ" dirty="0"/>
          </a:p>
        </p:txBody>
      </p:sp>
      <p:sp>
        <p:nvSpPr>
          <p:cNvPr id="9" name="TextovéPole 8"/>
          <p:cNvSpPr txBox="1"/>
          <p:nvPr/>
        </p:nvSpPr>
        <p:spPr>
          <a:xfrm>
            <a:off x="7749014" y="1196752"/>
            <a:ext cx="351378" cy="338554"/>
          </a:xfrm>
          <a:prstGeom prst="rect">
            <a:avLst/>
          </a:prstGeom>
          <a:noFill/>
        </p:spPr>
        <p:txBody>
          <a:bodyPr wrap="none" rtlCol="0">
            <a:spAutoFit/>
          </a:bodyPr>
          <a:lstStyle/>
          <a:p>
            <a:r>
              <a:rPr lang="el-GR" sz="1600" dirty="0" smtClean="0"/>
              <a:t>ε</a:t>
            </a:r>
            <a:r>
              <a:rPr lang="cs-CZ" sz="1600" baseline="-25000" dirty="0" smtClean="0"/>
              <a:t>2</a:t>
            </a:r>
            <a:endParaRPr lang="cs-CZ" sz="1600" baseline="-25000" dirty="0"/>
          </a:p>
        </p:txBody>
      </p:sp>
      <p:sp>
        <p:nvSpPr>
          <p:cNvPr id="10" name="TextovéPole 9"/>
          <p:cNvSpPr txBox="1"/>
          <p:nvPr/>
        </p:nvSpPr>
        <p:spPr>
          <a:xfrm>
            <a:off x="8100392" y="858198"/>
            <a:ext cx="351378" cy="338554"/>
          </a:xfrm>
          <a:prstGeom prst="rect">
            <a:avLst/>
          </a:prstGeom>
          <a:noFill/>
        </p:spPr>
        <p:txBody>
          <a:bodyPr wrap="none" rtlCol="0">
            <a:spAutoFit/>
          </a:bodyPr>
          <a:lstStyle/>
          <a:p>
            <a:r>
              <a:rPr lang="el-GR" sz="1600" dirty="0" smtClean="0"/>
              <a:t>ε</a:t>
            </a:r>
            <a:r>
              <a:rPr lang="cs-CZ" sz="1600" baseline="-25000" dirty="0" smtClean="0"/>
              <a:t>1</a:t>
            </a:r>
            <a:endParaRPr lang="cs-CZ" sz="1600" baseline="-25000" dirty="0"/>
          </a:p>
        </p:txBody>
      </p:sp>
      <p:sp>
        <p:nvSpPr>
          <p:cNvPr id="11" name="Text Box 7"/>
          <p:cNvSpPr txBox="1">
            <a:spLocks noChangeArrowheads="1"/>
          </p:cNvSpPr>
          <p:nvPr/>
        </p:nvSpPr>
        <p:spPr bwMode="auto">
          <a:xfrm>
            <a:off x="467544" y="620688"/>
            <a:ext cx="5472608" cy="213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cs-CZ" altLang="cs-CZ" sz="1900" dirty="0" smtClean="0"/>
              <a:t>A </a:t>
            </a:r>
            <a:r>
              <a:rPr lang="cs-CZ" altLang="cs-CZ" sz="1900" dirty="0" err="1" smtClean="0"/>
              <a:t>conducting</a:t>
            </a:r>
            <a:r>
              <a:rPr lang="cs-CZ" altLang="cs-CZ" sz="1900" dirty="0" smtClean="0"/>
              <a:t> </a:t>
            </a:r>
            <a:r>
              <a:rPr lang="cs-CZ" altLang="cs-CZ" sz="1900" dirty="0" err="1" smtClean="0"/>
              <a:t>sphere</a:t>
            </a:r>
            <a:r>
              <a:rPr lang="cs-CZ" altLang="cs-CZ" sz="1900" dirty="0" smtClean="0"/>
              <a:t> </a:t>
            </a:r>
            <a:r>
              <a:rPr lang="cs-CZ" altLang="cs-CZ" sz="1900" dirty="0" err="1" smtClean="0"/>
              <a:t>of</a:t>
            </a:r>
            <a:r>
              <a:rPr lang="cs-CZ" altLang="cs-CZ" sz="1900" dirty="0" smtClean="0"/>
              <a:t> </a:t>
            </a:r>
            <a:r>
              <a:rPr lang="cs-CZ" altLang="cs-CZ" sz="1900" dirty="0" err="1" smtClean="0"/>
              <a:t>radius</a:t>
            </a:r>
            <a:r>
              <a:rPr lang="cs-CZ" altLang="cs-CZ" sz="1900" dirty="0" smtClean="0"/>
              <a:t> </a:t>
            </a:r>
            <a:r>
              <a:rPr lang="cs-CZ" altLang="cs-CZ" sz="1900" i="1" dirty="0" smtClean="0">
                <a:solidFill>
                  <a:srgbClr val="0000FF"/>
                </a:solidFill>
              </a:rPr>
              <a:t>R</a:t>
            </a:r>
            <a:r>
              <a:rPr lang="cs-CZ" altLang="cs-CZ" sz="1900" baseline="-25000" dirty="0" smtClean="0">
                <a:solidFill>
                  <a:srgbClr val="0000FF"/>
                </a:solidFill>
              </a:rPr>
              <a:t>1</a:t>
            </a:r>
            <a:r>
              <a:rPr lang="cs-CZ" altLang="cs-CZ" sz="1900" dirty="0" smtClean="0"/>
              <a:t> </a:t>
            </a:r>
            <a:r>
              <a:rPr lang="cs-CZ" altLang="cs-CZ" sz="1900" dirty="0" err="1" smtClean="0"/>
              <a:t>is</a:t>
            </a:r>
            <a:r>
              <a:rPr lang="cs-CZ" altLang="cs-CZ" sz="1900" dirty="0" smtClean="0"/>
              <a:t> </a:t>
            </a:r>
            <a:r>
              <a:rPr lang="cs-CZ" altLang="cs-CZ" sz="1900" dirty="0" err="1" smtClean="0"/>
              <a:t>surrounded</a:t>
            </a:r>
            <a:r>
              <a:rPr lang="cs-CZ" altLang="cs-CZ" sz="1900" dirty="0" smtClean="0"/>
              <a:t> by a </a:t>
            </a:r>
            <a:r>
              <a:rPr lang="cs-CZ" altLang="cs-CZ" sz="1900" dirty="0" err="1" smtClean="0"/>
              <a:t>concentric</a:t>
            </a:r>
            <a:r>
              <a:rPr lang="cs-CZ" altLang="cs-CZ" sz="1900" dirty="0" smtClean="0"/>
              <a:t> </a:t>
            </a:r>
            <a:r>
              <a:rPr lang="cs-CZ" altLang="cs-CZ" sz="1900" dirty="0" err="1" smtClean="0"/>
              <a:t>dielectric</a:t>
            </a:r>
            <a:r>
              <a:rPr lang="cs-CZ" altLang="cs-CZ" sz="1900" dirty="0" smtClean="0"/>
              <a:t> </a:t>
            </a:r>
            <a:r>
              <a:rPr lang="cs-CZ" altLang="cs-CZ" sz="1900" dirty="0" err="1" smtClean="0"/>
              <a:t>layer</a:t>
            </a:r>
            <a:r>
              <a:rPr lang="cs-CZ" altLang="cs-CZ" sz="1900" dirty="0" smtClean="0"/>
              <a:t> </a:t>
            </a:r>
            <a:r>
              <a:rPr lang="cs-CZ" altLang="cs-CZ" sz="1900" dirty="0" err="1" smtClean="0"/>
              <a:t>of</a:t>
            </a:r>
            <a:r>
              <a:rPr lang="cs-CZ" altLang="cs-CZ" sz="1900" dirty="0" smtClean="0"/>
              <a:t> </a:t>
            </a:r>
            <a:r>
              <a:rPr lang="cs-CZ" altLang="cs-CZ" sz="1900" dirty="0" err="1" smtClean="0"/>
              <a:t>outer</a:t>
            </a:r>
            <a:r>
              <a:rPr lang="cs-CZ" altLang="cs-CZ" sz="1900" dirty="0" smtClean="0"/>
              <a:t> </a:t>
            </a:r>
            <a:r>
              <a:rPr lang="cs-CZ" altLang="cs-CZ" sz="1900" dirty="0" err="1" smtClean="0"/>
              <a:t>radius</a:t>
            </a:r>
            <a:r>
              <a:rPr lang="cs-CZ" altLang="cs-CZ" sz="1900" dirty="0" smtClean="0"/>
              <a:t> </a:t>
            </a:r>
            <a:r>
              <a:rPr lang="cs-CZ" altLang="cs-CZ" sz="1900" i="1" dirty="0" smtClean="0">
                <a:solidFill>
                  <a:srgbClr val="0000FF"/>
                </a:solidFill>
              </a:rPr>
              <a:t>R</a:t>
            </a:r>
            <a:r>
              <a:rPr lang="cs-CZ" altLang="cs-CZ" sz="1900" baseline="-25000" dirty="0" smtClean="0">
                <a:solidFill>
                  <a:srgbClr val="0000FF"/>
                </a:solidFill>
              </a:rPr>
              <a:t>2</a:t>
            </a:r>
            <a:r>
              <a:rPr lang="cs-CZ" altLang="cs-CZ" sz="1900" dirty="0" smtClean="0"/>
              <a:t> and permitivity </a:t>
            </a:r>
            <a:r>
              <a:rPr lang="el-GR" altLang="cs-CZ" sz="1900" i="1" dirty="0" smtClean="0">
                <a:solidFill>
                  <a:srgbClr val="0000FF"/>
                </a:solidFill>
              </a:rPr>
              <a:t>ε</a:t>
            </a:r>
            <a:r>
              <a:rPr lang="cs-CZ" altLang="cs-CZ" sz="1900" baseline="-25000" dirty="0" smtClean="0">
                <a:solidFill>
                  <a:srgbClr val="0000FF"/>
                </a:solidFill>
              </a:rPr>
              <a:t>2</a:t>
            </a:r>
            <a:r>
              <a:rPr lang="cs-CZ" altLang="cs-CZ" sz="1900" dirty="0" smtClean="0"/>
              <a:t>. </a:t>
            </a:r>
            <a:r>
              <a:rPr lang="cs-CZ" altLang="cs-CZ" sz="1900" dirty="0" err="1" smtClean="0"/>
              <a:t>The</a:t>
            </a:r>
            <a:r>
              <a:rPr lang="cs-CZ" altLang="cs-CZ" sz="1900" dirty="0" smtClean="0"/>
              <a:t> </a:t>
            </a:r>
            <a:r>
              <a:rPr lang="cs-CZ" altLang="cs-CZ" sz="1900" dirty="0" err="1" smtClean="0"/>
              <a:t>surrounding</a:t>
            </a:r>
            <a:r>
              <a:rPr lang="cs-CZ" altLang="cs-CZ" sz="1900" dirty="0" smtClean="0"/>
              <a:t> medium has permitivity </a:t>
            </a:r>
            <a:r>
              <a:rPr lang="el-GR" altLang="cs-CZ" sz="1900" i="1" dirty="0" smtClean="0">
                <a:solidFill>
                  <a:srgbClr val="0000FF"/>
                </a:solidFill>
              </a:rPr>
              <a:t>ε</a:t>
            </a:r>
            <a:r>
              <a:rPr lang="en-US" altLang="cs-CZ" sz="1900" baseline="-25000" dirty="0" smtClean="0">
                <a:solidFill>
                  <a:srgbClr val="0000FF"/>
                </a:solidFill>
              </a:rPr>
              <a:t>1</a:t>
            </a:r>
            <a:r>
              <a:rPr lang="en-US" altLang="cs-CZ" sz="1900" dirty="0" smtClean="0"/>
              <a:t>&lt;</a:t>
            </a:r>
            <a:r>
              <a:rPr lang="el-GR" altLang="cs-CZ" sz="1900" i="1" dirty="0" smtClean="0">
                <a:solidFill>
                  <a:srgbClr val="0000FF"/>
                </a:solidFill>
              </a:rPr>
              <a:t>ε</a:t>
            </a:r>
            <a:r>
              <a:rPr lang="cs-CZ" altLang="cs-CZ" sz="1900" baseline="-25000" dirty="0" smtClean="0">
                <a:solidFill>
                  <a:srgbClr val="0000FF"/>
                </a:solidFill>
              </a:rPr>
              <a:t>2</a:t>
            </a:r>
            <a:r>
              <a:rPr lang="en-US" altLang="cs-CZ" sz="1900" dirty="0" smtClean="0"/>
              <a:t>. </a:t>
            </a:r>
            <a:r>
              <a:rPr lang="cs-CZ" altLang="cs-CZ" sz="1900" dirty="0" err="1" smtClean="0"/>
              <a:t>Find</a:t>
            </a:r>
            <a:r>
              <a:rPr lang="cs-CZ" altLang="cs-CZ" sz="1900" dirty="0" smtClean="0"/>
              <a:t> </a:t>
            </a:r>
            <a:r>
              <a:rPr lang="cs-CZ" altLang="cs-CZ" sz="1900" dirty="0" err="1" smtClean="0"/>
              <a:t>the</a:t>
            </a:r>
            <a:r>
              <a:rPr lang="cs-CZ" altLang="cs-CZ" sz="1900" dirty="0" smtClean="0"/>
              <a:t> dependence </a:t>
            </a:r>
            <a:r>
              <a:rPr lang="cs-CZ" altLang="cs-CZ" sz="1900" dirty="0" err="1" smtClean="0"/>
              <a:t>of</a:t>
            </a:r>
            <a:r>
              <a:rPr lang="cs-CZ" altLang="cs-CZ" sz="1900" dirty="0" smtClean="0"/>
              <a:t> </a:t>
            </a:r>
            <a:r>
              <a:rPr lang="cs-CZ" altLang="cs-CZ" sz="1900" dirty="0" err="1" smtClean="0"/>
              <a:t>electric</a:t>
            </a:r>
            <a:r>
              <a:rPr lang="cs-CZ" altLang="cs-CZ" sz="1900" dirty="0" smtClean="0"/>
              <a:t> </a:t>
            </a:r>
            <a:r>
              <a:rPr lang="cs-CZ" altLang="cs-CZ" sz="1900" dirty="0" err="1" smtClean="0"/>
              <a:t>displacement</a:t>
            </a:r>
            <a:r>
              <a:rPr lang="cs-CZ" altLang="cs-CZ" sz="1900" dirty="0" smtClean="0"/>
              <a:t>, </a:t>
            </a:r>
            <a:r>
              <a:rPr lang="cs-CZ" altLang="cs-CZ" sz="1900" dirty="0" err="1" smtClean="0"/>
              <a:t>electric</a:t>
            </a:r>
            <a:r>
              <a:rPr lang="cs-CZ" altLang="cs-CZ" sz="1900" dirty="0" smtClean="0"/>
              <a:t> </a:t>
            </a:r>
            <a:r>
              <a:rPr lang="cs-CZ" altLang="cs-CZ" sz="1900" dirty="0" err="1" smtClean="0"/>
              <a:t>field</a:t>
            </a:r>
            <a:r>
              <a:rPr lang="cs-CZ" altLang="cs-CZ" sz="1900" dirty="0" smtClean="0"/>
              <a:t> and </a:t>
            </a:r>
            <a:r>
              <a:rPr lang="cs-CZ" altLang="cs-CZ" sz="1900" dirty="0" err="1" smtClean="0"/>
              <a:t>potential</a:t>
            </a:r>
            <a:r>
              <a:rPr lang="cs-CZ" altLang="cs-CZ" sz="1900" dirty="0" smtClean="0"/>
              <a:t> on </a:t>
            </a:r>
            <a:r>
              <a:rPr lang="cs-CZ" altLang="cs-CZ" sz="1900" dirty="0" err="1" smtClean="0"/>
              <a:t>the</a:t>
            </a:r>
            <a:r>
              <a:rPr lang="cs-CZ" altLang="cs-CZ" sz="1900" dirty="0" smtClean="0"/>
              <a:t> distance </a:t>
            </a:r>
            <a:r>
              <a:rPr lang="cs-CZ" altLang="cs-CZ" sz="1900" dirty="0" err="1" smtClean="0"/>
              <a:t>from</a:t>
            </a:r>
            <a:r>
              <a:rPr lang="cs-CZ" altLang="cs-CZ" sz="1900" dirty="0" smtClean="0"/>
              <a:t> </a:t>
            </a:r>
            <a:r>
              <a:rPr lang="cs-CZ" altLang="cs-CZ" sz="1900" dirty="0" err="1" smtClean="0"/>
              <a:t>the</a:t>
            </a:r>
            <a:r>
              <a:rPr lang="cs-CZ" altLang="cs-CZ" sz="1900" dirty="0" smtClean="0"/>
              <a:t> center </a:t>
            </a:r>
            <a:r>
              <a:rPr lang="cs-CZ" altLang="cs-CZ" sz="1900" dirty="0" err="1" smtClean="0"/>
              <a:t>of</a:t>
            </a:r>
            <a:r>
              <a:rPr lang="cs-CZ" altLang="cs-CZ" sz="1900" dirty="0" smtClean="0"/>
              <a:t> </a:t>
            </a:r>
            <a:r>
              <a:rPr lang="cs-CZ" altLang="cs-CZ" sz="1900" dirty="0" err="1" smtClean="0"/>
              <a:t>the</a:t>
            </a:r>
            <a:r>
              <a:rPr lang="cs-CZ" altLang="cs-CZ" sz="1900" dirty="0" smtClean="0"/>
              <a:t> </a:t>
            </a:r>
            <a:r>
              <a:rPr lang="cs-CZ" altLang="cs-CZ" sz="1900" dirty="0" err="1" smtClean="0"/>
              <a:t>sphere</a:t>
            </a:r>
            <a:r>
              <a:rPr lang="en-US" altLang="cs-CZ" sz="1900" dirty="0" smtClean="0"/>
              <a:t> charged to the charge </a:t>
            </a:r>
            <a:r>
              <a:rPr lang="en-US" altLang="cs-CZ" sz="1900" i="1" dirty="0" smtClean="0">
                <a:solidFill>
                  <a:srgbClr val="0000FF"/>
                </a:solidFill>
              </a:rPr>
              <a:t>Q</a:t>
            </a:r>
            <a:r>
              <a:rPr lang="cs-CZ" altLang="cs-CZ" sz="1900" dirty="0" smtClean="0"/>
              <a:t>. </a:t>
            </a:r>
            <a:r>
              <a:rPr lang="en-US" altLang="cs-CZ" sz="1900" dirty="0" smtClean="0"/>
              <a:t>	</a:t>
            </a:r>
            <a:r>
              <a:rPr lang="cs-CZ" altLang="cs-CZ" sz="1900" dirty="0" smtClean="0">
                <a:latin typeface="+mn-lt"/>
              </a:rPr>
              <a:t>D</a:t>
            </a:r>
            <a:r>
              <a:rPr lang="en-US" altLang="cs-CZ" sz="1900" dirty="0" smtClean="0">
                <a:latin typeface="+mn-lt"/>
              </a:rPr>
              <a:t>(r)=?, </a:t>
            </a:r>
            <a:r>
              <a:rPr lang="cs-CZ" altLang="cs-CZ" sz="1900" dirty="0" smtClean="0">
                <a:latin typeface="+mn-lt"/>
              </a:rPr>
              <a:t>E(r)=?, </a:t>
            </a:r>
            <a:r>
              <a:rPr lang="el-GR" altLang="cs-CZ" sz="1900" dirty="0" smtClean="0">
                <a:latin typeface="+mn-lt"/>
              </a:rPr>
              <a:t>φ</a:t>
            </a:r>
            <a:r>
              <a:rPr lang="en-US" altLang="cs-CZ" sz="1900" dirty="0" smtClean="0">
                <a:latin typeface="+mn-lt"/>
              </a:rPr>
              <a:t>(r)=?</a:t>
            </a:r>
            <a:endParaRPr lang="cs-CZ" altLang="cs-CZ" sz="1900" dirty="0" smtClean="0"/>
          </a:p>
        </p:txBody>
      </p:sp>
      <p:sp>
        <p:nvSpPr>
          <p:cNvPr id="12" name="Text Box 7"/>
          <p:cNvSpPr txBox="1">
            <a:spLocks noChangeArrowheads="1"/>
          </p:cNvSpPr>
          <p:nvPr/>
        </p:nvSpPr>
        <p:spPr bwMode="auto">
          <a:xfrm>
            <a:off x="467544" y="2924944"/>
            <a:ext cx="5472608"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b="1" dirty="0" smtClean="0">
                <a:solidFill>
                  <a:srgbClr val="0000FF"/>
                </a:solidFill>
              </a:rPr>
              <a:t>Electric displacement</a:t>
            </a:r>
          </a:p>
        </p:txBody>
      </p:sp>
      <p:sp>
        <p:nvSpPr>
          <p:cNvPr id="13" name="Text Box 7"/>
          <p:cNvSpPr txBox="1">
            <a:spLocks noChangeArrowheads="1"/>
          </p:cNvSpPr>
          <p:nvPr/>
        </p:nvSpPr>
        <p:spPr bwMode="auto">
          <a:xfrm>
            <a:off x="467543" y="3356992"/>
            <a:ext cx="6840403"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Gauss’s law simplified for the concentric arrangement</a:t>
            </a:r>
          </a:p>
        </p:txBody>
      </p:sp>
      <p:graphicFrame>
        <p:nvGraphicFramePr>
          <p:cNvPr id="14" name="Objekt 13"/>
          <p:cNvGraphicFramePr>
            <a:graphicFrameLocks noChangeAspect="1"/>
          </p:cNvGraphicFramePr>
          <p:nvPr>
            <p:extLst>
              <p:ext uri="{D42A27DB-BD31-4B8C-83A1-F6EECF244321}">
                <p14:modId xmlns:p14="http://schemas.microsoft.com/office/powerpoint/2010/main" val="1092592147"/>
              </p:ext>
            </p:extLst>
          </p:nvPr>
        </p:nvGraphicFramePr>
        <p:xfrm>
          <a:off x="611560" y="3930823"/>
          <a:ext cx="4560888" cy="722313"/>
        </p:xfrm>
        <a:graphic>
          <a:graphicData uri="http://schemas.openxmlformats.org/presentationml/2006/ole">
            <mc:AlternateContent xmlns:mc="http://schemas.openxmlformats.org/markup-compatibility/2006">
              <mc:Choice xmlns:v="urn:schemas-microsoft-com:vml" Requires="v">
                <p:oleObj spid="_x0000_s73100" name="Equation" r:id="rId4" imgW="2412720" imgH="380880" progId="Equation.DSMT4">
                  <p:embed/>
                </p:oleObj>
              </mc:Choice>
              <mc:Fallback>
                <p:oleObj name="Equation" r:id="rId4" imgW="2412720" imgH="380880" progId="Equation.DSMT4">
                  <p:embed/>
                  <p:pic>
                    <p:nvPicPr>
                      <p:cNvPr id="0" name="Objekt 17"/>
                      <p:cNvPicPr>
                        <a:picLocks noChangeAspect="1" noChangeArrowheads="1"/>
                      </p:cNvPicPr>
                      <p:nvPr/>
                    </p:nvPicPr>
                    <p:blipFill>
                      <a:blip r:embed="rId5"/>
                      <a:srcRect/>
                      <a:stretch>
                        <a:fillRect/>
                      </a:stretch>
                    </p:blipFill>
                    <p:spPr bwMode="auto">
                      <a:xfrm>
                        <a:off x="611560" y="3930823"/>
                        <a:ext cx="4560888" cy="722313"/>
                      </a:xfrm>
                      <a:prstGeom prst="rect">
                        <a:avLst/>
                      </a:prstGeom>
                      <a:noFill/>
                      <a:ln w="15875">
                        <a:noFill/>
                        <a:miter lim="800000"/>
                        <a:headEnd/>
                        <a:tailEnd/>
                      </a:ln>
                    </p:spPr>
                  </p:pic>
                </p:oleObj>
              </mc:Fallback>
            </mc:AlternateContent>
          </a:graphicData>
        </a:graphic>
      </p:graphicFrame>
      <p:graphicFrame>
        <p:nvGraphicFramePr>
          <p:cNvPr id="15" name="Objekt 14"/>
          <p:cNvGraphicFramePr>
            <a:graphicFrameLocks noChangeAspect="1"/>
          </p:cNvGraphicFramePr>
          <p:nvPr>
            <p:extLst>
              <p:ext uri="{D42A27DB-BD31-4B8C-83A1-F6EECF244321}">
                <p14:modId xmlns:p14="http://schemas.microsoft.com/office/powerpoint/2010/main" val="4165095057"/>
              </p:ext>
            </p:extLst>
          </p:nvPr>
        </p:nvGraphicFramePr>
        <p:xfrm>
          <a:off x="6084342" y="3789040"/>
          <a:ext cx="1223962" cy="746125"/>
        </p:xfrm>
        <a:graphic>
          <a:graphicData uri="http://schemas.openxmlformats.org/presentationml/2006/ole">
            <mc:AlternateContent xmlns:mc="http://schemas.openxmlformats.org/markup-compatibility/2006">
              <mc:Choice xmlns:v="urn:schemas-microsoft-com:vml" Requires="v">
                <p:oleObj spid="_x0000_s73101" name="Equation" r:id="rId6" imgW="647640" imgH="393480" progId="Equation.DSMT4">
                  <p:embed/>
                </p:oleObj>
              </mc:Choice>
              <mc:Fallback>
                <p:oleObj name="Equation" r:id="rId6" imgW="647640" imgH="393480" progId="Equation.DSMT4">
                  <p:embed/>
                  <p:pic>
                    <p:nvPicPr>
                      <p:cNvPr id="0" name=""/>
                      <p:cNvPicPr>
                        <a:picLocks noChangeAspect="1" noChangeArrowheads="1"/>
                      </p:cNvPicPr>
                      <p:nvPr/>
                    </p:nvPicPr>
                    <p:blipFill>
                      <a:blip r:embed="rId7"/>
                      <a:srcRect/>
                      <a:stretch>
                        <a:fillRect/>
                      </a:stretch>
                    </p:blipFill>
                    <p:spPr bwMode="auto">
                      <a:xfrm>
                        <a:off x="6084342" y="3789040"/>
                        <a:ext cx="1223962" cy="746125"/>
                      </a:xfrm>
                      <a:prstGeom prst="rect">
                        <a:avLst/>
                      </a:prstGeom>
                      <a:solidFill>
                        <a:srgbClr val="FFFF99"/>
                      </a:solidFill>
                      <a:ln w="15875">
                        <a:solidFill>
                          <a:schemeClr val="tx1"/>
                        </a:solidFill>
                        <a:miter lim="800000"/>
                        <a:headEnd/>
                        <a:tailEnd/>
                      </a:ln>
                    </p:spPr>
                  </p:pic>
                </p:oleObj>
              </mc:Fallback>
            </mc:AlternateContent>
          </a:graphicData>
        </a:graphic>
      </p:graphicFrame>
      <p:sp>
        <p:nvSpPr>
          <p:cNvPr id="16" name="Text Box 7"/>
          <p:cNvSpPr txBox="1">
            <a:spLocks noChangeArrowheads="1"/>
          </p:cNvSpPr>
          <p:nvPr/>
        </p:nvSpPr>
        <p:spPr bwMode="auto">
          <a:xfrm>
            <a:off x="467544" y="5204519"/>
            <a:ext cx="5472608"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b="1" dirty="0" smtClean="0">
                <a:solidFill>
                  <a:srgbClr val="0000FF"/>
                </a:solidFill>
              </a:rPr>
              <a:t>Electric field</a:t>
            </a:r>
          </a:p>
        </p:txBody>
      </p:sp>
      <p:graphicFrame>
        <p:nvGraphicFramePr>
          <p:cNvPr id="17" name="Objekt 16"/>
          <p:cNvGraphicFramePr>
            <a:graphicFrameLocks noChangeAspect="1"/>
          </p:cNvGraphicFramePr>
          <p:nvPr>
            <p:extLst>
              <p:ext uri="{D42A27DB-BD31-4B8C-83A1-F6EECF244321}">
                <p14:modId xmlns:p14="http://schemas.microsoft.com/office/powerpoint/2010/main" val="3811209747"/>
              </p:ext>
            </p:extLst>
          </p:nvPr>
        </p:nvGraphicFramePr>
        <p:xfrm>
          <a:off x="576263" y="5741988"/>
          <a:ext cx="4632325" cy="842962"/>
        </p:xfrm>
        <a:graphic>
          <a:graphicData uri="http://schemas.openxmlformats.org/presentationml/2006/ole">
            <mc:AlternateContent xmlns:mc="http://schemas.openxmlformats.org/markup-compatibility/2006">
              <mc:Choice xmlns:v="urn:schemas-microsoft-com:vml" Requires="v">
                <p:oleObj spid="_x0000_s73102" name="Equation" r:id="rId8" imgW="2450880" imgH="444240" progId="Equation.DSMT4">
                  <p:embed/>
                </p:oleObj>
              </mc:Choice>
              <mc:Fallback>
                <p:oleObj name="Equation" r:id="rId8" imgW="2450880" imgH="444240" progId="Equation.DSMT4">
                  <p:embed/>
                  <p:pic>
                    <p:nvPicPr>
                      <p:cNvPr id="0" name=""/>
                      <p:cNvPicPr>
                        <a:picLocks noChangeAspect="1" noChangeArrowheads="1"/>
                      </p:cNvPicPr>
                      <p:nvPr/>
                    </p:nvPicPr>
                    <p:blipFill>
                      <a:blip r:embed="rId9"/>
                      <a:srcRect/>
                      <a:stretch>
                        <a:fillRect/>
                      </a:stretch>
                    </p:blipFill>
                    <p:spPr bwMode="auto">
                      <a:xfrm>
                        <a:off x="576263" y="5741988"/>
                        <a:ext cx="4632325" cy="842962"/>
                      </a:xfrm>
                      <a:prstGeom prst="rect">
                        <a:avLst/>
                      </a:prstGeom>
                      <a:noFill/>
                      <a:ln w="15875">
                        <a:noFill/>
                        <a:miter lim="800000"/>
                        <a:headEnd/>
                        <a:tailEnd/>
                      </a:ln>
                    </p:spPr>
                  </p:pic>
                </p:oleObj>
              </mc:Fallback>
            </mc:AlternateContent>
          </a:graphicData>
        </a:graphic>
      </p:graphicFrame>
      <p:sp>
        <p:nvSpPr>
          <p:cNvPr id="18" name="Text Box 7"/>
          <p:cNvSpPr txBox="1">
            <a:spLocks noChangeArrowheads="1"/>
          </p:cNvSpPr>
          <p:nvPr/>
        </p:nvSpPr>
        <p:spPr bwMode="auto">
          <a:xfrm>
            <a:off x="7458471" y="3933056"/>
            <a:ext cx="1143745" cy="3847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for r&gt;R</a:t>
            </a:r>
            <a:r>
              <a:rPr lang="en-US" altLang="cs-CZ" sz="1900" baseline="-25000" dirty="0" smtClean="0"/>
              <a:t>1</a:t>
            </a:r>
          </a:p>
        </p:txBody>
      </p:sp>
      <p:graphicFrame>
        <p:nvGraphicFramePr>
          <p:cNvPr id="19" name="Objekt 18"/>
          <p:cNvGraphicFramePr>
            <a:graphicFrameLocks noChangeAspect="1"/>
          </p:cNvGraphicFramePr>
          <p:nvPr>
            <p:extLst>
              <p:ext uri="{D42A27DB-BD31-4B8C-83A1-F6EECF244321}">
                <p14:modId xmlns:p14="http://schemas.microsoft.com/office/powerpoint/2010/main" val="2064813661"/>
              </p:ext>
            </p:extLst>
          </p:nvPr>
        </p:nvGraphicFramePr>
        <p:xfrm>
          <a:off x="6324600" y="4725144"/>
          <a:ext cx="744538" cy="338137"/>
        </p:xfrm>
        <a:graphic>
          <a:graphicData uri="http://schemas.openxmlformats.org/presentationml/2006/ole">
            <mc:AlternateContent xmlns:mc="http://schemas.openxmlformats.org/markup-compatibility/2006">
              <mc:Choice xmlns:v="urn:schemas-microsoft-com:vml" Requires="v">
                <p:oleObj spid="_x0000_s73103" name="Equation" r:id="rId10" imgW="393480" imgH="177480" progId="Equation.DSMT4">
                  <p:embed/>
                </p:oleObj>
              </mc:Choice>
              <mc:Fallback>
                <p:oleObj name="Equation" r:id="rId10" imgW="393480" imgH="177480" progId="Equation.DSMT4">
                  <p:embed/>
                  <p:pic>
                    <p:nvPicPr>
                      <p:cNvPr id="0" name=""/>
                      <p:cNvPicPr>
                        <a:picLocks noChangeAspect="1" noChangeArrowheads="1"/>
                      </p:cNvPicPr>
                      <p:nvPr/>
                    </p:nvPicPr>
                    <p:blipFill>
                      <a:blip r:embed="rId11"/>
                      <a:srcRect/>
                      <a:stretch>
                        <a:fillRect/>
                      </a:stretch>
                    </p:blipFill>
                    <p:spPr bwMode="auto">
                      <a:xfrm>
                        <a:off x="6324600" y="4725144"/>
                        <a:ext cx="744538" cy="338137"/>
                      </a:xfrm>
                      <a:prstGeom prst="rect">
                        <a:avLst/>
                      </a:prstGeom>
                      <a:solidFill>
                        <a:srgbClr val="FFFF99"/>
                      </a:solidFill>
                      <a:ln w="15875">
                        <a:solidFill>
                          <a:schemeClr val="tx1"/>
                        </a:solidFill>
                        <a:miter lim="800000"/>
                        <a:headEnd/>
                        <a:tailEnd/>
                      </a:ln>
                    </p:spPr>
                  </p:pic>
                </p:oleObj>
              </mc:Fallback>
            </mc:AlternateContent>
          </a:graphicData>
        </a:graphic>
      </p:graphicFrame>
      <p:sp>
        <p:nvSpPr>
          <p:cNvPr id="20" name="Text Box 7"/>
          <p:cNvSpPr txBox="1">
            <a:spLocks noChangeArrowheads="1"/>
          </p:cNvSpPr>
          <p:nvPr/>
        </p:nvSpPr>
        <p:spPr bwMode="auto">
          <a:xfrm>
            <a:off x="7452320" y="4700463"/>
            <a:ext cx="1143745" cy="3847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for r&lt;R</a:t>
            </a:r>
            <a:r>
              <a:rPr lang="en-US" altLang="cs-CZ" sz="1900" baseline="-25000" dirty="0" smtClean="0"/>
              <a:t>1</a:t>
            </a:r>
          </a:p>
        </p:txBody>
      </p:sp>
      <p:sp>
        <p:nvSpPr>
          <p:cNvPr id="21" name="Text Box 7"/>
          <p:cNvSpPr txBox="1">
            <a:spLocks noChangeArrowheads="1"/>
          </p:cNvSpPr>
          <p:nvPr/>
        </p:nvSpPr>
        <p:spPr bwMode="auto">
          <a:xfrm>
            <a:off x="467545" y="4700463"/>
            <a:ext cx="5472608"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Since the charge inside the sphere is zero, then</a:t>
            </a:r>
          </a:p>
        </p:txBody>
      </p:sp>
      <p:graphicFrame>
        <p:nvGraphicFramePr>
          <p:cNvPr id="22" name="Objekt 21"/>
          <p:cNvGraphicFramePr>
            <a:graphicFrameLocks noChangeAspect="1"/>
          </p:cNvGraphicFramePr>
          <p:nvPr>
            <p:extLst>
              <p:ext uri="{D42A27DB-BD31-4B8C-83A1-F6EECF244321}">
                <p14:modId xmlns:p14="http://schemas.microsoft.com/office/powerpoint/2010/main" val="3599580037"/>
              </p:ext>
            </p:extLst>
          </p:nvPr>
        </p:nvGraphicFramePr>
        <p:xfrm>
          <a:off x="6084168" y="5733256"/>
          <a:ext cx="1344612" cy="747712"/>
        </p:xfrm>
        <a:graphic>
          <a:graphicData uri="http://schemas.openxmlformats.org/presentationml/2006/ole">
            <mc:AlternateContent xmlns:mc="http://schemas.openxmlformats.org/markup-compatibility/2006">
              <mc:Choice xmlns:v="urn:schemas-microsoft-com:vml" Requires="v">
                <p:oleObj spid="_x0000_s73104" name="Equation" r:id="rId12" imgW="711000" imgH="393480" progId="Equation.DSMT4">
                  <p:embed/>
                </p:oleObj>
              </mc:Choice>
              <mc:Fallback>
                <p:oleObj name="Equation" r:id="rId12" imgW="711000" imgH="393480" progId="Equation.DSMT4">
                  <p:embed/>
                  <p:pic>
                    <p:nvPicPr>
                      <p:cNvPr id="0" name=""/>
                      <p:cNvPicPr>
                        <a:picLocks noChangeAspect="1" noChangeArrowheads="1"/>
                      </p:cNvPicPr>
                      <p:nvPr/>
                    </p:nvPicPr>
                    <p:blipFill>
                      <a:blip r:embed="rId13"/>
                      <a:srcRect/>
                      <a:stretch>
                        <a:fillRect/>
                      </a:stretch>
                    </p:blipFill>
                    <p:spPr bwMode="auto">
                      <a:xfrm>
                        <a:off x="6084168" y="5733256"/>
                        <a:ext cx="1344612" cy="747712"/>
                      </a:xfrm>
                      <a:prstGeom prst="rect">
                        <a:avLst/>
                      </a:prstGeom>
                      <a:noFill/>
                      <a:ln w="15875">
                        <a:solidFill>
                          <a:schemeClr val="tx1"/>
                        </a:solidFill>
                        <a:miter lim="800000"/>
                        <a:headEnd/>
                        <a:tailEnd/>
                      </a:ln>
                    </p:spPr>
                  </p:pic>
                </p:oleObj>
              </mc:Fallback>
            </mc:AlternateContent>
          </a:graphicData>
        </a:graphic>
      </p:graphicFrame>
    </p:spTree>
    <p:extLst>
      <p:ext uri="{BB962C8B-B14F-4D97-AF65-F5344CB8AC3E}">
        <p14:creationId xmlns:p14="http://schemas.microsoft.com/office/powerpoint/2010/main" val="106008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8" grpId="0" animBg="1"/>
      <p:bldP spid="20" grpId="0" animBg="1"/>
      <p:bldP spid="2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9552" y="12576"/>
            <a:ext cx="8062664"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cs-CZ" altLang="cs-CZ" sz="2200" b="1" kern="0" dirty="0" err="1" smtClean="0">
                <a:solidFill>
                  <a:schemeClr val="tx1"/>
                </a:solidFill>
              </a:rPr>
              <a:t>Example</a:t>
            </a:r>
            <a:r>
              <a:rPr lang="cs-CZ" altLang="cs-CZ" sz="2200" b="1" kern="0" dirty="0" smtClean="0">
                <a:solidFill>
                  <a:schemeClr val="tx1"/>
                </a:solidFill>
              </a:rPr>
              <a:t> – </a:t>
            </a:r>
            <a:r>
              <a:rPr lang="cs-CZ" altLang="cs-CZ" sz="2200" b="1" kern="0" dirty="0" err="1" smtClean="0">
                <a:solidFill>
                  <a:schemeClr val="tx1"/>
                </a:solidFill>
              </a:rPr>
              <a:t>Concentric</a:t>
            </a:r>
            <a:r>
              <a:rPr lang="cs-CZ" altLang="cs-CZ" sz="2200" b="1" kern="0" dirty="0" smtClean="0">
                <a:solidFill>
                  <a:schemeClr val="tx1"/>
                </a:solidFill>
              </a:rPr>
              <a:t> </a:t>
            </a:r>
            <a:r>
              <a:rPr lang="cs-CZ" altLang="cs-CZ" sz="2200" b="1" kern="0" dirty="0" err="1" smtClean="0">
                <a:solidFill>
                  <a:schemeClr val="tx1"/>
                </a:solidFill>
              </a:rPr>
              <a:t>spheres</a:t>
            </a:r>
            <a:endParaRPr lang="en-US" altLang="cs-CZ" sz="2200" kern="0" dirty="0" smtClean="0">
              <a:solidFill>
                <a:schemeClr val="tx1"/>
              </a:solidFill>
            </a:endParaRPr>
          </a:p>
        </p:txBody>
      </p:sp>
      <p:sp>
        <p:nvSpPr>
          <p:cNvPr id="16" name="Text Box 7"/>
          <p:cNvSpPr txBox="1">
            <a:spLocks noChangeArrowheads="1"/>
          </p:cNvSpPr>
          <p:nvPr/>
        </p:nvSpPr>
        <p:spPr bwMode="auto">
          <a:xfrm>
            <a:off x="467544" y="608409"/>
            <a:ext cx="172819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Electric field in the sphere</a:t>
            </a:r>
          </a:p>
        </p:txBody>
      </p:sp>
      <p:sp>
        <p:nvSpPr>
          <p:cNvPr id="18" name="Text Box 7"/>
          <p:cNvSpPr txBox="1">
            <a:spLocks noChangeArrowheads="1"/>
          </p:cNvSpPr>
          <p:nvPr/>
        </p:nvSpPr>
        <p:spPr bwMode="auto">
          <a:xfrm>
            <a:off x="6300192" y="1874461"/>
            <a:ext cx="1584176" cy="3847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for R</a:t>
            </a:r>
            <a:r>
              <a:rPr lang="en-US" altLang="cs-CZ" sz="1900" baseline="-25000" dirty="0" smtClean="0"/>
              <a:t>1</a:t>
            </a:r>
            <a:r>
              <a:rPr lang="en-US" altLang="cs-CZ" sz="1900" dirty="0" smtClean="0"/>
              <a:t>&lt;r&lt;R</a:t>
            </a:r>
            <a:r>
              <a:rPr lang="en-US" altLang="cs-CZ" sz="1900" baseline="-25000" dirty="0" smtClean="0"/>
              <a:t>2</a:t>
            </a:r>
          </a:p>
        </p:txBody>
      </p:sp>
      <p:sp>
        <p:nvSpPr>
          <p:cNvPr id="20" name="Text Box 7"/>
          <p:cNvSpPr txBox="1">
            <a:spLocks noChangeArrowheads="1"/>
          </p:cNvSpPr>
          <p:nvPr/>
        </p:nvSpPr>
        <p:spPr bwMode="auto">
          <a:xfrm>
            <a:off x="7596336" y="800769"/>
            <a:ext cx="1143745" cy="3847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for r&lt;R</a:t>
            </a:r>
            <a:r>
              <a:rPr lang="en-US" altLang="cs-CZ" sz="1900" baseline="-25000" dirty="0" smtClean="0"/>
              <a:t>1</a:t>
            </a:r>
          </a:p>
        </p:txBody>
      </p:sp>
      <p:graphicFrame>
        <p:nvGraphicFramePr>
          <p:cNvPr id="22" name="Objekt 21"/>
          <p:cNvGraphicFramePr>
            <a:graphicFrameLocks noChangeAspect="1"/>
          </p:cNvGraphicFramePr>
          <p:nvPr>
            <p:extLst>
              <p:ext uri="{D42A27DB-BD31-4B8C-83A1-F6EECF244321}">
                <p14:modId xmlns:p14="http://schemas.microsoft.com/office/powerpoint/2010/main" val="3380224291"/>
              </p:ext>
            </p:extLst>
          </p:nvPr>
        </p:nvGraphicFramePr>
        <p:xfrm>
          <a:off x="2483768" y="608409"/>
          <a:ext cx="1344612" cy="747712"/>
        </p:xfrm>
        <a:graphic>
          <a:graphicData uri="http://schemas.openxmlformats.org/presentationml/2006/ole">
            <mc:AlternateContent xmlns:mc="http://schemas.openxmlformats.org/markup-compatibility/2006">
              <mc:Choice xmlns:v="urn:schemas-microsoft-com:vml" Requires="v">
                <p:oleObj spid="_x0000_s74340" name="Equation" r:id="rId3" imgW="711000" imgH="393480" progId="Equation.DSMT4">
                  <p:embed/>
                </p:oleObj>
              </mc:Choice>
              <mc:Fallback>
                <p:oleObj name="Equation" r:id="rId3" imgW="711000" imgH="393480" progId="Equation.DSMT4">
                  <p:embed/>
                  <p:pic>
                    <p:nvPicPr>
                      <p:cNvPr id="0" name=""/>
                      <p:cNvPicPr>
                        <a:picLocks noChangeAspect="1" noChangeArrowheads="1"/>
                      </p:cNvPicPr>
                      <p:nvPr/>
                    </p:nvPicPr>
                    <p:blipFill>
                      <a:blip r:embed="rId4"/>
                      <a:srcRect/>
                      <a:stretch>
                        <a:fillRect/>
                      </a:stretch>
                    </p:blipFill>
                    <p:spPr bwMode="auto">
                      <a:xfrm>
                        <a:off x="2483768" y="608409"/>
                        <a:ext cx="1344612" cy="747712"/>
                      </a:xfrm>
                      <a:prstGeom prst="rect">
                        <a:avLst/>
                      </a:prstGeom>
                      <a:noFill/>
                      <a:ln w="15875">
                        <a:solidFill>
                          <a:schemeClr val="tx1"/>
                        </a:solidFill>
                        <a:miter lim="800000"/>
                        <a:headEnd/>
                        <a:tailEnd/>
                      </a:ln>
                    </p:spPr>
                  </p:pic>
                </p:oleObj>
              </mc:Fallback>
            </mc:AlternateContent>
          </a:graphicData>
        </a:graphic>
      </p:graphicFrame>
      <p:sp>
        <p:nvSpPr>
          <p:cNvPr id="23" name="Text Box 7"/>
          <p:cNvSpPr txBox="1">
            <a:spLocks noChangeArrowheads="1"/>
          </p:cNvSpPr>
          <p:nvPr/>
        </p:nvSpPr>
        <p:spPr bwMode="auto">
          <a:xfrm>
            <a:off x="3995936" y="620688"/>
            <a:ext cx="230425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Charge inside the sphere is zero, so</a:t>
            </a:r>
          </a:p>
        </p:txBody>
      </p:sp>
      <p:graphicFrame>
        <p:nvGraphicFramePr>
          <p:cNvPr id="24" name="Objekt 23"/>
          <p:cNvGraphicFramePr>
            <a:graphicFrameLocks noChangeAspect="1"/>
          </p:cNvGraphicFramePr>
          <p:nvPr>
            <p:extLst>
              <p:ext uri="{D42A27DB-BD31-4B8C-83A1-F6EECF244321}">
                <p14:modId xmlns:p14="http://schemas.microsoft.com/office/powerpoint/2010/main" val="1401773300"/>
              </p:ext>
            </p:extLst>
          </p:nvPr>
        </p:nvGraphicFramePr>
        <p:xfrm>
          <a:off x="6683375" y="825500"/>
          <a:ext cx="720725" cy="336550"/>
        </p:xfrm>
        <a:graphic>
          <a:graphicData uri="http://schemas.openxmlformats.org/presentationml/2006/ole">
            <mc:AlternateContent xmlns:mc="http://schemas.openxmlformats.org/markup-compatibility/2006">
              <mc:Choice xmlns:v="urn:schemas-microsoft-com:vml" Requires="v">
                <p:oleObj spid="_x0000_s74341" name="Equation" r:id="rId5" imgW="380880" imgH="177480" progId="Equation.DSMT4">
                  <p:embed/>
                </p:oleObj>
              </mc:Choice>
              <mc:Fallback>
                <p:oleObj name="Equation" r:id="rId5" imgW="380880" imgH="177480" progId="Equation.DSMT4">
                  <p:embed/>
                  <p:pic>
                    <p:nvPicPr>
                      <p:cNvPr id="0" name=""/>
                      <p:cNvPicPr>
                        <a:picLocks noChangeAspect="1" noChangeArrowheads="1"/>
                      </p:cNvPicPr>
                      <p:nvPr/>
                    </p:nvPicPr>
                    <p:blipFill>
                      <a:blip r:embed="rId6"/>
                      <a:srcRect/>
                      <a:stretch>
                        <a:fillRect/>
                      </a:stretch>
                    </p:blipFill>
                    <p:spPr bwMode="auto">
                      <a:xfrm>
                        <a:off x="6683375" y="825500"/>
                        <a:ext cx="720725" cy="336550"/>
                      </a:xfrm>
                      <a:prstGeom prst="rect">
                        <a:avLst/>
                      </a:prstGeom>
                      <a:solidFill>
                        <a:srgbClr val="FFFF99"/>
                      </a:solidFill>
                      <a:ln w="15875">
                        <a:solidFill>
                          <a:schemeClr val="tx1"/>
                        </a:solidFill>
                        <a:miter lim="800000"/>
                        <a:headEnd/>
                        <a:tailEnd/>
                      </a:ln>
                    </p:spPr>
                  </p:pic>
                </p:oleObj>
              </mc:Fallback>
            </mc:AlternateContent>
          </a:graphicData>
        </a:graphic>
      </p:graphicFrame>
      <p:sp>
        <p:nvSpPr>
          <p:cNvPr id="25" name="Text Box 7"/>
          <p:cNvSpPr txBox="1">
            <a:spLocks noChangeArrowheads="1"/>
          </p:cNvSpPr>
          <p:nvPr/>
        </p:nvSpPr>
        <p:spPr bwMode="auto">
          <a:xfrm>
            <a:off x="467544" y="1892151"/>
            <a:ext cx="3168352"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Electric field in the dielectric</a:t>
            </a:r>
          </a:p>
        </p:txBody>
      </p:sp>
      <p:graphicFrame>
        <p:nvGraphicFramePr>
          <p:cNvPr id="26" name="Objekt 25"/>
          <p:cNvGraphicFramePr>
            <a:graphicFrameLocks noChangeAspect="1"/>
          </p:cNvGraphicFramePr>
          <p:nvPr>
            <p:extLst>
              <p:ext uri="{D42A27DB-BD31-4B8C-83A1-F6EECF244321}">
                <p14:modId xmlns:p14="http://schemas.microsoft.com/office/powerpoint/2010/main" val="3418483539"/>
              </p:ext>
            </p:extLst>
          </p:nvPr>
        </p:nvGraphicFramePr>
        <p:xfrm>
          <a:off x="4283968" y="1628800"/>
          <a:ext cx="1441450" cy="820738"/>
        </p:xfrm>
        <a:graphic>
          <a:graphicData uri="http://schemas.openxmlformats.org/presentationml/2006/ole">
            <mc:AlternateContent xmlns:mc="http://schemas.openxmlformats.org/markup-compatibility/2006">
              <mc:Choice xmlns:v="urn:schemas-microsoft-com:vml" Requires="v">
                <p:oleObj spid="_x0000_s74342" name="Equation" r:id="rId7" imgW="761760" imgH="431640" progId="Equation.DSMT4">
                  <p:embed/>
                </p:oleObj>
              </mc:Choice>
              <mc:Fallback>
                <p:oleObj name="Equation" r:id="rId7" imgW="761760" imgH="431640" progId="Equation.DSMT4">
                  <p:embed/>
                  <p:pic>
                    <p:nvPicPr>
                      <p:cNvPr id="0" name=""/>
                      <p:cNvPicPr>
                        <a:picLocks noChangeAspect="1" noChangeArrowheads="1"/>
                      </p:cNvPicPr>
                      <p:nvPr/>
                    </p:nvPicPr>
                    <p:blipFill>
                      <a:blip r:embed="rId8"/>
                      <a:srcRect/>
                      <a:stretch>
                        <a:fillRect/>
                      </a:stretch>
                    </p:blipFill>
                    <p:spPr bwMode="auto">
                      <a:xfrm>
                        <a:off x="4283968" y="1628800"/>
                        <a:ext cx="1441450" cy="820738"/>
                      </a:xfrm>
                      <a:prstGeom prst="rect">
                        <a:avLst/>
                      </a:prstGeom>
                      <a:solidFill>
                        <a:srgbClr val="FFFF99"/>
                      </a:solidFill>
                      <a:ln w="15875">
                        <a:solidFill>
                          <a:schemeClr val="tx1"/>
                        </a:solidFill>
                        <a:miter lim="800000"/>
                        <a:headEnd/>
                        <a:tailEnd/>
                      </a:ln>
                    </p:spPr>
                  </p:pic>
                </p:oleObj>
              </mc:Fallback>
            </mc:AlternateContent>
          </a:graphicData>
        </a:graphic>
      </p:graphicFrame>
      <p:sp>
        <p:nvSpPr>
          <p:cNvPr id="27" name="Text Box 7"/>
          <p:cNvSpPr txBox="1">
            <a:spLocks noChangeArrowheads="1"/>
          </p:cNvSpPr>
          <p:nvPr/>
        </p:nvSpPr>
        <p:spPr bwMode="auto">
          <a:xfrm>
            <a:off x="467544" y="2751892"/>
            <a:ext cx="3888432"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Electric field outside the dielectric</a:t>
            </a:r>
          </a:p>
        </p:txBody>
      </p:sp>
      <p:graphicFrame>
        <p:nvGraphicFramePr>
          <p:cNvPr id="28" name="Objekt 27"/>
          <p:cNvGraphicFramePr>
            <a:graphicFrameLocks noChangeAspect="1"/>
          </p:cNvGraphicFramePr>
          <p:nvPr>
            <p:extLst>
              <p:ext uri="{D42A27DB-BD31-4B8C-83A1-F6EECF244321}">
                <p14:modId xmlns:p14="http://schemas.microsoft.com/office/powerpoint/2010/main" val="1148588663"/>
              </p:ext>
            </p:extLst>
          </p:nvPr>
        </p:nvGraphicFramePr>
        <p:xfrm>
          <a:off x="4308078" y="2601913"/>
          <a:ext cx="1416050" cy="819150"/>
        </p:xfrm>
        <a:graphic>
          <a:graphicData uri="http://schemas.openxmlformats.org/presentationml/2006/ole">
            <mc:AlternateContent xmlns:mc="http://schemas.openxmlformats.org/markup-compatibility/2006">
              <mc:Choice xmlns:v="urn:schemas-microsoft-com:vml" Requires="v">
                <p:oleObj spid="_x0000_s74343" name="Equation" r:id="rId9" imgW="749160" imgH="431640" progId="Equation.DSMT4">
                  <p:embed/>
                </p:oleObj>
              </mc:Choice>
              <mc:Fallback>
                <p:oleObj name="Equation" r:id="rId9" imgW="749160" imgH="431640" progId="Equation.DSMT4">
                  <p:embed/>
                  <p:pic>
                    <p:nvPicPr>
                      <p:cNvPr id="0" name=""/>
                      <p:cNvPicPr>
                        <a:picLocks noChangeAspect="1" noChangeArrowheads="1"/>
                      </p:cNvPicPr>
                      <p:nvPr/>
                    </p:nvPicPr>
                    <p:blipFill>
                      <a:blip r:embed="rId10"/>
                      <a:srcRect/>
                      <a:stretch>
                        <a:fillRect/>
                      </a:stretch>
                    </p:blipFill>
                    <p:spPr bwMode="auto">
                      <a:xfrm>
                        <a:off x="4308078" y="2601913"/>
                        <a:ext cx="1416050" cy="819150"/>
                      </a:xfrm>
                      <a:prstGeom prst="rect">
                        <a:avLst/>
                      </a:prstGeom>
                      <a:solidFill>
                        <a:srgbClr val="FFFF99"/>
                      </a:solidFill>
                      <a:ln w="15875">
                        <a:solidFill>
                          <a:schemeClr val="tx1"/>
                        </a:solidFill>
                        <a:miter lim="800000"/>
                        <a:headEnd/>
                        <a:tailEnd/>
                      </a:ln>
                    </p:spPr>
                  </p:pic>
                </p:oleObj>
              </mc:Fallback>
            </mc:AlternateContent>
          </a:graphicData>
        </a:graphic>
      </p:graphicFrame>
      <p:sp>
        <p:nvSpPr>
          <p:cNvPr id="29" name="Text Box 7"/>
          <p:cNvSpPr txBox="1">
            <a:spLocks noChangeArrowheads="1"/>
          </p:cNvSpPr>
          <p:nvPr/>
        </p:nvSpPr>
        <p:spPr bwMode="auto">
          <a:xfrm>
            <a:off x="6300192" y="2780928"/>
            <a:ext cx="1584176" cy="3847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for r&gt;R</a:t>
            </a:r>
            <a:r>
              <a:rPr lang="en-US" altLang="cs-CZ" sz="1900" baseline="-25000" dirty="0" smtClean="0"/>
              <a:t>2</a:t>
            </a:r>
          </a:p>
        </p:txBody>
      </p:sp>
      <p:sp>
        <p:nvSpPr>
          <p:cNvPr id="30" name="Text Box 7"/>
          <p:cNvSpPr txBox="1">
            <a:spLocks noChangeArrowheads="1"/>
          </p:cNvSpPr>
          <p:nvPr/>
        </p:nvSpPr>
        <p:spPr bwMode="auto">
          <a:xfrm>
            <a:off x="467544" y="3573016"/>
            <a:ext cx="5472608"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b="1" dirty="0" smtClean="0">
                <a:solidFill>
                  <a:srgbClr val="0000FF"/>
                </a:solidFill>
              </a:rPr>
              <a:t>Potential </a:t>
            </a:r>
          </a:p>
        </p:txBody>
      </p:sp>
      <p:graphicFrame>
        <p:nvGraphicFramePr>
          <p:cNvPr id="2" name="Objekt 1"/>
          <p:cNvGraphicFramePr>
            <a:graphicFrameLocks noChangeAspect="1"/>
          </p:cNvGraphicFramePr>
          <p:nvPr>
            <p:extLst>
              <p:ext uri="{D42A27DB-BD31-4B8C-83A1-F6EECF244321}">
                <p14:modId xmlns:p14="http://schemas.microsoft.com/office/powerpoint/2010/main" val="272098953"/>
              </p:ext>
            </p:extLst>
          </p:nvPr>
        </p:nvGraphicFramePr>
        <p:xfrm>
          <a:off x="2157413" y="3717032"/>
          <a:ext cx="6048375" cy="939800"/>
        </p:xfrm>
        <a:graphic>
          <a:graphicData uri="http://schemas.openxmlformats.org/presentationml/2006/ole">
            <mc:AlternateContent xmlns:mc="http://schemas.openxmlformats.org/markup-compatibility/2006">
              <mc:Choice xmlns:v="urn:schemas-microsoft-com:vml" Requires="v">
                <p:oleObj spid="_x0000_s74344" name="Equation" r:id="rId11" imgW="3200400" imgH="495000" progId="Equation.DSMT4">
                  <p:embed/>
                </p:oleObj>
              </mc:Choice>
              <mc:Fallback>
                <p:oleObj name="Equation" r:id="rId11" imgW="3200400" imgH="495000" progId="Equation.DSMT4">
                  <p:embed/>
                  <p:pic>
                    <p:nvPicPr>
                      <p:cNvPr id="0" name="Objekt 16"/>
                      <p:cNvPicPr>
                        <a:picLocks noChangeAspect="1" noChangeArrowheads="1"/>
                      </p:cNvPicPr>
                      <p:nvPr/>
                    </p:nvPicPr>
                    <p:blipFill>
                      <a:blip r:embed="rId12"/>
                      <a:srcRect/>
                      <a:stretch>
                        <a:fillRect/>
                      </a:stretch>
                    </p:blipFill>
                    <p:spPr bwMode="auto">
                      <a:xfrm>
                        <a:off x="2157413" y="3717032"/>
                        <a:ext cx="6048375"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Text Box 7"/>
          <p:cNvSpPr txBox="1">
            <a:spLocks noChangeArrowheads="1"/>
          </p:cNvSpPr>
          <p:nvPr/>
        </p:nvSpPr>
        <p:spPr bwMode="auto">
          <a:xfrm>
            <a:off x="486831" y="4077072"/>
            <a:ext cx="1132841" cy="3847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for r&lt;R</a:t>
            </a:r>
            <a:r>
              <a:rPr lang="en-US" altLang="cs-CZ" sz="1900" baseline="-25000" dirty="0" smtClean="0"/>
              <a:t>1</a:t>
            </a:r>
          </a:p>
        </p:txBody>
      </p:sp>
      <p:graphicFrame>
        <p:nvGraphicFramePr>
          <p:cNvPr id="32" name="Objekt 31"/>
          <p:cNvGraphicFramePr>
            <a:graphicFrameLocks noChangeAspect="1"/>
          </p:cNvGraphicFramePr>
          <p:nvPr>
            <p:extLst>
              <p:ext uri="{D42A27DB-BD31-4B8C-83A1-F6EECF244321}">
                <p14:modId xmlns:p14="http://schemas.microsoft.com/office/powerpoint/2010/main" val="1027235143"/>
              </p:ext>
            </p:extLst>
          </p:nvPr>
        </p:nvGraphicFramePr>
        <p:xfrm>
          <a:off x="515938" y="4653136"/>
          <a:ext cx="7200900" cy="963613"/>
        </p:xfrm>
        <a:graphic>
          <a:graphicData uri="http://schemas.openxmlformats.org/presentationml/2006/ole">
            <mc:AlternateContent xmlns:mc="http://schemas.openxmlformats.org/markup-compatibility/2006">
              <mc:Choice xmlns:v="urn:schemas-microsoft-com:vml" Requires="v">
                <p:oleObj spid="_x0000_s74345" name="Equation" r:id="rId13" imgW="3809880" imgH="507960" progId="Equation.DSMT4">
                  <p:embed/>
                </p:oleObj>
              </mc:Choice>
              <mc:Fallback>
                <p:oleObj name="Equation" r:id="rId13" imgW="3809880" imgH="507960" progId="Equation.DSMT4">
                  <p:embed/>
                  <p:pic>
                    <p:nvPicPr>
                      <p:cNvPr id="0" name=""/>
                      <p:cNvPicPr>
                        <a:picLocks noChangeAspect="1" noChangeArrowheads="1"/>
                      </p:cNvPicPr>
                      <p:nvPr/>
                    </p:nvPicPr>
                    <p:blipFill>
                      <a:blip r:embed="rId14"/>
                      <a:srcRect/>
                      <a:stretch>
                        <a:fillRect/>
                      </a:stretch>
                    </p:blipFill>
                    <p:spPr bwMode="auto">
                      <a:xfrm>
                        <a:off x="515938" y="4653136"/>
                        <a:ext cx="72009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kt 32"/>
          <p:cNvGraphicFramePr>
            <a:graphicFrameLocks noChangeAspect="1"/>
          </p:cNvGraphicFramePr>
          <p:nvPr>
            <p:extLst>
              <p:ext uri="{D42A27DB-BD31-4B8C-83A1-F6EECF244321}">
                <p14:modId xmlns:p14="http://schemas.microsoft.com/office/powerpoint/2010/main" val="2237761334"/>
              </p:ext>
            </p:extLst>
          </p:nvPr>
        </p:nvGraphicFramePr>
        <p:xfrm>
          <a:off x="514921" y="5681365"/>
          <a:ext cx="4129087" cy="915987"/>
        </p:xfrm>
        <a:graphic>
          <a:graphicData uri="http://schemas.openxmlformats.org/presentationml/2006/ole">
            <mc:AlternateContent xmlns:mc="http://schemas.openxmlformats.org/markup-compatibility/2006">
              <mc:Choice xmlns:v="urn:schemas-microsoft-com:vml" Requires="v">
                <p:oleObj spid="_x0000_s74346" name="Equation" r:id="rId15" imgW="2184120" imgH="482400" progId="Equation.DSMT4">
                  <p:embed/>
                </p:oleObj>
              </mc:Choice>
              <mc:Fallback>
                <p:oleObj name="Equation" r:id="rId15" imgW="2184120" imgH="482400" progId="Equation.DSMT4">
                  <p:embed/>
                  <p:pic>
                    <p:nvPicPr>
                      <p:cNvPr id="0" name=""/>
                      <p:cNvPicPr>
                        <a:picLocks noChangeAspect="1" noChangeArrowheads="1"/>
                      </p:cNvPicPr>
                      <p:nvPr/>
                    </p:nvPicPr>
                    <p:blipFill>
                      <a:blip r:embed="rId16"/>
                      <a:srcRect/>
                      <a:stretch>
                        <a:fillRect/>
                      </a:stretch>
                    </p:blipFill>
                    <p:spPr bwMode="auto">
                      <a:xfrm>
                        <a:off x="514921" y="5681365"/>
                        <a:ext cx="412908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kt 33"/>
          <p:cNvGraphicFramePr>
            <a:graphicFrameLocks noChangeAspect="1"/>
          </p:cNvGraphicFramePr>
          <p:nvPr>
            <p:extLst>
              <p:ext uri="{D42A27DB-BD31-4B8C-83A1-F6EECF244321}">
                <p14:modId xmlns:p14="http://schemas.microsoft.com/office/powerpoint/2010/main" val="61028847"/>
              </p:ext>
            </p:extLst>
          </p:nvPr>
        </p:nvGraphicFramePr>
        <p:xfrm>
          <a:off x="5292253" y="6043191"/>
          <a:ext cx="1223963" cy="338137"/>
        </p:xfrm>
        <a:graphic>
          <a:graphicData uri="http://schemas.openxmlformats.org/presentationml/2006/ole">
            <mc:AlternateContent xmlns:mc="http://schemas.openxmlformats.org/markup-compatibility/2006">
              <mc:Choice xmlns:v="urn:schemas-microsoft-com:vml" Requires="v">
                <p:oleObj spid="_x0000_s74347" name="Equation" r:id="rId17" imgW="647640" imgH="177480" progId="Equation.DSMT4">
                  <p:embed/>
                </p:oleObj>
              </mc:Choice>
              <mc:Fallback>
                <p:oleObj name="Equation" r:id="rId17" imgW="647640" imgH="177480" progId="Equation.DSMT4">
                  <p:embed/>
                  <p:pic>
                    <p:nvPicPr>
                      <p:cNvPr id="0" name=""/>
                      <p:cNvPicPr>
                        <a:picLocks noChangeAspect="1" noChangeArrowheads="1"/>
                      </p:cNvPicPr>
                      <p:nvPr/>
                    </p:nvPicPr>
                    <p:blipFill>
                      <a:blip r:embed="rId18"/>
                      <a:srcRect/>
                      <a:stretch>
                        <a:fillRect/>
                      </a:stretch>
                    </p:blipFill>
                    <p:spPr bwMode="auto">
                      <a:xfrm>
                        <a:off x="5292253" y="6043191"/>
                        <a:ext cx="1223963" cy="338137"/>
                      </a:xfrm>
                      <a:prstGeom prst="rect">
                        <a:avLst/>
                      </a:prstGeom>
                      <a:solidFill>
                        <a:srgbClr val="FFFF99"/>
                      </a:solidFill>
                      <a:ln w="15875">
                        <a:solidFill>
                          <a:schemeClr val="tx1"/>
                        </a:solidFill>
                      </a:ln>
                    </p:spPr>
                  </p:pic>
                </p:oleObj>
              </mc:Fallback>
            </mc:AlternateContent>
          </a:graphicData>
        </a:graphic>
      </p:graphicFrame>
    </p:spTree>
    <p:extLst>
      <p:ext uri="{BB962C8B-B14F-4D97-AF65-F5344CB8AC3E}">
        <p14:creationId xmlns:p14="http://schemas.microsoft.com/office/powerpoint/2010/main" val="373211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500"/>
                                        <p:tgtEl>
                                          <p:spTgt spid="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fade">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par>
                                <p:cTn id="57" presetID="10"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3" grpId="0"/>
      <p:bldP spid="25" grpId="0"/>
      <p:bldP spid="27" grpId="0"/>
      <p:bldP spid="29" grpId="0" animBg="1"/>
      <p:bldP spid="30" grpId="0"/>
      <p:bldP spid="3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9552" y="12576"/>
            <a:ext cx="8062664"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cs-CZ" altLang="cs-CZ" sz="2200" b="1" kern="0" dirty="0" err="1" smtClean="0">
                <a:solidFill>
                  <a:schemeClr val="tx1"/>
                </a:solidFill>
              </a:rPr>
              <a:t>Example</a:t>
            </a:r>
            <a:r>
              <a:rPr lang="cs-CZ" altLang="cs-CZ" sz="2200" b="1" kern="0" dirty="0" smtClean="0">
                <a:solidFill>
                  <a:schemeClr val="tx1"/>
                </a:solidFill>
              </a:rPr>
              <a:t> – </a:t>
            </a:r>
            <a:r>
              <a:rPr lang="cs-CZ" altLang="cs-CZ" sz="2200" b="1" kern="0" dirty="0" err="1" smtClean="0">
                <a:solidFill>
                  <a:schemeClr val="tx1"/>
                </a:solidFill>
              </a:rPr>
              <a:t>Concentric</a:t>
            </a:r>
            <a:r>
              <a:rPr lang="cs-CZ" altLang="cs-CZ" sz="2200" b="1" kern="0" dirty="0" smtClean="0">
                <a:solidFill>
                  <a:schemeClr val="tx1"/>
                </a:solidFill>
              </a:rPr>
              <a:t> </a:t>
            </a:r>
            <a:r>
              <a:rPr lang="cs-CZ" altLang="cs-CZ" sz="2200" b="1" kern="0" dirty="0" err="1" smtClean="0">
                <a:solidFill>
                  <a:schemeClr val="tx1"/>
                </a:solidFill>
              </a:rPr>
              <a:t>spheres</a:t>
            </a:r>
            <a:endParaRPr lang="en-US" altLang="cs-CZ" sz="2200" kern="0" dirty="0" smtClean="0">
              <a:solidFill>
                <a:schemeClr val="tx1"/>
              </a:solidFill>
            </a:endParaRPr>
          </a:p>
        </p:txBody>
      </p:sp>
      <p:sp>
        <p:nvSpPr>
          <p:cNvPr id="5" name="Text Box 7"/>
          <p:cNvSpPr txBox="1">
            <a:spLocks noChangeArrowheads="1"/>
          </p:cNvSpPr>
          <p:nvPr/>
        </p:nvSpPr>
        <p:spPr bwMode="auto">
          <a:xfrm>
            <a:off x="467544" y="548680"/>
            <a:ext cx="1368152"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b="1" dirty="0" smtClean="0"/>
              <a:t>Potential</a:t>
            </a:r>
            <a:r>
              <a:rPr lang="en-US" altLang="cs-CZ" sz="1900" b="1" dirty="0" smtClean="0">
                <a:solidFill>
                  <a:srgbClr val="0000FF"/>
                </a:solidFill>
              </a:rPr>
              <a:t> </a:t>
            </a:r>
          </a:p>
        </p:txBody>
      </p:sp>
      <p:sp>
        <p:nvSpPr>
          <p:cNvPr id="6" name="Text Box 7"/>
          <p:cNvSpPr txBox="1">
            <a:spLocks noChangeArrowheads="1"/>
          </p:cNvSpPr>
          <p:nvPr/>
        </p:nvSpPr>
        <p:spPr bwMode="auto">
          <a:xfrm>
            <a:off x="486831" y="1052736"/>
            <a:ext cx="1492881" cy="3847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for R</a:t>
            </a:r>
            <a:r>
              <a:rPr lang="en-US" altLang="cs-CZ" sz="1900" baseline="-25000" dirty="0" smtClean="0"/>
              <a:t>1</a:t>
            </a:r>
            <a:r>
              <a:rPr lang="en-US" altLang="cs-CZ" sz="1900" dirty="0" smtClean="0"/>
              <a:t>&lt;r&lt;R</a:t>
            </a:r>
            <a:r>
              <a:rPr lang="en-US" altLang="cs-CZ" sz="1900" baseline="-25000" dirty="0" smtClean="0"/>
              <a:t>2</a:t>
            </a:r>
          </a:p>
        </p:txBody>
      </p:sp>
      <p:graphicFrame>
        <p:nvGraphicFramePr>
          <p:cNvPr id="7" name="Objekt 6"/>
          <p:cNvGraphicFramePr>
            <a:graphicFrameLocks noChangeAspect="1"/>
          </p:cNvGraphicFramePr>
          <p:nvPr>
            <p:extLst>
              <p:ext uri="{D42A27DB-BD31-4B8C-83A1-F6EECF244321}">
                <p14:modId xmlns:p14="http://schemas.microsoft.com/office/powerpoint/2010/main" val="4184986207"/>
              </p:ext>
            </p:extLst>
          </p:nvPr>
        </p:nvGraphicFramePr>
        <p:xfrm>
          <a:off x="2413000" y="760413"/>
          <a:ext cx="5688013" cy="939800"/>
        </p:xfrm>
        <a:graphic>
          <a:graphicData uri="http://schemas.openxmlformats.org/presentationml/2006/ole">
            <mc:AlternateContent xmlns:mc="http://schemas.openxmlformats.org/markup-compatibility/2006">
              <mc:Choice xmlns:v="urn:schemas-microsoft-com:vml" Requires="v">
                <p:oleObj spid="_x0000_s75109" name="Equation" r:id="rId3" imgW="3009600" imgH="495000" progId="Equation.DSMT4">
                  <p:embed/>
                </p:oleObj>
              </mc:Choice>
              <mc:Fallback>
                <p:oleObj name="Equation" r:id="rId3" imgW="3009600" imgH="495000" progId="Equation.DSMT4">
                  <p:embed/>
                  <p:pic>
                    <p:nvPicPr>
                      <p:cNvPr id="0" name="Objekt 1"/>
                      <p:cNvPicPr>
                        <a:picLocks noChangeAspect="1" noChangeArrowheads="1"/>
                      </p:cNvPicPr>
                      <p:nvPr/>
                    </p:nvPicPr>
                    <p:blipFill>
                      <a:blip r:embed="rId4"/>
                      <a:srcRect/>
                      <a:stretch>
                        <a:fillRect/>
                      </a:stretch>
                    </p:blipFill>
                    <p:spPr bwMode="auto">
                      <a:xfrm>
                        <a:off x="2413000" y="760413"/>
                        <a:ext cx="5688013"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kt 7"/>
          <p:cNvGraphicFramePr>
            <a:graphicFrameLocks noChangeAspect="1"/>
          </p:cNvGraphicFramePr>
          <p:nvPr>
            <p:extLst>
              <p:ext uri="{D42A27DB-BD31-4B8C-83A1-F6EECF244321}">
                <p14:modId xmlns:p14="http://schemas.microsoft.com/office/powerpoint/2010/main" val="2724847369"/>
              </p:ext>
            </p:extLst>
          </p:nvPr>
        </p:nvGraphicFramePr>
        <p:xfrm>
          <a:off x="539552" y="1844675"/>
          <a:ext cx="7369176" cy="963613"/>
        </p:xfrm>
        <a:graphic>
          <a:graphicData uri="http://schemas.openxmlformats.org/presentationml/2006/ole">
            <mc:AlternateContent xmlns:mc="http://schemas.openxmlformats.org/markup-compatibility/2006">
              <mc:Choice xmlns:v="urn:schemas-microsoft-com:vml" Requires="v">
                <p:oleObj spid="_x0000_s75110" name="Equation" r:id="rId5" imgW="3898800" imgH="507960" progId="Equation.DSMT4">
                  <p:embed/>
                </p:oleObj>
              </mc:Choice>
              <mc:Fallback>
                <p:oleObj name="Equation" r:id="rId5" imgW="3898800" imgH="507960" progId="Equation.DSMT4">
                  <p:embed/>
                  <p:pic>
                    <p:nvPicPr>
                      <p:cNvPr id="0" name="Objekt 31"/>
                      <p:cNvPicPr>
                        <a:picLocks noChangeAspect="1" noChangeArrowheads="1"/>
                      </p:cNvPicPr>
                      <p:nvPr/>
                    </p:nvPicPr>
                    <p:blipFill>
                      <a:blip r:embed="rId6"/>
                      <a:srcRect/>
                      <a:stretch>
                        <a:fillRect/>
                      </a:stretch>
                    </p:blipFill>
                    <p:spPr bwMode="auto">
                      <a:xfrm>
                        <a:off x="539552" y="1844675"/>
                        <a:ext cx="7369176"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4191750089"/>
              </p:ext>
            </p:extLst>
          </p:nvPr>
        </p:nvGraphicFramePr>
        <p:xfrm>
          <a:off x="539552" y="2924944"/>
          <a:ext cx="2471738" cy="819150"/>
        </p:xfrm>
        <a:graphic>
          <a:graphicData uri="http://schemas.openxmlformats.org/presentationml/2006/ole">
            <mc:AlternateContent xmlns:mc="http://schemas.openxmlformats.org/markup-compatibility/2006">
              <mc:Choice xmlns:v="urn:schemas-microsoft-com:vml" Requires="v">
                <p:oleObj spid="_x0000_s75111" name="Equation" r:id="rId7" imgW="1307880" imgH="431640" progId="Equation.DSMT4">
                  <p:embed/>
                </p:oleObj>
              </mc:Choice>
              <mc:Fallback>
                <p:oleObj name="Equation" r:id="rId7" imgW="1307880" imgH="431640" progId="Equation.DSMT4">
                  <p:embed/>
                  <p:pic>
                    <p:nvPicPr>
                      <p:cNvPr id="0" name=""/>
                      <p:cNvPicPr>
                        <a:picLocks noChangeAspect="1" noChangeArrowheads="1"/>
                      </p:cNvPicPr>
                      <p:nvPr/>
                    </p:nvPicPr>
                    <p:blipFill>
                      <a:blip r:embed="rId8"/>
                      <a:srcRect/>
                      <a:stretch>
                        <a:fillRect/>
                      </a:stretch>
                    </p:blipFill>
                    <p:spPr bwMode="auto">
                      <a:xfrm>
                        <a:off x="539552" y="2924944"/>
                        <a:ext cx="2471738" cy="819150"/>
                      </a:xfrm>
                      <a:prstGeom prst="rect">
                        <a:avLst/>
                      </a:prstGeom>
                      <a:solidFill>
                        <a:srgbClr val="FFFF99"/>
                      </a:solidFill>
                      <a:ln w="15875">
                        <a:solidFill>
                          <a:schemeClr val="tx1"/>
                        </a:solidFill>
                      </a:ln>
                    </p:spPr>
                  </p:pic>
                </p:oleObj>
              </mc:Fallback>
            </mc:AlternateContent>
          </a:graphicData>
        </a:graphic>
      </p:graphicFrame>
      <p:sp>
        <p:nvSpPr>
          <p:cNvPr id="10" name="Text Box 7"/>
          <p:cNvSpPr txBox="1">
            <a:spLocks noChangeArrowheads="1"/>
          </p:cNvSpPr>
          <p:nvPr/>
        </p:nvSpPr>
        <p:spPr bwMode="auto">
          <a:xfrm>
            <a:off x="486831" y="4005064"/>
            <a:ext cx="1492881" cy="3847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for r&gt;R</a:t>
            </a:r>
            <a:r>
              <a:rPr lang="en-US" altLang="cs-CZ" sz="1900" baseline="-25000" dirty="0" smtClean="0"/>
              <a:t>2</a:t>
            </a:r>
          </a:p>
        </p:txBody>
      </p:sp>
      <p:graphicFrame>
        <p:nvGraphicFramePr>
          <p:cNvPr id="11" name="Objekt 10"/>
          <p:cNvGraphicFramePr>
            <a:graphicFrameLocks noChangeAspect="1"/>
          </p:cNvGraphicFramePr>
          <p:nvPr>
            <p:extLst>
              <p:ext uri="{D42A27DB-BD31-4B8C-83A1-F6EECF244321}">
                <p14:modId xmlns:p14="http://schemas.microsoft.com/office/powerpoint/2010/main" val="1099777906"/>
              </p:ext>
            </p:extLst>
          </p:nvPr>
        </p:nvGraphicFramePr>
        <p:xfrm>
          <a:off x="2470150" y="3929063"/>
          <a:ext cx="5641975" cy="915987"/>
        </p:xfrm>
        <a:graphic>
          <a:graphicData uri="http://schemas.openxmlformats.org/presentationml/2006/ole">
            <mc:AlternateContent xmlns:mc="http://schemas.openxmlformats.org/markup-compatibility/2006">
              <mc:Choice xmlns:v="urn:schemas-microsoft-com:vml" Requires="v">
                <p:oleObj spid="_x0000_s75112" name="Equation" r:id="rId9" imgW="2984400" imgH="482400" progId="Equation.DSMT4">
                  <p:embed/>
                </p:oleObj>
              </mc:Choice>
              <mc:Fallback>
                <p:oleObj name="Equation" r:id="rId9" imgW="2984400" imgH="482400" progId="Equation.DSMT4">
                  <p:embed/>
                  <p:pic>
                    <p:nvPicPr>
                      <p:cNvPr id="0" name=""/>
                      <p:cNvPicPr>
                        <a:picLocks noChangeAspect="1" noChangeArrowheads="1"/>
                      </p:cNvPicPr>
                      <p:nvPr/>
                    </p:nvPicPr>
                    <p:blipFill>
                      <a:blip r:embed="rId10"/>
                      <a:srcRect/>
                      <a:stretch>
                        <a:fillRect/>
                      </a:stretch>
                    </p:blipFill>
                    <p:spPr bwMode="auto">
                      <a:xfrm>
                        <a:off x="2470150" y="3929063"/>
                        <a:ext cx="5641975" cy="915987"/>
                      </a:xfrm>
                      <a:prstGeom prst="rect">
                        <a:avLst/>
                      </a:prstGeom>
                      <a:noFill/>
                      <a:ln>
                        <a:noFill/>
                      </a:ln>
                    </p:spPr>
                  </p:pic>
                </p:oleObj>
              </mc:Fallback>
            </mc:AlternateContent>
          </a:graphicData>
        </a:graphic>
      </p:graphicFrame>
      <p:graphicFrame>
        <p:nvGraphicFramePr>
          <p:cNvPr id="12" name="Objekt 11"/>
          <p:cNvGraphicFramePr>
            <a:graphicFrameLocks noChangeAspect="1"/>
          </p:cNvGraphicFramePr>
          <p:nvPr>
            <p:extLst>
              <p:ext uri="{D42A27DB-BD31-4B8C-83A1-F6EECF244321}">
                <p14:modId xmlns:p14="http://schemas.microsoft.com/office/powerpoint/2010/main" val="1697530212"/>
              </p:ext>
            </p:extLst>
          </p:nvPr>
        </p:nvGraphicFramePr>
        <p:xfrm>
          <a:off x="611560" y="5129213"/>
          <a:ext cx="1560513" cy="819150"/>
        </p:xfrm>
        <a:graphic>
          <a:graphicData uri="http://schemas.openxmlformats.org/presentationml/2006/ole">
            <mc:AlternateContent xmlns:mc="http://schemas.openxmlformats.org/markup-compatibility/2006">
              <mc:Choice xmlns:v="urn:schemas-microsoft-com:vml" Requires="v">
                <p:oleObj spid="_x0000_s75113" name="Equation" r:id="rId11" imgW="825480" imgH="431640" progId="Equation.DSMT4">
                  <p:embed/>
                </p:oleObj>
              </mc:Choice>
              <mc:Fallback>
                <p:oleObj name="Equation" r:id="rId11" imgW="825480" imgH="431640" progId="Equation.DSMT4">
                  <p:embed/>
                  <p:pic>
                    <p:nvPicPr>
                      <p:cNvPr id="0" name=""/>
                      <p:cNvPicPr>
                        <a:picLocks noChangeAspect="1" noChangeArrowheads="1"/>
                      </p:cNvPicPr>
                      <p:nvPr/>
                    </p:nvPicPr>
                    <p:blipFill>
                      <a:blip r:embed="rId12"/>
                      <a:srcRect/>
                      <a:stretch>
                        <a:fillRect/>
                      </a:stretch>
                    </p:blipFill>
                    <p:spPr bwMode="auto">
                      <a:xfrm>
                        <a:off x="611560" y="5129213"/>
                        <a:ext cx="1560513" cy="819150"/>
                      </a:xfrm>
                      <a:prstGeom prst="rect">
                        <a:avLst/>
                      </a:prstGeom>
                      <a:solidFill>
                        <a:srgbClr val="FFFF99"/>
                      </a:solidFill>
                      <a:ln w="15875">
                        <a:solidFill>
                          <a:schemeClr val="tx1"/>
                        </a:solidFill>
                      </a:ln>
                    </p:spPr>
                  </p:pic>
                </p:oleObj>
              </mc:Fallback>
            </mc:AlternateContent>
          </a:graphicData>
        </a:graphic>
      </p:graphicFrame>
    </p:spTree>
    <p:extLst>
      <p:ext uri="{BB962C8B-B14F-4D97-AF65-F5344CB8AC3E}">
        <p14:creationId xmlns:p14="http://schemas.microsoft.com/office/powerpoint/2010/main" val="1319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620888"/>
            <a:ext cx="324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3"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00" y="2565104"/>
            <a:ext cx="324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80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000" y="4509320"/>
            <a:ext cx="3284559"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txBox="1">
            <a:spLocks noChangeArrowheads="1"/>
          </p:cNvSpPr>
          <p:nvPr/>
        </p:nvSpPr>
        <p:spPr bwMode="auto">
          <a:xfrm>
            <a:off x="539552" y="12576"/>
            <a:ext cx="8062664"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cs-CZ" altLang="cs-CZ" sz="2200" b="1" kern="0" dirty="0" err="1" smtClean="0">
                <a:solidFill>
                  <a:schemeClr val="tx1"/>
                </a:solidFill>
              </a:rPr>
              <a:t>Example</a:t>
            </a:r>
            <a:r>
              <a:rPr lang="cs-CZ" altLang="cs-CZ" sz="2200" b="1" kern="0" dirty="0" smtClean="0">
                <a:solidFill>
                  <a:schemeClr val="tx1"/>
                </a:solidFill>
              </a:rPr>
              <a:t> – </a:t>
            </a:r>
            <a:r>
              <a:rPr lang="cs-CZ" altLang="cs-CZ" sz="2200" b="1" kern="0" dirty="0" err="1" smtClean="0">
                <a:solidFill>
                  <a:schemeClr val="tx1"/>
                </a:solidFill>
              </a:rPr>
              <a:t>Concentric</a:t>
            </a:r>
            <a:r>
              <a:rPr lang="cs-CZ" altLang="cs-CZ" sz="2200" b="1" kern="0" dirty="0" smtClean="0">
                <a:solidFill>
                  <a:schemeClr val="tx1"/>
                </a:solidFill>
              </a:rPr>
              <a:t> </a:t>
            </a:r>
            <a:r>
              <a:rPr lang="cs-CZ" altLang="cs-CZ" sz="2200" b="1" kern="0" dirty="0" err="1" smtClean="0">
                <a:solidFill>
                  <a:schemeClr val="tx1"/>
                </a:solidFill>
              </a:rPr>
              <a:t>spheres</a:t>
            </a:r>
            <a:endParaRPr lang="en-US" altLang="cs-CZ" sz="2200" kern="0" dirty="0" smtClean="0">
              <a:solidFill>
                <a:schemeClr val="tx1"/>
              </a:solidFill>
            </a:endParaRPr>
          </a:p>
        </p:txBody>
      </p:sp>
      <p:sp>
        <p:nvSpPr>
          <p:cNvPr id="3" name="TextovéPole 2"/>
          <p:cNvSpPr txBox="1"/>
          <p:nvPr/>
        </p:nvSpPr>
        <p:spPr>
          <a:xfrm>
            <a:off x="251520" y="611396"/>
            <a:ext cx="351378" cy="369332"/>
          </a:xfrm>
          <a:prstGeom prst="rect">
            <a:avLst/>
          </a:prstGeom>
          <a:noFill/>
        </p:spPr>
        <p:txBody>
          <a:bodyPr wrap="none" rtlCol="0">
            <a:spAutoFit/>
          </a:bodyPr>
          <a:lstStyle/>
          <a:p>
            <a:r>
              <a:rPr lang="cs-CZ" dirty="0" smtClean="0"/>
              <a:t>D</a:t>
            </a:r>
            <a:endParaRPr lang="cs-CZ" dirty="0"/>
          </a:p>
        </p:txBody>
      </p:sp>
      <p:sp>
        <p:nvSpPr>
          <p:cNvPr id="8" name="TextovéPole 7"/>
          <p:cNvSpPr txBox="1"/>
          <p:nvPr/>
        </p:nvSpPr>
        <p:spPr>
          <a:xfrm>
            <a:off x="3374286" y="2276872"/>
            <a:ext cx="261610" cy="369332"/>
          </a:xfrm>
          <a:prstGeom prst="rect">
            <a:avLst/>
          </a:prstGeom>
          <a:noFill/>
        </p:spPr>
        <p:txBody>
          <a:bodyPr wrap="none" rtlCol="0">
            <a:spAutoFit/>
          </a:bodyPr>
          <a:lstStyle/>
          <a:p>
            <a:r>
              <a:rPr lang="cs-CZ" dirty="0" smtClean="0"/>
              <a:t>r</a:t>
            </a:r>
            <a:endParaRPr lang="cs-CZ" dirty="0"/>
          </a:p>
        </p:txBody>
      </p:sp>
      <p:sp>
        <p:nvSpPr>
          <p:cNvPr id="9" name="TextovéPole 8"/>
          <p:cNvSpPr txBox="1"/>
          <p:nvPr/>
        </p:nvSpPr>
        <p:spPr>
          <a:xfrm>
            <a:off x="3374286" y="4221088"/>
            <a:ext cx="261610" cy="369332"/>
          </a:xfrm>
          <a:prstGeom prst="rect">
            <a:avLst/>
          </a:prstGeom>
          <a:noFill/>
        </p:spPr>
        <p:txBody>
          <a:bodyPr wrap="none" rtlCol="0">
            <a:spAutoFit/>
          </a:bodyPr>
          <a:lstStyle/>
          <a:p>
            <a:r>
              <a:rPr lang="cs-CZ" dirty="0" smtClean="0"/>
              <a:t>r</a:t>
            </a:r>
            <a:endParaRPr lang="cs-CZ" dirty="0"/>
          </a:p>
        </p:txBody>
      </p:sp>
      <p:sp>
        <p:nvSpPr>
          <p:cNvPr id="10" name="TextovéPole 9"/>
          <p:cNvSpPr txBox="1"/>
          <p:nvPr/>
        </p:nvSpPr>
        <p:spPr>
          <a:xfrm>
            <a:off x="3419872" y="6165304"/>
            <a:ext cx="261610" cy="369332"/>
          </a:xfrm>
          <a:prstGeom prst="rect">
            <a:avLst/>
          </a:prstGeom>
          <a:noFill/>
        </p:spPr>
        <p:txBody>
          <a:bodyPr wrap="none" rtlCol="0">
            <a:spAutoFit/>
          </a:bodyPr>
          <a:lstStyle/>
          <a:p>
            <a:r>
              <a:rPr lang="cs-CZ" dirty="0" smtClean="0"/>
              <a:t>r</a:t>
            </a:r>
            <a:endParaRPr lang="cs-CZ" dirty="0"/>
          </a:p>
        </p:txBody>
      </p:sp>
      <p:sp>
        <p:nvSpPr>
          <p:cNvPr id="11" name="TextovéPole 10"/>
          <p:cNvSpPr txBox="1"/>
          <p:nvPr/>
        </p:nvSpPr>
        <p:spPr>
          <a:xfrm>
            <a:off x="251520" y="2555612"/>
            <a:ext cx="338554" cy="369332"/>
          </a:xfrm>
          <a:prstGeom prst="rect">
            <a:avLst/>
          </a:prstGeom>
          <a:noFill/>
        </p:spPr>
        <p:txBody>
          <a:bodyPr wrap="none" rtlCol="0">
            <a:spAutoFit/>
          </a:bodyPr>
          <a:lstStyle/>
          <a:p>
            <a:r>
              <a:rPr lang="cs-CZ" dirty="0" smtClean="0"/>
              <a:t>E</a:t>
            </a:r>
            <a:endParaRPr lang="cs-CZ" dirty="0"/>
          </a:p>
        </p:txBody>
      </p:sp>
      <p:sp>
        <p:nvSpPr>
          <p:cNvPr id="12" name="TextovéPole 11"/>
          <p:cNvSpPr txBox="1"/>
          <p:nvPr/>
        </p:nvSpPr>
        <p:spPr>
          <a:xfrm>
            <a:off x="277814" y="4509120"/>
            <a:ext cx="333746" cy="369332"/>
          </a:xfrm>
          <a:prstGeom prst="rect">
            <a:avLst/>
          </a:prstGeom>
          <a:noFill/>
        </p:spPr>
        <p:txBody>
          <a:bodyPr wrap="none" rtlCol="0">
            <a:spAutoFit/>
          </a:bodyPr>
          <a:lstStyle/>
          <a:p>
            <a:r>
              <a:rPr lang="el-GR" dirty="0" smtClean="0"/>
              <a:t>φ</a:t>
            </a:r>
            <a:endParaRPr lang="cs-CZ" dirty="0"/>
          </a:p>
        </p:txBody>
      </p:sp>
      <p:cxnSp>
        <p:nvCxnSpPr>
          <p:cNvPr id="5" name="Přímá spojnice 4"/>
          <p:cNvCxnSpPr/>
          <p:nvPr/>
        </p:nvCxnSpPr>
        <p:spPr bwMode="auto">
          <a:xfrm>
            <a:off x="979200" y="4878452"/>
            <a:ext cx="0" cy="1358860"/>
          </a:xfrm>
          <a:prstGeom prst="line">
            <a:avLst/>
          </a:prstGeom>
          <a:noFill/>
          <a:ln w="1270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Přímá spojnice 19"/>
          <p:cNvCxnSpPr/>
          <p:nvPr/>
        </p:nvCxnSpPr>
        <p:spPr bwMode="auto">
          <a:xfrm>
            <a:off x="1346400" y="2276872"/>
            <a:ext cx="0" cy="3960288"/>
          </a:xfrm>
          <a:prstGeom prst="line">
            <a:avLst/>
          </a:prstGeom>
          <a:noFill/>
          <a:ln w="1270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ovéPole 21"/>
          <p:cNvSpPr txBox="1"/>
          <p:nvPr/>
        </p:nvSpPr>
        <p:spPr>
          <a:xfrm>
            <a:off x="836246" y="2276872"/>
            <a:ext cx="436338" cy="369332"/>
          </a:xfrm>
          <a:prstGeom prst="rect">
            <a:avLst/>
          </a:prstGeom>
          <a:noFill/>
        </p:spPr>
        <p:txBody>
          <a:bodyPr wrap="none" rtlCol="0">
            <a:spAutoFit/>
          </a:bodyPr>
          <a:lstStyle/>
          <a:p>
            <a:r>
              <a:rPr lang="cs-CZ" dirty="0" smtClean="0"/>
              <a:t>R</a:t>
            </a:r>
            <a:r>
              <a:rPr lang="cs-CZ" baseline="-25000" dirty="0" smtClean="0"/>
              <a:t>1</a:t>
            </a:r>
            <a:endParaRPr lang="cs-CZ" baseline="-25000" dirty="0"/>
          </a:p>
        </p:txBody>
      </p:sp>
      <p:sp>
        <p:nvSpPr>
          <p:cNvPr id="23" name="TextovéPole 22"/>
          <p:cNvSpPr txBox="1"/>
          <p:nvPr/>
        </p:nvSpPr>
        <p:spPr>
          <a:xfrm>
            <a:off x="1259632" y="2276872"/>
            <a:ext cx="436338" cy="369332"/>
          </a:xfrm>
          <a:prstGeom prst="rect">
            <a:avLst/>
          </a:prstGeom>
          <a:noFill/>
        </p:spPr>
        <p:txBody>
          <a:bodyPr wrap="none" rtlCol="0">
            <a:spAutoFit/>
          </a:bodyPr>
          <a:lstStyle/>
          <a:p>
            <a:r>
              <a:rPr lang="cs-CZ" dirty="0" smtClean="0"/>
              <a:t>R</a:t>
            </a:r>
            <a:r>
              <a:rPr lang="cs-CZ" baseline="-25000" dirty="0" smtClean="0"/>
              <a:t>2</a:t>
            </a:r>
            <a:endParaRPr lang="cs-CZ" baseline="-25000" dirty="0"/>
          </a:p>
        </p:txBody>
      </p:sp>
      <p:sp>
        <p:nvSpPr>
          <p:cNvPr id="24" name="TextovéPole 23"/>
          <p:cNvSpPr txBox="1"/>
          <p:nvPr/>
        </p:nvSpPr>
        <p:spPr>
          <a:xfrm>
            <a:off x="827584" y="4221088"/>
            <a:ext cx="436338" cy="369332"/>
          </a:xfrm>
          <a:prstGeom prst="rect">
            <a:avLst/>
          </a:prstGeom>
          <a:noFill/>
        </p:spPr>
        <p:txBody>
          <a:bodyPr wrap="none" rtlCol="0">
            <a:spAutoFit/>
          </a:bodyPr>
          <a:lstStyle/>
          <a:p>
            <a:r>
              <a:rPr lang="cs-CZ" dirty="0" smtClean="0"/>
              <a:t>R</a:t>
            </a:r>
            <a:r>
              <a:rPr lang="cs-CZ" baseline="-25000" dirty="0" smtClean="0"/>
              <a:t>1</a:t>
            </a:r>
            <a:endParaRPr lang="cs-CZ" baseline="-25000" dirty="0"/>
          </a:p>
        </p:txBody>
      </p:sp>
      <p:sp>
        <p:nvSpPr>
          <p:cNvPr id="25" name="TextovéPole 24"/>
          <p:cNvSpPr txBox="1"/>
          <p:nvPr/>
        </p:nvSpPr>
        <p:spPr>
          <a:xfrm>
            <a:off x="818922" y="6165304"/>
            <a:ext cx="436338" cy="369332"/>
          </a:xfrm>
          <a:prstGeom prst="rect">
            <a:avLst/>
          </a:prstGeom>
          <a:noFill/>
        </p:spPr>
        <p:txBody>
          <a:bodyPr wrap="none" rtlCol="0">
            <a:spAutoFit/>
          </a:bodyPr>
          <a:lstStyle/>
          <a:p>
            <a:r>
              <a:rPr lang="cs-CZ" dirty="0" smtClean="0"/>
              <a:t>R</a:t>
            </a:r>
            <a:r>
              <a:rPr lang="cs-CZ" baseline="-25000" dirty="0" smtClean="0"/>
              <a:t>1</a:t>
            </a:r>
            <a:endParaRPr lang="cs-CZ" baseline="-25000" dirty="0"/>
          </a:p>
        </p:txBody>
      </p:sp>
      <p:sp>
        <p:nvSpPr>
          <p:cNvPr id="26" name="TextovéPole 25"/>
          <p:cNvSpPr txBox="1"/>
          <p:nvPr/>
        </p:nvSpPr>
        <p:spPr>
          <a:xfrm>
            <a:off x="1259632" y="4211796"/>
            <a:ext cx="436338" cy="369332"/>
          </a:xfrm>
          <a:prstGeom prst="rect">
            <a:avLst/>
          </a:prstGeom>
          <a:noFill/>
        </p:spPr>
        <p:txBody>
          <a:bodyPr wrap="none" rtlCol="0">
            <a:spAutoFit/>
          </a:bodyPr>
          <a:lstStyle/>
          <a:p>
            <a:r>
              <a:rPr lang="cs-CZ" dirty="0" smtClean="0"/>
              <a:t>R</a:t>
            </a:r>
            <a:r>
              <a:rPr lang="cs-CZ" baseline="-25000" dirty="0" smtClean="0"/>
              <a:t>2</a:t>
            </a:r>
            <a:endParaRPr lang="cs-CZ" baseline="-25000" dirty="0"/>
          </a:p>
        </p:txBody>
      </p:sp>
      <p:sp>
        <p:nvSpPr>
          <p:cNvPr id="27" name="TextovéPole 26"/>
          <p:cNvSpPr txBox="1"/>
          <p:nvPr/>
        </p:nvSpPr>
        <p:spPr>
          <a:xfrm>
            <a:off x="1259632" y="6146720"/>
            <a:ext cx="436338" cy="369332"/>
          </a:xfrm>
          <a:prstGeom prst="rect">
            <a:avLst/>
          </a:prstGeom>
          <a:noFill/>
        </p:spPr>
        <p:txBody>
          <a:bodyPr wrap="none" rtlCol="0">
            <a:spAutoFit/>
          </a:bodyPr>
          <a:lstStyle/>
          <a:p>
            <a:r>
              <a:rPr lang="cs-CZ" dirty="0" smtClean="0"/>
              <a:t>R</a:t>
            </a:r>
            <a:r>
              <a:rPr lang="cs-CZ" baseline="-25000" dirty="0" smtClean="0"/>
              <a:t>2</a:t>
            </a:r>
            <a:endParaRPr lang="cs-CZ" baseline="-25000" dirty="0"/>
          </a:p>
        </p:txBody>
      </p:sp>
      <p:graphicFrame>
        <p:nvGraphicFramePr>
          <p:cNvPr id="28" name="Objekt 27"/>
          <p:cNvGraphicFramePr>
            <a:graphicFrameLocks noChangeAspect="1"/>
          </p:cNvGraphicFramePr>
          <p:nvPr>
            <p:extLst>
              <p:ext uri="{D42A27DB-BD31-4B8C-83A1-F6EECF244321}">
                <p14:modId xmlns:p14="http://schemas.microsoft.com/office/powerpoint/2010/main" val="3195313119"/>
              </p:ext>
            </p:extLst>
          </p:nvPr>
        </p:nvGraphicFramePr>
        <p:xfrm>
          <a:off x="4209899" y="1340768"/>
          <a:ext cx="1223962" cy="746125"/>
        </p:xfrm>
        <a:graphic>
          <a:graphicData uri="http://schemas.openxmlformats.org/presentationml/2006/ole">
            <mc:AlternateContent xmlns:mc="http://schemas.openxmlformats.org/markup-compatibility/2006">
              <mc:Choice xmlns:v="urn:schemas-microsoft-com:vml" Requires="v">
                <p:oleObj spid="_x0000_s77295" name="Equation" r:id="rId6" imgW="647640" imgH="393480" progId="Equation.DSMT4">
                  <p:embed/>
                </p:oleObj>
              </mc:Choice>
              <mc:Fallback>
                <p:oleObj name="Equation" r:id="rId6" imgW="647640" imgH="393480" progId="Equation.DSMT4">
                  <p:embed/>
                  <p:pic>
                    <p:nvPicPr>
                      <p:cNvPr id="0" name=""/>
                      <p:cNvPicPr>
                        <a:picLocks noChangeAspect="1" noChangeArrowheads="1"/>
                      </p:cNvPicPr>
                      <p:nvPr/>
                    </p:nvPicPr>
                    <p:blipFill>
                      <a:blip r:embed="rId7"/>
                      <a:srcRect/>
                      <a:stretch>
                        <a:fillRect/>
                      </a:stretch>
                    </p:blipFill>
                    <p:spPr bwMode="auto">
                      <a:xfrm>
                        <a:off x="4209899" y="1340768"/>
                        <a:ext cx="1223962" cy="746125"/>
                      </a:xfrm>
                      <a:prstGeom prst="rect">
                        <a:avLst/>
                      </a:prstGeom>
                      <a:noFill/>
                      <a:ln w="15875">
                        <a:noFill/>
                        <a:miter lim="800000"/>
                        <a:headEnd/>
                        <a:tailEnd/>
                      </a:ln>
                    </p:spPr>
                  </p:pic>
                </p:oleObj>
              </mc:Fallback>
            </mc:AlternateContent>
          </a:graphicData>
        </a:graphic>
      </p:graphicFrame>
      <p:sp>
        <p:nvSpPr>
          <p:cNvPr id="29" name="Text Box 7"/>
          <p:cNvSpPr txBox="1">
            <a:spLocks noChangeArrowheads="1"/>
          </p:cNvSpPr>
          <p:nvPr/>
        </p:nvSpPr>
        <p:spPr bwMode="auto">
          <a:xfrm>
            <a:off x="7028655" y="1484784"/>
            <a:ext cx="1143745" cy="3847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for r&gt;R</a:t>
            </a:r>
            <a:r>
              <a:rPr lang="en-US" altLang="cs-CZ" sz="1900" baseline="-25000" dirty="0" smtClean="0"/>
              <a:t>1</a:t>
            </a:r>
          </a:p>
        </p:txBody>
      </p:sp>
      <p:graphicFrame>
        <p:nvGraphicFramePr>
          <p:cNvPr id="30" name="Objekt 29"/>
          <p:cNvGraphicFramePr>
            <a:graphicFrameLocks noChangeAspect="1"/>
          </p:cNvGraphicFramePr>
          <p:nvPr>
            <p:extLst>
              <p:ext uri="{D42A27DB-BD31-4B8C-83A1-F6EECF244321}">
                <p14:modId xmlns:p14="http://schemas.microsoft.com/office/powerpoint/2010/main" val="2756954617"/>
              </p:ext>
            </p:extLst>
          </p:nvPr>
        </p:nvGraphicFramePr>
        <p:xfrm>
          <a:off x="4211960" y="717377"/>
          <a:ext cx="744538" cy="338137"/>
        </p:xfrm>
        <a:graphic>
          <a:graphicData uri="http://schemas.openxmlformats.org/presentationml/2006/ole">
            <mc:AlternateContent xmlns:mc="http://schemas.openxmlformats.org/markup-compatibility/2006">
              <mc:Choice xmlns:v="urn:schemas-microsoft-com:vml" Requires="v">
                <p:oleObj spid="_x0000_s77296" name="Equation" r:id="rId8" imgW="393480" imgH="177480" progId="Equation.DSMT4">
                  <p:embed/>
                </p:oleObj>
              </mc:Choice>
              <mc:Fallback>
                <p:oleObj name="Equation" r:id="rId8" imgW="393480" imgH="177480" progId="Equation.DSMT4">
                  <p:embed/>
                  <p:pic>
                    <p:nvPicPr>
                      <p:cNvPr id="0" name=""/>
                      <p:cNvPicPr>
                        <a:picLocks noChangeAspect="1" noChangeArrowheads="1"/>
                      </p:cNvPicPr>
                      <p:nvPr/>
                    </p:nvPicPr>
                    <p:blipFill>
                      <a:blip r:embed="rId9"/>
                      <a:srcRect/>
                      <a:stretch>
                        <a:fillRect/>
                      </a:stretch>
                    </p:blipFill>
                    <p:spPr bwMode="auto">
                      <a:xfrm>
                        <a:off x="4211960" y="717377"/>
                        <a:ext cx="744538" cy="338137"/>
                      </a:xfrm>
                      <a:prstGeom prst="rect">
                        <a:avLst/>
                      </a:prstGeom>
                      <a:noFill/>
                      <a:ln w="15875">
                        <a:noFill/>
                        <a:miter lim="800000"/>
                        <a:headEnd/>
                        <a:tailEnd/>
                      </a:ln>
                    </p:spPr>
                  </p:pic>
                </p:oleObj>
              </mc:Fallback>
            </mc:AlternateContent>
          </a:graphicData>
        </a:graphic>
      </p:graphicFrame>
      <p:sp>
        <p:nvSpPr>
          <p:cNvPr id="31" name="Text Box 7"/>
          <p:cNvSpPr txBox="1">
            <a:spLocks noChangeArrowheads="1"/>
          </p:cNvSpPr>
          <p:nvPr/>
        </p:nvSpPr>
        <p:spPr bwMode="auto">
          <a:xfrm>
            <a:off x="7024739" y="692696"/>
            <a:ext cx="1143745" cy="3847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for r&lt;R</a:t>
            </a:r>
            <a:r>
              <a:rPr lang="en-US" altLang="cs-CZ" sz="1900" baseline="-25000" dirty="0" smtClean="0"/>
              <a:t>1</a:t>
            </a:r>
          </a:p>
        </p:txBody>
      </p:sp>
      <p:sp>
        <p:nvSpPr>
          <p:cNvPr id="32" name="Text Box 7"/>
          <p:cNvSpPr txBox="1">
            <a:spLocks noChangeArrowheads="1"/>
          </p:cNvSpPr>
          <p:nvPr/>
        </p:nvSpPr>
        <p:spPr bwMode="auto">
          <a:xfrm>
            <a:off x="7092280" y="3069947"/>
            <a:ext cx="1584176" cy="3847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for R</a:t>
            </a:r>
            <a:r>
              <a:rPr lang="en-US" altLang="cs-CZ" sz="1900" baseline="-25000" dirty="0" smtClean="0"/>
              <a:t>1</a:t>
            </a:r>
            <a:r>
              <a:rPr lang="en-US" altLang="cs-CZ" sz="1900" dirty="0" smtClean="0"/>
              <a:t>&lt;r&lt;R</a:t>
            </a:r>
            <a:r>
              <a:rPr lang="en-US" altLang="cs-CZ" sz="1900" baseline="-25000" dirty="0" smtClean="0"/>
              <a:t>2</a:t>
            </a:r>
          </a:p>
        </p:txBody>
      </p:sp>
      <p:sp>
        <p:nvSpPr>
          <p:cNvPr id="33" name="Text Box 7"/>
          <p:cNvSpPr txBox="1">
            <a:spLocks noChangeArrowheads="1"/>
          </p:cNvSpPr>
          <p:nvPr/>
        </p:nvSpPr>
        <p:spPr bwMode="auto">
          <a:xfrm>
            <a:off x="7100663" y="2420888"/>
            <a:ext cx="1143745" cy="3847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for r&lt;R</a:t>
            </a:r>
            <a:r>
              <a:rPr lang="en-US" altLang="cs-CZ" sz="1900" baseline="-25000" dirty="0" smtClean="0"/>
              <a:t>1</a:t>
            </a:r>
          </a:p>
        </p:txBody>
      </p:sp>
      <p:graphicFrame>
        <p:nvGraphicFramePr>
          <p:cNvPr id="34" name="Objekt 33"/>
          <p:cNvGraphicFramePr>
            <a:graphicFrameLocks noChangeAspect="1"/>
          </p:cNvGraphicFramePr>
          <p:nvPr>
            <p:extLst>
              <p:ext uri="{D42A27DB-BD31-4B8C-83A1-F6EECF244321}">
                <p14:modId xmlns:p14="http://schemas.microsoft.com/office/powerpoint/2010/main" val="2927934627"/>
              </p:ext>
            </p:extLst>
          </p:nvPr>
        </p:nvGraphicFramePr>
        <p:xfrm>
          <a:off x="4210521" y="2477929"/>
          <a:ext cx="720725" cy="336550"/>
        </p:xfrm>
        <a:graphic>
          <a:graphicData uri="http://schemas.openxmlformats.org/presentationml/2006/ole">
            <mc:AlternateContent xmlns:mc="http://schemas.openxmlformats.org/markup-compatibility/2006">
              <mc:Choice xmlns:v="urn:schemas-microsoft-com:vml" Requires="v">
                <p:oleObj spid="_x0000_s77297" name="Equation" r:id="rId10" imgW="380880" imgH="177480" progId="Equation.DSMT4">
                  <p:embed/>
                </p:oleObj>
              </mc:Choice>
              <mc:Fallback>
                <p:oleObj name="Equation" r:id="rId10" imgW="380880" imgH="177480" progId="Equation.DSMT4">
                  <p:embed/>
                  <p:pic>
                    <p:nvPicPr>
                      <p:cNvPr id="0" name=""/>
                      <p:cNvPicPr>
                        <a:picLocks noChangeAspect="1" noChangeArrowheads="1"/>
                      </p:cNvPicPr>
                      <p:nvPr/>
                    </p:nvPicPr>
                    <p:blipFill>
                      <a:blip r:embed="rId11"/>
                      <a:srcRect/>
                      <a:stretch>
                        <a:fillRect/>
                      </a:stretch>
                    </p:blipFill>
                    <p:spPr bwMode="auto">
                      <a:xfrm>
                        <a:off x="4210521" y="2477929"/>
                        <a:ext cx="720725" cy="336550"/>
                      </a:xfrm>
                      <a:prstGeom prst="rect">
                        <a:avLst/>
                      </a:prstGeom>
                      <a:noFill/>
                      <a:ln w="15875">
                        <a:noFill/>
                        <a:miter lim="800000"/>
                        <a:headEnd/>
                        <a:tailEnd/>
                      </a:ln>
                    </p:spPr>
                  </p:pic>
                </p:oleObj>
              </mc:Fallback>
            </mc:AlternateContent>
          </a:graphicData>
        </a:graphic>
      </p:graphicFrame>
      <p:graphicFrame>
        <p:nvGraphicFramePr>
          <p:cNvPr id="35" name="Objekt 34"/>
          <p:cNvGraphicFramePr>
            <a:graphicFrameLocks noChangeAspect="1"/>
          </p:cNvGraphicFramePr>
          <p:nvPr>
            <p:extLst>
              <p:ext uri="{D42A27DB-BD31-4B8C-83A1-F6EECF244321}">
                <p14:modId xmlns:p14="http://schemas.microsoft.com/office/powerpoint/2010/main" val="3494990154"/>
              </p:ext>
            </p:extLst>
          </p:nvPr>
        </p:nvGraphicFramePr>
        <p:xfrm>
          <a:off x="4211960" y="2824286"/>
          <a:ext cx="1441450" cy="820738"/>
        </p:xfrm>
        <a:graphic>
          <a:graphicData uri="http://schemas.openxmlformats.org/presentationml/2006/ole">
            <mc:AlternateContent xmlns:mc="http://schemas.openxmlformats.org/markup-compatibility/2006">
              <mc:Choice xmlns:v="urn:schemas-microsoft-com:vml" Requires="v">
                <p:oleObj spid="_x0000_s77298" name="Equation" r:id="rId12" imgW="761760" imgH="431640" progId="Equation.DSMT4">
                  <p:embed/>
                </p:oleObj>
              </mc:Choice>
              <mc:Fallback>
                <p:oleObj name="Equation" r:id="rId12" imgW="761760" imgH="431640" progId="Equation.DSMT4">
                  <p:embed/>
                  <p:pic>
                    <p:nvPicPr>
                      <p:cNvPr id="0" name=""/>
                      <p:cNvPicPr>
                        <a:picLocks noChangeAspect="1" noChangeArrowheads="1"/>
                      </p:cNvPicPr>
                      <p:nvPr/>
                    </p:nvPicPr>
                    <p:blipFill>
                      <a:blip r:embed="rId13"/>
                      <a:srcRect/>
                      <a:stretch>
                        <a:fillRect/>
                      </a:stretch>
                    </p:blipFill>
                    <p:spPr bwMode="auto">
                      <a:xfrm>
                        <a:off x="4211960" y="2824286"/>
                        <a:ext cx="1441450" cy="820738"/>
                      </a:xfrm>
                      <a:prstGeom prst="rect">
                        <a:avLst/>
                      </a:prstGeom>
                      <a:noFill/>
                      <a:ln w="15875">
                        <a:noFill/>
                        <a:miter lim="800000"/>
                        <a:headEnd/>
                        <a:tailEnd/>
                      </a:ln>
                    </p:spPr>
                  </p:pic>
                </p:oleObj>
              </mc:Fallback>
            </mc:AlternateContent>
          </a:graphicData>
        </a:graphic>
      </p:graphicFrame>
      <p:graphicFrame>
        <p:nvGraphicFramePr>
          <p:cNvPr id="36" name="Objekt 35"/>
          <p:cNvGraphicFramePr>
            <a:graphicFrameLocks noChangeAspect="1"/>
          </p:cNvGraphicFramePr>
          <p:nvPr>
            <p:extLst>
              <p:ext uri="{D42A27DB-BD31-4B8C-83A1-F6EECF244321}">
                <p14:modId xmlns:p14="http://schemas.microsoft.com/office/powerpoint/2010/main" val="2468785082"/>
              </p:ext>
            </p:extLst>
          </p:nvPr>
        </p:nvGraphicFramePr>
        <p:xfrm>
          <a:off x="4200525" y="3573960"/>
          <a:ext cx="1416050" cy="819150"/>
        </p:xfrm>
        <a:graphic>
          <a:graphicData uri="http://schemas.openxmlformats.org/presentationml/2006/ole">
            <mc:AlternateContent xmlns:mc="http://schemas.openxmlformats.org/markup-compatibility/2006">
              <mc:Choice xmlns:v="urn:schemas-microsoft-com:vml" Requires="v">
                <p:oleObj spid="_x0000_s77299" name="Equation" r:id="rId14" imgW="749160" imgH="431640" progId="Equation.DSMT4">
                  <p:embed/>
                </p:oleObj>
              </mc:Choice>
              <mc:Fallback>
                <p:oleObj name="Equation" r:id="rId14" imgW="749160" imgH="431640" progId="Equation.DSMT4">
                  <p:embed/>
                  <p:pic>
                    <p:nvPicPr>
                      <p:cNvPr id="0" name=""/>
                      <p:cNvPicPr>
                        <a:picLocks noChangeAspect="1" noChangeArrowheads="1"/>
                      </p:cNvPicPr>
                      <p:nvPr/>
                    </p:nvPicPr>
                    <p:blipFill>
                      <a:blip r:embed="rId15"/>
                      <a:srcRect/>
                      <a:stretch>
                        <a:fillRect/>
                      </a:stretch>
                    </p:blipFill>
                    <p:spPr bwMode="auto">
                      <a:xfrm>
                        <a:off x="4200525" y="3573960"/>
                        <a:ext cx="1416050" cy="819150"/>
                      </a:xfrm>
                      <a:prstGeom prst="rect">
                        <a:avLst/>
                      </a:prstGeom>
                      <a:noFill/>
                      <a:ln w="15875">
                        <a:noFill/>
                        <a:miter lim="800000"/>
                        <a:headEnd/>
                        <a:tailEnd/>
                      </a:ln>
                    </p:spPr>
                  </p:pic>
                </p:oleObj>
              </mc:Fallback>
            </mc:AlternateContent>
          </a:graphicData>
        </a:graphic>
      </p:graphicFrame>
      <p:sp>
        <p:nvSpPr>
          <p:cNvPr id="37" name="Text Box 7"/>
          <p:cNvSpPr txBox="1">
            <a:spLocks noChangeArrowheads="1"/>
          </p:cNvSpPr>
          <p:nvPr/>
        </p:nvSpPr>
        <p:spPr bwMode="auto">
          <a:xfrm>
            <a:off x="7092280" y="3752975"/>
            <a:ext cx="1584176" cy="3847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for r&gt;R</a:t>
            </a:r>
            <a:r>
              <a:rPr lang="en-US" altLang="cs-CZ" sz="1900" baseline="-25000" dirty="0" smtClean="0"/>
              <a:t>2</a:t>
            </a:r>
          </a:p>
        </p:txBody>
      </p:sp>
      <p:sp>
        <p:nvSpPr>
          <p:cNvPr id="38" name="Text Box 7"/>
          <p:cNvSpPr txBox="1">
            <a:spLocks noChangeArrowheads="1"/>
          </p:cNvSpPr>
          <p:nvPr/>
        </p:nvSpPr>
        <p:spPr bwMode="auto">
          <a:xfrm>
            <a:off x="7111567" y="4479094"/>
            <a:ext cx="1132841" cy="3847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for r&lt;R</a:t>
            </a:r>
            <a:r>
              <a:rPr lang="en-US" altLang="cs-CZ" sz="1900" baseline="-25000" dirty="0" smtClean="0"/>
              <a:t>1</a:t>
            </a:r>
          </a:p>
        </p:txBody>
      </p:sp>
      <p:graphicFrame>
        <p:nvGraphicFramePr>
          <p:cNvPr id="39" name="Objekt 38"/>
          <p:cNvGraphicFramePr>
            <a:graphicFrameLocks noChangeAspect="1"/>
          </p:cNvGraphicFramePr>
          <p:nvPr>
            <p:extLst>
              <p:ext uri="{D42A27DB-BD31-4B8C-83A1-F6EECF244321}">
                <p14:modId xmlns:p14="http://schemas.microsoft.com/office/powerpoint/2010/main" val="489153396"/>
              </p:ext>
            </p:extLst>
          </p:nvPr>
        </p:nvGraphicFramePr>
        <p:xfrm>
          <a:off x="4283968" y="4581128"/>
          <a:ext cx="1223963" cy="338137"/>
        </p:xfrm>
        <a:graphic>
          <a:graphicData uri="http://schemas.openxmlformats.org/presentationml/2006/ole">
            <mc:AlternateContent xmlns:mc="http://schemas.openxmlformats.org/markup-compatibility/2006">
              <mc:Choice xmlns:v="urn:schemas-microsoft-com:vml" Requires="v">
                <p:oleObj spid="_x0000_s77300" name="Equation" r:id="rId16" imgW="647640" imgH="177480" progId="Equation.DSMT4">
                  <p:embed/>
                </p:oleObj>
              </mc:Choice>
              <mc:Fallback>
                <p:oleObj name="Equation" r:id="rId16" imgW="647640" imgH="177480" progId="Equation.DSMT4">
                  <p:embed/>
                  <p:pic>
                    <p:nvPicPr>
                      <p:cNvPr id="0" name=""/>
                      <p:cNvPicPr>
                        <a:picLocks noChangeAspect="1" noChangeArrowheads="1"/>
                      </p:cNvPicPr>
                      <p:nvPr/>
                    </p:nvPicPr>
                    <p:blipFill>
                      <a:blip r:embed="rId17"/>
                      <a:srcRect/>
                      <a:stretch>
                        <a:fillRect/>
                      </a:stretch>
                    </p:blipFill>
                    <p:spPr bwMode="auto">
                      <a:xfrm>
                        <a:off x="4283968" y="4581128"/>
                        <a:ext cx="1223963" cy="338137"/>
                      </a:xfrm>
                      <a:prstGeom prst="rect">
                        <a:avLst/>
                      </a:prstGeom>
                      <a:noFill/>
                      <a:ln w="15875">
                        <a:noFill/>
                      </a:ln>
                    </p:spPr>
                  </p:pic>
                </p:oleObj>
              </mc:Fallback>
            </mc:AlternateContent>
          </a:graphicData>
        </a:graphic>
      </p:graphicFrame>
      <p:graphicFrame>
        <p:nvGraphicFramePr>
          <p:cNvPr id="18" name="Objekt 17"/>
          <p:cNvGraphicFramePr>
            <a:graphicFrameLocks noChangeAspect="1"/>
          </p:cNvGraphicFramePr>
          <p:nvPr>
            <p:extLst>
              <p:ext uri="{D42A27DB-BD31-4B8C-83A1-F6EECF244321}">
                <p14:modId xmlns:p14="http://schemas.microsoft.com/office/powerpoint/2010/main" val="2609681842"/>
              </p:ext>
            </p:extLst>
          </p:nvPr>
        </p:nvGraphicFramePr>
        <p:xfrm>
          <a:off x="4283968" y="4941168"/>
          <a:ext cx="2471738" cy="819150"/>
        </p:xfrm>
        <a:graphic>
          <a:graphicData uri="http://schemas.openxmlformats.org/presentationml/2006/ole">
            <mc:AlternateContent xmlns:mc="http://schemas.openxmlformats.org/markup-compatibility/2006">
              <mc:Choice xmlns:v="urn:schemas-microsoft-com:vml" Requires="v">
                <p:oleObj spid="_x0000_s77301" name="Equation" r:id="rId18" imgW="1307880" imgH="431640" progId="Equation.DSMT4">
                  <p:embed/>
                </p:oleObj>
              </mc:Choice>
              <mc:Fallback>
                <p:oleObj name="Equation" r:id="rId18" imgW="1307880" imgH="431640" progId="Equation.DSMT4">
                  <p:embed/>
                  <p:pic>
                    <p:nvPicPr>
                      <p:cNvPr id="0" name="Objekt 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83968" y="4941168"/>
                        <a:ext cx="2471738" cy="819150"/>
                      </a:xfrm>
                      <a:prstGeom prst="rect">
                        <a:avLst/>
                      </a:prstGeom>
                      <a:noFill/>
                      <a:ln w="15875">
                        <a:noFill/>
                        <a:miter lim="800000"/>
                        <a:headEnd/>
                        <a:tailEnd/>
                      </a:ln>
                    </p:spPr>
                  </p:pic>
                </p:oleObj>
              </mc:Fallback>
            </mc:AlternateContent>
          </a:graphicData>
        </a:graphic>
      </p:graphicFrame>
      <p:graphicFrame>
        <p:nvGraphicFramePr>
          <p:cNvPr id="19" name="Objekt 18"/>
          <p:cNvGraphicFramePr>
            <a:graphicFrameLocks noChangeAspect="1"/>
          </p:cNvGraphicFramePr>
          <p:nvPr>
            <p:extLst>
              <p:ext uri="{D42A27DB-BD31-4B8C-83A1-F6EECF244321}">
                <p14:modId xmlns:p14="http://schemas.microsoft.com/office/powerpoint/2010/main" val="3057917568"/>
              </p:ext>
            </p:extLst>
          </p:nvPr>
        </p:nvGraphicFramePr>
        <p:xfrm>
          <a:off x="4307632" y="5827737"/>
          <a:ext cx="1560512" cy="819150"/>
        </p:xfrm>
        <a:graphic>
          <a:graphicData uri="http://schemas.openxmlformats.org/presentationml/2006/ole">
            <mc:AlternateContent xmlns:mc="http://schemas.openxmlformats.org/markup-compatibility/2006">
              <mc:Choice xmlns:v="urn:schemas-microsoft-com:vml" Requires="v">
                <p:oleObj spid="_x0000_s77302" name="Equation" r:id="rId20" imgW="825480" imgH="431640" progId="Equation.DSMT4">
                  <p:embed/>
                </p:oleObj>
              </mc:Choice>
              <mc:Fallback>
                <p:oleObj name="Equation" r:id="rId20" imgW="825480" imgH="431640" progId="Equation.DSMT4">
                  <p:embed/>
                  <p:pic>
                    <p:nvPicPr>
                      <p:cNvPr id="0" name="Objekt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307632" y="5827737"/>
                        <a:ext cx="1560512" cy="819150"/>
                      </a:xfrm>
                      <a:prstGeom prst="rect">
                        <a:avLst/>
                      </a:prstGeom>
                      <a:noFill/>
                      <a:ln w="15875">
                        <a:noFill/>
                        <a:miter lim="800000"/>
                        <a:headEnd/>
                        <a:tailEnd/>
                      </a:ln>
                    </p:spPr>
                  </p:pic>
                </p:oleObj>
              </mc:Fallback>
            </mc:AlternateContent>
          </a:graphicData>
        </a:graphic>
      </p:graphicFrame>
      <p:sp>
        <p:nvSpPr>
          <p:cNvPr id="42" name="Text Box 7"/>
          <p:cNvSpPr txBox="1">
            <a:spLocks noChangeArrowheads="1"/>
          </p:cNvSpPr>
          <p:nvPr/>
        </p:nvSpPr>
        <p:spPr bwMode="auto">
          <a:xfrm>
            <a:off x="7111567" y="5276527"/>
            <a:ext cx="1492881" cy="3847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for R</a:t>
            </a:r>
            <a:r>
              <a:rPr lang="en-US" altLang="cs-CZ" sz="1900" baseline="-25000" dirty="0" smtClean="0"/>
              <a:t>1</a:t>
            </a:r>
            <a:r>
              <a:rPr lang="en-US" altLang="cs-CZ" sz="1900" dirty="0" smtClean="0"/>
              <a:t>&lt;r&lt;R</a:t>
            </a:r>
            <a:r>
              <a:rPr lang="en-US" altLang="cs-CZ" sz="1900" baseline="-25000" dirty="0" smtClean="0"/>
              <a:t>2</a:t>
            </a:r>
          </a:p>
        </p:txBody>
      </p:sp>
      <p:sp>
        <p:nvSpPr>
          <p:cNvPr id="43" name="Text Box 7"/>
          <p:cNvSpPr txBox="1">
            <a:spLocks noChangeArrowheads="1"/>
          </p:cNvSpPr>
          <p:nvPr/>
        </p:nvSpPr>
        <p:spPr bwMode="auto">
          <a:xfrm>
            <a:off x="7111567" y="6068615"/>
            <a:ext cx="1492881" cy="38472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for r&gt;R</a:t>
            </a:r>
            <a:r>
              <a:rPr lang="en-US" altLang="cs-CZ" sz="1900" baseline="-25000" dirty="0" smtClean="0"/>
              <a:t>2</a:t>
            </a:r>
          </a:p>
        </p:txBody>
      </p:sp>
    </p:spTree>
    <p:extLst>
      <p:ext uri="{BB962C8B-B14F-4D97-AF65-F5344CB8AC3E}">
        <p14:creationId xmlns:p14="http://schemas.microsoft.com/office/powerpoint/2010/main" val="31405109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9552" y="12576"/>
            <a:ext cx="8062664"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cs-CZ" altLang="cs-CZ" sz="2200" b="1" kern="0" dirty="0" err="1" smtClean="0">
                <a:solidFill>
                  <a:schemeClr val="tx1"/>
                </a:solidFill>
              </a:rPr>
              <a:t>Example</a:t>
            </a:r>
            <a:r>
              <a:rPr lang="cs-CZ" altLang="cs-CZ" sz="2200" b="1" kern="0" dirty="0" smtClean="0">
                <a:solidFill>
                  <a:schemeClr val="tx1"/>
                </a:solidFill>
              </a:rPr>
              <a:t> – </a:t>
            </a:r>
            <a:r>
              <a:rPr lang="cs-CZ" altLang="cs-CZ" sz="2200" b="1" kern="0" dirty="0" err="1" smtClean="0">
                <a:solidFill>
                  <a:schemeClr val="tx1"/>
                </a:solidFill>
              </a:rPr>
              <a:t>Coaxial</a:t>
            </a:r>
            <a:r>
              <a:rPr lang="cs-CZ" altLang="cs-CZ" sz="2200" b="1" kern="0" dirty="0" smtClean="0">
                <a:solidFill>
                  <a:schemeClr val="tx1"/>
                </a:solidFill>
              </a:rPr>
              <a:t> </a:t>
            </a:r>
            <a:r>
              <a:rPr lang="cs-CZ" altLang="cs-CZ" sz="2200" b="1" kern="0" dirty="0" err="1" smtClean="0">
                <a:solidFill>
                  <a:schemeClr val="tx1"/>
                </a:solidFill>
              </a:rPr>
              <a:t>capacitor</a:t>
            </a:r>
            <a:endParaRPr lang="en-US" altLang="cs-CZ" sz="2200" kern="0" dirty="0" smtClean="0">
              <a:solidFill>
                <a:schemeClr val="tx1"/>
              </a:solidFill>
            </a:endParaRP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6075" y="620479"/>
            <a:ext cx="3822389" cy="1872417"/>
          </a:xfrm>
          <a:prstGeom prst="rect">
            <a:avLst/>
          </a:prstGeom>
        </p:spPr>
      </p:pic>
      <p:sp>
        <p:nvSpPr>
          <p:cNvPr id="6" name="Text Box 7"/>
          <p:cNvSpPr txBox="1">
            <a:spLocks noChangeArrowheads="1"/>
          </p:cNvSpPr>
          <p:nvPr/>
        </p:nvSpPr>
        <p:spPr bwMode="auto">
          <a:xfrm>
            <a:off x="467544" y="620688"/>
            <a:ext cx="432048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cs-CZ" altLang="cs-CZ" sz="1900" dirty="0" err="1" smtClean="0"/>
              <a:t>Determine</a:t>
            </a:r>
            <a:r>
              <a:rPr lang="cs-CZ" altLang="cs-CZ" sz="1900" dirty="0" smtClean="0"/>
              <a:t> a </a:t>
            </a:r>
            <a:r>
              <a:rPr lang="cs-CZ" altLang="cs-CZ" sz="1900" dirty="0" err="1" smtClean="0"/>
              <a:t>formula</a:t>
            </a:r>
            <a:r>
              <a:rPr lang="cs-CZ" altLang="cs-CZ" sz="1900" dirty="0" smtClean="0"/>
              <a:t> </a:t>
            </a:r>
            <a:r>
              <a:rPr lang="cs-CZ" altLang="cs-CZ" sz="1900" dirty="0" err="1" smtClean="0"/>
              <a:t>for</a:t>
            </a:r>
            <a:r>
              <a:rPr lang="cs-CZ" altLang="cs-CZ" sz="1900" dirty="0" smtClean="0"/>
              <a:t> </a:t>
            </a:r>
            <a:r>
              <a:rPr lang="cs-CZ" altLang="cs-CZ" sz="1900" dirty="0" err="1" smtClean="0"/>
              <a:t>the</a:t>
            </a:r>
            <a:r>
              <a:rPr lang="cs-CZ" altLang="cs-CZ" sz="1900" dirty="0" smtClean="0"/>
              <a:t> </a:t>
            </a:r>
            <a:r>
              <a:rPr lang="cs-CZ" altLang="cs-CZ" sz="1900" dirty="0" err="1" smtClean="0"/>
              <a:t>capacitance</a:t>
            </a:r>
            <a:r>
              <a:rPr lang="cs-CZ" altLang="cs-CZ" sz="1900" dirty="0" smtClean="0"/>
              <a:t> </a:t>
            </a:r>
            <a:r>
              <a:rPr lang="cs-CZ" altLang="cs-CZ" sz="1900" dirty="0" err="1" smtClean="0"/>
              <a:t>of</a:t>
            </a:r>
            <a:r>
              <a:rPr lang="cs-CZ" altLang="cs-CZ" sz="1900" dirty="0" smtClean="0"/>
              <a:t> a </a:t>
            </a:r>
            <a:r>
              <a:rPr lang="cs-CZ" altLang="cs-CZ" sz="1900" dirty="0" err="1" smtClean="0"/>
              <a:t>cylindrical</a:t>
            </a:r>
            <a:r>
              <a:rPr lang="cs-CZ" altLang="cs-CZ" sz="1900" dirty="0" smtClean="0"/>
              <a:t> </a:t>
            </a:r>
            <a:r>
              <a:rPr lang="cs-CZ" altLang="cs-CZ" sz="1900" dirty="0" err="1" smtClean="0"/>
              <a:t>capacitor</a:t>
            </a:r>
            <a:r>
              <a:rPr lang="cs-CZ" altLang="cs-CZ" sz="1900" dirty="0" smtClean="0"/>
              <a:t> </a:t>
            </a:r>
            <a:r>
              <a:rPr lang="cs-CZ" altLang="cs-CZ" sz="1900" dirty="0" err="1" smtClean="0"/>
              <a:t>of</a:t>
            </a:r>
            <a:r>
              <a:rPr lang="cs-CZ" altLang="cs-CZ" sz="1900" dirty="0" smtClean="0"/>
              <a:t> radii </a:t>
            </a:r>
            <a:r>
              <a:rPr lang="cs-CZ" altLang="cs-CZ" sz="1900" i="1" dirty="0" smtClean="0">
                <a:solidFill>
                  <a:srgbClr val="0000FF"/>
                </a:solidFill>
              </a:rPr>
              <a:t>R</a:t>
            </a:r>
            <a:r>
              <a:rPr lang="cs-CZ" altLang="cs-CZ" sz="1900" baseline="-25000" dirty="0" smtClean="0">
                <a:solidFill>
                  <a:srgbClr val="0000FF"/>
                </a:solidFill>
              </a:rPr>
              <a:t>1</a:t>
            </a:r>
            <a:r>
              <a:rPr lang="cs-CZ" altLang="cs-CZ" sz="1900" dirty="0" smtClean="0"/>
              <a:t>, </a:t>
            </a:r>
            <a:r>
              <a:rPr lang="cs-CZ" altLang="cs-CZ" sz="1900" i="1" dirty="0" smtClean="0">
                <a:solidFill>
                  <a:srgbClr val="0000FF"/>
                </a:solidFill>
              </a:rPr>
              <a:t>R</a:t>
            </a:r>
            <a:r>
              <a:rPr lang="cs-CZ" altLang="cs-CZ" sz="1900" baseline="-25000" dirty="0" smtClean="0">
                <a:solidFill>
                  <a:srgbClr val="0000FF"/>
                </a:solidFill>
              </a:rPr>
              <a:t>2</a:t>
            </a:r>
            <a:r>
              <a:rPr lang="cs-CZ" altLang="cs-CZ" sz="1900" dirty="0" smtClean="0"/>
              <a:t>, </a:t>
            </a:r>
            <a:r>
              <a:rPr lang="cs-CZ" altLang="cs-CZ" sz="1900" dirty="0" err="1" smtClean="0"/>
              <a:t>length</a:t>
            </a:r>
            <a:r>
              <a:rPr lang="cs-CZ" altLang="cs-CZ" sz="1900" dirty="0" smtClean="0"/>
              <a:t> </a:t>
            </a:r>
            <a:r>
              <a:rPr lang="cs-CZ" altLang="cs-CZ" sz="1900" i="1" dirty="0" smtClean="0">
                <a:solidFill>
                  <a:srgbClr val="0000FF"/>
                </a:solidFill>
              </a:rPr>
              <a:t>l</a:t>
            </a:r>
            <a:r>
              <a:rPr lang="cs-CZ" altLang="cs-CZ" sz="1900" dirty="0" smtClean="0"/>
              <a:t> and permitivity </a:t>
            </a:r>
            <a:r>
              <a:rPr lang="cs-CZ" altLang="cs-CZ" sz="1900" dirty="0" err="1" smtClean="0"/>
              <a:t>of</a:t>
            </a:r>
            <a:r>
              <a:rPr lang="cs-CZ" altLang="cs-CZ" sz="1900" dirty="0" smtClean="0"/>
              <a:t> </a:t>
            </a:r>
            <a:r>
              <a:rPr lang="cs-CZ" altLang="cs-CZ" sz="1900" dirty="0" err="1" smtClean="0"/>
              <a:t>the</a:t>
            </a:r>
            <a:r>
              <a:rPr lang="cs-CZ" altLang="cs-CZ" sz="1900" dirty="0" smtClean="0"/>
              <a:t> </a:t>
            </a:r>
            <a:r>
              <a:rPr lang="cs-CZ" altLang="cs-CZ" sz="1900" dirty="0" err="1" smtClean="0"/>
              <a:t>dielectric</a:t>
            </a:r>
            <a:r>
              <a:rPr lang="cs-CZ" altLang="cs-CZ" sz="1900" dirty="0" smtClean="0"/>
              <a:t> </a:t>
            </a:r>
            <a:r>
              <a:rPr lang="el-GR" altLang="cs-CZ" sz="1900" i="1" dirty="0" smtClean="0">
                <a:solidFill>
                  <a:srgbClr val="0000FF"/>
                </a:solidFill>
              </a:rPr>
              <a:t>ε</a:t>
            </a:r>
            <a:r>
              <a:rPr lang="cs-CZ" altLang="cs-CZ" sz="1900" dirty="0" smtClean="0"/>
              <a:t>. </a:t>
            </a:r>
            <a:r>
              <a:rPr lang="cs-CZ" altLang="cs-CZ" sz="1900" dirty="0" err="1" smtClean="0"/>
              <a:t>We</a:t>
            </a:r>
            <a:r>
              <a:rPr lang="cs-CZ" altLang="cs-CZ" sz="1900" dirty="0" smtClean="0"/>
              <a:t> </a:t>
            </a:r>
            <a:r>
              <a:rPr lang="cs-CZ" altLang="cs-CZ" sz="1900" dirty="0" err="1" smtClean="0"/>
              <a:t>assume</a:t>
            </a:r>
            <a:r>
              <a:rPr lang="cs-CZ" altLang="cs-CZ" sz="1900" dirty="0" smtClean="0"/>
              <a:t> </a:t>
            </a:r>
            <a:r>
              <a:rPr lang="cs-CZ" altLang="cs-CZ" sz="1900" dirty="0" err="1" smtClean="0"/>
              <a:t>that</a:t>
            </a:r>
            <a:r>
              <a:rPr lang="cs-CZ" altLang="cs-CZ" sz="1900" dirty="0" smtClean="0"/>
              <a:t> </a:t>
            </a:r>
            <a:r>
              <a:rPr lang="cs-CZ" altLang="cs-CZ" sz="1900" dirty="0" err="1" smtClean="0"/>
              <a:t>inner</a:t>
            </a:r>
            <a:r>
              <a:rPr lang="cs-CZ" altLang="cs-CZ" sz="1900" dirty="0" smtClean="0"/>
              <a:t> </a:t>
            </a:r>
            <a:r>
              <a:rPr lang="cs-CZ" altLang="cs-CZ" sz="1900" dirty="0" err="1" smtClean="0"/>
              <a:t>conductor</a:t>
            </a:r>
            <a:r>
              <a:rPr lang="cs-CZ" altLang="cs-CZ" sz="1900" dirty="0" smtClean="0"/>
              <a:t> </a:t>
            </a:r>
            <a:r>
              <a:rPr lang="cs-CZ" altLang="cs-CZ" sz="1900" dirty="0" err="1" smtClean="0"/>
              <a:t>is</a:t>
            </a:r>
            <a:r>
              <a:rPr lang="cs-CZ" altLang="cs-CZ" sz="1900" dirty="0" smtClean="0"/>
              <a:t> </a:t>
            </a:r>
            <a:r>
              <a:rPr lang="cs-CZ" altLang="cs-CZ" sz="1900" dirty="0" err="1" smtClean="0"/>
              <a:t>charged</a:t>
            </a:r>
            <a:r>
              <a:rPr lang="cs-CZ" altLang="cs-CZ" sz="1900" dirty="0" smtClean="0"/>
              <a:t> to </a:t>
            </a:r>
            <a:r>
              <a:rPr lang="cs-CZ" altLang="cs-CZ" sz="1900" i="1" dirty="0" smtClean="0">
                <a:solidFill>
                  <a:srgbClr val="0000FF"/>
                </a:solidFill>
              </a:rPr>
              <a:t>+Q</a:t>
            </a:r>
            <a:r>
              <a:rPr lang="cs-CZ" altLang="cs-CZ" sz="1900" dirty="0" smtClean="0"/>
              <a:t> and </a:t>
            </a:r>
            <a:r>
              <a:rPr lang="cs-CZ" altLang="cs-CZ" sz="1900" dirty="0" err="1" smtClean="0"/>
              <a:t>outer</a:t>
            </a:r>
            <a:r>
              <a:rPr lang="cs-CZ" altLang="cs-CZ" sz="1900" dirty="0" smtClean="0"/>
              <a:t> </a:t>
            </a:r>
            <a:r>
              <a:rPr lang="cs-CZ" altLang="cs-CZ" sz="1900" dirty="0" err="1" smtClean="0"/>
              <a:t>one</a:t>
            </a:r>
            <a:r>
              <a:rPr lang="cs-CZ" altLang="cs-CZ" sz="1900" dirty="0" smtClean="0"/>
              <a:t> to </a:t>
            </a:r>
            <a:r>
              <a:rPr lang="cs-CZ" altLang="cs-CZ" sz="1900" i="1" dirty="0" smtClean="0">
                <a:solidFill>
                  <a:srgbClr val="0000FF"/>
                </a:solidFill>
              </a:rPr>
              <a:t>–Q</a:t>
            </a:r>
            <a:r>
              <a:rPr lang="cs-CZ" altLang="cs-CZ" sz="1900" dirty="0" smtClean="0"/>
              <a:t>. </a:t>
            </a:r>
          </a:p>
        </p:txBody>
      </p:sp>
      <p:sp>
        <p:nvSpPr>
          <p:cNvPr id="7" name="Text Box 7"/>
          <p:cNvSpPr txBox="1">
            <a:spLocks noChangeArrowheads="1"/>
          </p:cNvSpPr>
          <p:nvPr/>
        </p:nvSpPr>
        <p:spPr bwMode="auto">
          <a:xfrm>
            <a:off x="467544" y="2612231"/>
            <a:ext cx="2664296"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cs-CZ" altLang="cs-CZ" sz="1900" dirty="0" err="1" smtClean="0"/>
              <a:t>From</a:t>
            </a:r>
            <a:r>
              <a:rPr lang="cs-CZ" altLang="cs-CZ" sz="1900" dirty="0" smtClean="0"/>
              <a:t> </a:t>
            </a:r>
            <a:r>
              <a:rPr lang="cs-CZ" altLang="cs-CZ" sz="1900" dirty="0" err="1" smtClean="0"/>
              <a:t>the</a:t>
            </a:r>
            <a:r>
              <a:rPr lang="cs-CZ" altLang="cs-CZ" sz="1900" dirty="0" smtClean="0"/>
              <a:t> Gauss</a:t>
            </a:r>
            <a:r>
              <a:rPr lang="en-US" altLang="cs-CZ" sz="1900" dirty="0" smtClean="0"/>
              <a:t>’</a:t>
            </a:r>
            <a:r>
              <a:rPr lang="cs-CZ" altLang="cs-CZ" sz="1900" dirty="0" smtClean="0"/>
              <a:t>s </a:t>
            </a:r>
            <a:r>
              <a:rPr lang="cs-CZ" altLang="cs-CZ" sz="1900" dirty="0" err="1" smtClean="0"/>
              <a:t>law</a:t>
            </a:r>
            <a:endParaRPr lang="cs-CZ" altLang="cs-CZ" sz="1900" dirty="0" smtClean="0"/>
          </a:p>
        </p:txBody>
      </p:sp>
      <p:graphicFrame>
        <p:nvGraphicFramePr>
          <p:cNvPr id="8" name="Objekt 7"/>
          <p:cNvGraphicFramePr>
            <a:graphicFrameLocks noChangeAspect="1"/>
          </p:cNvGraphicFramePr>
          <p:nvPr>
            <p:extLst>
              <p:ext uri="{D42A27DB-BD31-4B8C-83A1-F6EECF244321}">
                <p14:modId xmlns:p14="http://schemas.microsoft.com/office/powerpoint/2010/main" val="3916304832"/>
              </p:ext>
            </p:extLst>
          </p:nvPr>
        </p:nvGraphicFramePr>
        <p:xfrm>
          <a:off x="647377" y="2977023"/>
          <a:ext cx="3960813" cy="842962"/>
        </p:xfrm>
        <a:graphic>
          <a:graphicData uri="http://schemas.openxmlformats.org/presentationml/2006/ole">
            <mc:AlternateContent xmlns:mc="http://schemas.openxmlformats.org/markup-compatibility/2006">
              <mc:Choice xmlns:v="urn:schemas-microsoft-com:vml" Requires="v">
                <p:oleObj spid="_x0000_s78068" name="Equation" r:id="rId4" imgW="2095200" imgH="444240" progId="Equation.DSMT4">
                  <p:embed/>
                </p:oleObj>
              </mc:Choice>
              <mc:Fallback>
                <p:oleObj name="Equation" r:id="rId4" imgW="2095200" imgH="444240" progId="Equation.DSMT4">
                  <p:embed/>
                  <p:pic>
                    <p:nvPicPr>
                      <p:cNvPr id="0" name="Objekt 16"/>
                      <p:cNvPicPr>
                        <a:picLocks noChangeAspect="1" noChangeArrowheads="1"/>
                      </p:cNvPicPr>
                      <p:nvPr/>
                    </p:nvPicPr>
                    <p:blipFill>
                      <a:blip r:embed="rId5"/>
                      <a:srcRect/>
                      <a:stretch>
                        <a:fillRect/>
                      </a:stretch>
                    </p:blipFill>
                    <p:spPr bwMode="auto">
                      <a:xfrm>
                        <a:off x="647377" y="2977023"/>
                        <a:ext cx="3960813" cy="84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4293638088"/>
              </p:ext>
            </p:extLst>
          </p:nvPr>
        </p:nvGraphicFramePr>
        <p:xfrm>
          <a:off x="5832475" y="2970213"/>
          <a:ext cx="1271588" cy="746125"/>
        </p:xfrm>
        <a:graphic>
          <a:graphicData uri="http://schemas.openxmlformats.org/presentationml/2006/ole">
            <mc:AlternateContent xmlns:mc="http://schemas.openxmlformats.org/markup-compatibility/2006">
              <mc:Choice xmlns:v="urn:schemas-microsoft-com:vml" Requires="v">
                <p:oleObj spid="_x0000_s78069" name="Equation" r:id="rId6" imgW="672840" imgH="393480" progId="Equation.DSMT4">
                  <p:embed/>
                </p:oleObj>
              </mc:Choice>
              <mc:Fallback>
                <p:oleObj name="Equation" r:id="rId6" imgW="672840" imgH="393480" progId="Equation.DSMT4">
                  <p:embed/>
                  <p:pic>
                    <p:nvPicPr>
                      <p:cNvPr id="0" name=""/>
                      <p:cNvPicPr>
                        <a:picLocks noChangeAspect="1" noChangeArrowheads="1"/>
                      </p:cNvPicPr>
                      <p:nvPr/>
                    </p:nvPicPr>
                    <p:blipFill>
                      <a:blip r:embed="rId7"/>
                      <a:srcRect/>
                      <a:stretch>
                        <a:fillRect/>
                      </a:stretch>
                    </p:blipFill>
                    <p:spPr bwMode="auto">
                      <a:xfrm>
                        <a:off x="5832475" y="2970213"/>
                        <a:ext cx="1271588"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sp>
        <p:nvSpPr>
          <p:cNvPr id="10" name="Text Box 7"/>
          <p:cNvSpPr txBox="1">
            <a:spLocks noChangeArrowheads="1"/>
          </p:cNvSpPr>
          <p:nvPr/>
        </p:nvSpPr>
        <p:spPr bwMode="auto">
          <a:xfrm>
            <a:off x="467544" y="3836367"/>
            <a:ext cx="3888432"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The voltage between the cylinders</a:t>
            </a:r>
            <a:endParaRPr lang="cs-CZ" altLang="cs-CZ" sz="1900" dirty="0" smtClean="0"/>
          </a:p>
        </p:txBody>
      </p:sp>
      <p:graphicFrame>
        <p:nvGraphicFramePr>
          <p:cNvPr id="11" name="Objekt 10"/>
          <p:cNvGraphicFramePr>
            <a:graphicFrameLocks noChangeAspect="1"/>
          </p:cNvGraphicFramePr>
          <p:nvPr>
            <p:extLst>
              <p:ext uri="{D42A27DB-BD31-4B8C-83A1-F6EECF244321}">
                <p14:modId xmlns:p14="http://schemas.microsoft.com/office/powerpoint/2010/main" val="1232353309"/>
              </p:ext>
            </p:extLst>
          </p:nvPr>
        </p:nvGraphicFramePr>
        <p:xfrm>
          <a:off x="613444" y="4149725"/>
          <a:ext cx="6046788" cy="939800"/>
        </p:xfrm>
        <a:graphic>
          <a:graphicData uri="http://schemas.openxmlformats.org/presentationml/2006/ole">
            <mc:AlternateContent xmlns:mc="http://schemas.openxmlformats.org/markup-compatibility/2006">
              <mc:Choice xmlns:v="urn:schemas-microsoft-com:vml" Requires="v">
                <p:oleObj spid="_x0000_s78070" name="Equation" r:id="rId8" imgW="3200400" imgH="495000" progId="Equation.DSMT4">
                  <p:embed/>
                </p:oleObj>
              </mc:Choice>
              <mc:Fallback>
                <p:oleObj name="Equation" r:id="rId8" imgW="3200400" imgH="495000" progId="Equation.DSMT4">
                  <p:embed/>
                  <p:pic>
                    <p:nvPicPr>
                      <p:cNvPr id="0" name=""/>
                      <p:cNvPicPr>
                        <a:picLocks noChangeAspect="1" noChangeArrowheads="1"/>
                      </p:cNvPicPr>
                      <p:nvPr/>
                    </p:nvPicPr>
                    <p:blipFill>
                      <a:blip r:embed="rId9"/>
                      <a:srcRect/>
                      <a:stretch>
                        <a:fillRect/>
                      </a:stretch>
                    </p:blipFill>
                    <p:spPr bwMode="auto">
                      <a:xfrm>
                        <a:off x="613444" y="4149725"/>
                        <a:ext cx="604678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sp>
        <p:nvSpPr>
          <p:cNvPr id="12" name="Text Box 7"/>
          <p:cNvSpPr txBox="1">
            <a:spLocks noChangeArrowheads="1"/>
          </p:cNvSpPr>
          <p:nvPr/>
        </p:nvSpPr>
        <p:spPr bwMode="auto">
          <a:xfrm>
            <a:off x="467544" y="5348535"/>
            <a:ext cx="2304256"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The capacitance</a:t>
            </a:r>
            <a:endParaRPr lang="cs-CZ" altLang="cs-CZ" sz="1900" dirty="0" smtClean="0"/>
          </a:p>
        </p:txBody>
      </p:sp>
      <p:graphicFrame>
        <p:nvGraphicFramePr>
          <p:cNvPr id="13" name="Objekt 12"/>
          <p:cNvGraphicFramePr>
            <a:graphicFrameLocks noChangeAspect="1"/>
          </p:cNvGraphicFramePr>
          <p:nvPr>
            <p:extLst>
              <p:ext uri="{D42A27DB-BD31-4B8C-83A1-F6EECF244321}">
                <p14:modId xmlns:p14="http://schemas.microsoft.com/office/powerpoint/2010/main" val="3644860245"/>
              </p:ext>
            </p:extLst>
          </p:nvPr>
        </p:nvGraphicFramePr>
        <p:xfrm>
          <a:off x="2508250" y="5373688"/>
          <a:ext cx="1730375" cy="1150937"/>
        </p:xfrm>
        <a:graphic>
          <a:graphicData uri="http://schemas.openxmlformats.org/presentationml/2006/ole">
            <mc:AlternateContent xmlns:mc="http://schemas.openxmlformats.org/markup-compatibility/2006">
              <mc:Choice xmlns:v="urn:schemas-microsoft-com:vml" Requires="v">
                <p:oleObj spid="_x0000_s78071" name="Equation" r:id="rId10" imgW="939600" imgH="622080" progId="Equation.DSMT4">
                  <p:embed/>
                </p:oleObj>
              </mc:Choice>
              <mc:Fallback>
                <p:oleObj name="Equation" r:id="rId10" imgW="939600" imgH="622080" progId="Equation.DSMT4">
                  <p:embed/>
                  <p:pic>
                    <p:nvPicPr>
                      <p:cNvPr id="0" name=""/>
                      <p:cNvPicPr>
                        <a:picLocks noChangeAspect="1" noChangeArrowheads="1"/>
                      </p:cNvPicPr>
                      <p:nvPr/>
                    </p:nvPicPr>
                    <p:blipFill>
                      <a:blip r:embed="rId11"/>
                      <a:srcRect/>
                      <a:stretch>
                        <a:fillRect/>
                      </a:stretch>
                    </p:blipFill>
                    <p:spPr bwMode="auto">
                      <a:xfrm>
                        <a:off x="2508250" y="5373688"/>
                        <a:ext cx="1730375" cy="1150937"/>
                      </a:xfrm>
                      <a:prstGeom prst="rect">
                        <a:avLst/>
                      </a:prstGeom>
                      <a:solidFill>
                        <a:srgbClr val="FFFF99"/>
                      </a:solidFill>
                      <a:ln w="15875">
                        <a:solidFill>
                          <a:schemeClr val="tx1"/>
                        </a:solidFill>
                      </a:ln>
                    </p:spPr>
                  </p:pic>
                </p:oleObj>
              </mc:Fallback>
            </mc:AlternateContent>
          </a:graphicData>
        </a:graphic>
      </p:graphicFrame>
      <p:sp>
        <p:nvSpPr>
          <p:cNvPr id="14" name="Text Box 7"/>
          <p:cNvSpPr txBox="1">
            <a:spLocks noChangeArrowheads="1"/>
          </p:cNvSpPr>
          <p:nvPr/>
        </p:nvSpPr>
        <p:spPr bwMode="auto">
          <a:xfrm>
            <a:off x="4646240" y="5348535"/>
            <a:ext cx="3955976"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u="sng" dirty="0" smtClean="0"/>
              <a:t>Example:</a:t>
            </a:r>
            <a:r>
              <a:rPr lang="en-US" altLang="cs-CZ" sz="1900" dirty="0" smtClean="0"/>
              <a:t> l=1 m, R</a:t>
            </a:r>
            <a:r>
              <a:rPr lang="en-US" altLang="cs-CZ" sz="1900" baseline="-25000" dirty="0" smtClean="0"/>
              <a:t>1</a:t>
            </a:r>
            <a:r>
              <a:rPr lang="en-US" altLang="cs-CZ" sz="1900" dirty="0" smtClean="0"/>
              <a:t>=1 mm, R</a:t>
            </a:r>
            <a:r>
              <a:rPr lang="en-US" altLang="cs-CZ" sz="1900" baseline="-25000" dirty="0" smtClean="0"/>
              <a:t>2</a:t>
            </a:r>
            <a:r>
              <a:rPr lang="en-US" altLang="cs-CZ" sz="1900" dirty="0" smtClean="0"/>
              <a:t>=3 mm, </a:t>
            </a:r>
            <a:r>
              <a:rPr lang="el-GR" altLang="cs-CZ" sz="1900" dirty="0" smtClean="0"/>
              <a:t>ε</a:t>
            </a:r>
            <a:r>
              <a:rPr lang="en-US" altLang="cs-CZ" sz="1900" baseline="-25000" dirty="0" smtClean="0"/>
              <a:t>r</a:t>
            </a:r>
            <a:r>
              <a:rPr lang="en-US" altLang="cs-CZ" sz="1900" dirty="0" smtClean="0"/>
              <a:t>= 3.  The capacitance of such cable is C= 152 </a:t>
            </a:r>
            <a:r>
              <a:rPr lang="en-US" altLang="cs-CZ" sz="1900" dirty="0" err="1" smtClean="0"/>
              <a:t>pF.</a:t>
            </a:r>
            <a:r>
              <a:rPr lang="en-US" altLang="cs-CZ" sz="1900" dirty="0" smtClean="0"/>
              <a:t> </a:t>
            </a:r>
            <a:endParaRPr lang="cs-CZ" altLang="cs-CZ" sz="1900" dirty="0" smtClean="0"/>
          </a:p>
        </p:txBody>
      </p:sp>
    </p:spTree>
    <p:extLst>
      <p:ext uri="{BB962C8B-B14F-4D97-AF65-F5344CB8AC3E}">
        <p14:creationId xmlns:p14="http://schemas.microsoft.com/office/powerpoint/2010/main" val="181901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2" grpId="0"/>
      <p:bldP spid="14"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539552" y="12576"/>
            <a:ext cx="8062664" cy="6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cs-CZ" altLang="cs-CZ" sz="2200" b="1" kern="0" dirty="0" err="1" smtClean="0">
                <a:solidFill>
                  <a:schemeClr val="tx1"/>
                </a:solidFill>
              </a:rPr>
              <a:t>Example</a:t>
            </a:r>
            <a:r>
              <a:rPr lang="cs-CZ" altLang="cs-CZ" sz="2200" b="1" kern="0" dirty="0" smtClean="0">
                <a:solidFill>
                  <a:schemeClr val="tx1"/>
                </a:solidFill>
              </a:rPr>
              <a:t> – </a:t>
            </a:r>
            <a:r>
              <a:rPr lang="cs-CZ" altLang="cs-CZ" sz="2200" b="1" kern="0" dirty="0" err="1" smtClean="0">
                <a:solidFill>
                  <a:schemeClr val="tx1"/>
                </a:solidFill>
              </a:rPr>
              <a:t>Spherical</a:t>
            </a:r>
            <a:r>
              <a:rPr lang="cs-CZ" altLang="cs-CZ" sz="2200" b="1" kern="0" dirty="0" smtClean="0">
                <a:solidFill>
                  <a:schemeClr val="tx1"/>
                </a:solidFill>
              </a:rPr>
              <a:t> </a:t>
            </a:r>
            <a:r>
              <a:rPr lang="cs-CZ" altLang="cs-CZ" sz="2200" b="1" kern="0" dirty="0" err="1" smtClean="0">
                <a:solidFill>
                  <a:schemeClr val="tx1"/>
                </a:solidFill>
              </a:rPr>
              <a:t>capacitor</a:t>
            </a:r>
            <a:endParaRPr lang="en-US" altLang="cs-CZ" sz="2200" kern="0" dirty="0" smtClean="0">
              <a:solidFill>
                <a:schemeClr val="tx1"/>
              </a:solidFill>
            </a:endParaRPr>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490228"/>
            <a:ext cx="2286752" cy="2722748"/>
          </a:xfrm>
          <a:prstGeom prst="rect">
            <a:avLst/>
          </a:prstGeom>
        </p:spPr>
      </p:pic>
      <p:sp>
        <p:nvSpPr>
          <p:cNvPr id="6" name="Text Box 7"/>
          <p:cNvSpPr txBox="1">
            <a:spLocks noChangeArrowheads="1"/>
          </p:cNvSpPr>
          <p:nvPr/>
        </p:nvSpPr>
        <p:spPr bwMode="auto">
          <a:xfrm>
            <a:off x="467544" y="620688"/>
            <a:ext cx="5688632" cy="1554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cs-CZ" altLang="cs-CZ" sz="1900" dirty="0" err="1" smtClean="0"/>
              <a:t>Determine</a:t>
            </a:r>
            <a:r>
              <a:rPr lang="cs-CZ" altLang="cs-CZ" sz="1900" dirty="0" smtClean="0"/>
              <a:t> a </a:t>
            </a:r>
            <a:r>
              <a:rPr lang="cs-CZ" altLang="cs-CZ" sz="1900" dirty="0" err="1" smtClean="0"/>
              <a:t>formula</a:t>
            </a:r>
            <a:r>
              <a:rPr lang="cs-CZ" altLang="cs-CZ" sz="1900" dirty="0" smtClean="0"/>
              <a:t> </a:t>
            </a:r>
            <a:r>
              <a:rPr lang="cs-CZ" altLang="cs-CZ" sz="1900" dirty="0" err="1" smtClean="0"/>
              <a:t>for</a:t>
            </a:r>
            <a:r>
              <a:rPr lang="cs-CZ" altLang="cs-CZ" sz="1900" dirty="0" smtClean="0"/>
              <a:t> </a:t>
            </a:r>
            <a:r>
              <a:rPr lang="cs-CZ" altLang="cs-CZ" sz="1900" dirty="0" err="1" smtClean="0"/>
              <a:t>the</a:t>
            </a:r>
            <a:r>
              <a:rPr lang="cs-CZ" altLang="cs-CZ" sz="1900" dirty="0" smtClean="0"/>
              <a:t> </a:t>
            </a:r>
            <a:r>
              <a:rPr lang="cs-CZ" altLang="cs-CZ" sz="1900" dirty="0" err="1" smtClean="0"/>
              <a:t>capacitance</a:t>
            </a:r>
            <a:r>
              <a:rPr lang="cs-CZ" altLang="cs-CZ" sz="1900" dirty="0" smtClean="0"/>
              <a:t> </a:t>
            </a:r>
            <a:r>
              <a:rPr lang="cs-CZ" altLang="cs-CZ" sz="1900" dirty="0" err="1" smtClean="0"/>
              <a:t>of</a:t>
            </a:r>
            <a:r>
              <a:rPr lang="cs-CZ" altLang="cs-CZ" sz="1900" dirty="0" smtClean="0"/>
              <a:t> a </a:t>
            </a:r>
            <a:r>
              <a:rPr lang="en-US" altLang="cs-CZ" sz="1900" dirty="0" smtClean="0"/>
              <a:t>spherical</a:t>
            </a:r>
            <a:r>
              <a:rPr lang="cs-CZ" altLang="cs-CZ" sz="1900" dirty="0" smtClean="0"/>
              <a:t> </a:t>
            </a:r>
            <a:r>
              <a:rPr lang="en-US" altLang="cs-CZ" sz="1900" dirty="0" smtClean="0"/>
              <a:t>formed by two concentric spheres </a:t>
            </a:r>
            <a:r>
              <a:rPr lang="cs-CZ" altLang="cs-CZ" sz="1900" dirty="0" err="1" smtClean="0"/>
              <a:t>of</a:t>
            </a:r>
            <a:r>
              <a:rPr lang="cs-CZ" altLang="cs-CZ" sz="1900" dirty="0" smtClean="0"/>
              <a:t> radii </a:t>
            </a:r>
            <a:r>
              <a:rPr lang="cs-CZ" altLang="cs-CZ" sz="1900" i="1" dirty="0" smtClean="0">
                <a:solidFill>
                  <a:srgbClr val="0000FF"/>
                </a:solidFill>
              </a:rPr>
              <a:t>R</a:t>
            </a:r>
            <a:r>
              <a:rPr lang="cs-CZ" altLang="cs-CZ" sz="1900" baseline="-25000" dirty="0" smtClean="0">
                <a:solidFill>
                  <a:srgbClr val="0000FF"/>
                </a:solidFill>
              </a:rPr>
              <a:t>1</a:t>
            </a:r>
            <a:r>
              <a:rPr lang="en-US" altLang="cs-CZ" sz="1900" dirty="0"/>
              <a:t> </a:t>
            </a:r>
            <a:r>
              <a:rPr lang="en-US" altLang="cs-CZ" sz="1900" dirty="0" smtClean="0"/>
              <a:t>and</a:t>
            </a:r>
            <a:r>
              <a:rPr lang="cs-CZ" altLang="cs-CZ" sz="1900" dirty="0" smtClean="0"/>
              <a:t> </a:t>
            </a:r>
            <a:r>
              <a:rPr lang="cs-CZ" altLang="cs-CZ" sz="1900" i="1" dirty="0" smtClean="0">
                <a:solidFill>
                  <a:srgbClr val="0000FF"/>
                </a:solidFill>
              </a:rPr>
              <a:t>R</a:t>
            </a:r>
            <a:r>
              <a:rPr lang="cs-CZ" altLang="cs-CZ" sz="1900" baseline="-25000" dirty="0" smtClean="0">
                <a:solidFill>
                  <a:srgbClr val="0000FF"/>
                </a:solidFill>
              </a:rPr>
              <a:t>2</a:t>
            </a:r>
            <a:r>
              <a:rPr lang="en-US" altLang="cs-CZ" sz="1900" dirty="0" smtClean="0"/>
              <a:t>. P </a:t>
            </a:r>
            <a:r>
              <a:rPr lang="cs-CZ" altLang="cs-CZ" sz="1900" dirty="0" smtClean="0"/>
              <a:t>permitivity </a:t>
            </a:r>
            <a:r>
              <a:rPr lang="cs-CZ" altLang="cs-CZ" sz="1900" dirty="0" err="1" smtClean="0"/>
              <a:t>of</a:t>
            </a:r>
            <a:r>
              <a:rPr lang="cs-CZ" altLang="cs-CZ" sz="1900" dirty="0" smtClean="0"/>
              <a:t> </a:t>
            </a:r>
            <a:r>
              <a:rPr lang="cs-CZ" altLang="cs-CZ" sz="1900" dirty="0" err="1" smtClean="0"/>
              <a:t>the</a:t>
            </a:r>
            <a:r>
              <a:rPr lang="cs-CZ" altLang="cs-CZ" sz="1900" dirty="0" smtClean="0"/>
              <a:t> </a:t>
            </a:r>
            <a:r>
              <a:rPr lang="cs-CZ" altLang="cs-CZ" sz="1900" dirty="0" err="1" smtClean="0"/>
              <a:t>dielectric</a:t>
            </a:r>
            <a:r>
              <a:rPr lang="en-US" altLang="cs-CZ" sz="1900" dirty="0" smtClean="0"/>
              <a:t> is</a:t>
            </a:r>
            <a:r>
              <a:rPr lang="cs-CZ" altLang="cs-CZ" sz="1900" dirty="0" smtClean="0"/>
              <a:t> </a:t>
            </a:r>
            <a:r>
              <a:rPr lang="el-GR" altLang="cs-CZ" sz="1900" i="1" dirty="0" smtClean="0">
                <a:solidFill>
                  <a:srgbClr val="0000FF"/>
                </a:solidFill>
              </a:rPr>
              <a:t>ε</a:t>
            </a:r>
            <a:r>
              <a:rPr lang="cs-CZ" altLang="cs-CZ" sz="1900" dirty="0" smtClean="0"/>
              <a:t>. </a:t>
            </a:r>
            <a:r>
              <a:rPr lang="cs-CZ" altLang="cs-CZ" sz="1900" dirty="0" err="1" smtClean="0"/>
              <a:t>We</a:t>
            </a:r>
            <a:r>
              <a:rPr lang="cs-CZ" altLang="cs-CZ" sz="1900" dirty="0" smtClean="0"/>
              <a:t> </a:t>
            </a:r>
            <a:r>
              <a:rPr lang="cs-CZ" altLang="cs-CZ" sz="1900" dirty="0" err="1" smtClean="0"/>
              <a:t>assume</a:t>
            </a:r>
            <a:r>
              <a:rPr lang="cs-CZ" altLang="cs-CZ" sz="1900" dirty="0" smtClean="0"/>
              <a:t> </a:t>
            </a:r>
            <a:r>
              <a:rPr lang="cs-CZ" altLang="cs-CZ" sz="1900" dirty="0" err="1" smtClean="0"/>
              <a:t>that</a:t>
            </a:r>
            <a:r>
              <a:rPr lang="cs-CZ" altLang="cs-CZ" sz="1900" dirty="0" smtClean="0"/>
              <a:t> </a:t>
            </a:r>
            <a:r>
              <a:rPr lang="cs-CZ" altLang="cs-CZ" sz="1900" dirty="0" err="1" smtClean="0"/>
              <a:t>inner</a:t>
            </a:r>
            <a:r>
              <a:rPr lang="cs-CZ" altLang="cs-CZ" sz="1900" dirty="0" smtClean="0"/>
              <a:t> </a:t>
            </a:r>
            <a:r>
              <a:rPr lang="en-US" altLang="cs-CZ" sz="1900" dirty="0" smtClean="0"/>
              <a:t>sphere</a:t>
            </a:r>
            <a:r>
              <a:rPr lang="cs-CZ" altLang="cs-CZ" sz="1900" dirty="0" smtClean="0"/>
              <a:t> </a:t>
            </a:r>
            <a:r>
              <a:rPr lang="cs-CZ" altLang="cs-CZ" sz="1900" dirty="0" err="1" smtClean="0"/>
              <a:t>is</a:t>
            </a:r>
            <a:r>
              <a:rPr lang="cs-CZ" altLang="cs-CZ" sz="1900" dirty="0" smtClean="0"/>
              <a:t> </a:t>
            </a:r>
            <a:r>
              <a:rPr lang="cs-CZ" altLang="cs-CZ" sz="1900" dirty="0" err="1" smtClean="0"/>
              <a:t>charged</a:t>
            </a:r>
            <a:r>
              <a:rPr lang="cs-CZ" altLang="cs-CZ" sz="1900" dirty="0" smtClean="0"/>
              <a:t> to </a:t>
            </a:r>
            <a:r>
              <a:rPr lang="cs-CZ" altLang="cs-CZ" sz="1900" i="1" dirty="0" smtClean="0">
                <a:solidFill>
                  <a:srgbClr val="0000FF"/>
                </a:solidFill>
              </a:rPr>
              <a:t>+Q</a:t>
            </a:r>
            <a:r>
              <a:rPr lang="cs-CZ" altLang="cs-CZ" sz="1900" dirty="0" smtClean="0"/>
              <a:t> and </a:t>
            </a:r>
            <a:r>
              <a:rPr lang="cs-CZ" altLang="cs-CZ" sz="1900" dirty="0" err="1" smtClean="0"/>
              <a:t>outer</a:t>
            </a:r>
            <a:r>
              <a:rPr lang="cs-CZ" altLang="cs-CZ" sz="1900" dirty="0" smtClean="0"/>
              <a:t> </a:t>
            </a:r>
            <a:r>
              <a:rPr lang="cs-CZ" altLang="cs-CZ" sz="1900" dirty="0" err="1" smtClean="0"/>
              <a:t>one</a:t>
            </a:r>
            <a:r>
              <a:rPr lang="cs-CZ" altLang="cs-CZ" sz="1900" dirty="0" smtClean="0"/>
              <a:t> to </a:t>
            </a:r>
            <a:r>
              <a:rPr lang="cs-CZ" altLang="cs-CZ" sz="1900" i="1" dirty="0" smtClean="0">
                <a:solidFill>
                  <a:srgbClr val="0000FF"/>
                </a:solidFill>
              </a:rPr>
              <a:t>–Q</a:t>
            </a:r>
            <a:r>
              <a:rPr lang="cs-CZ" altLang="cs-CZ" sz="1900" dirty="0" smtClean="0"/>
              <a:t>. </a:t>
            </a:r>
          </a:p>
        </p:txBody>
      </p:sp>
      <p:graphicFrame>
        <p:nvGraphicFramePr>
          <p:cNvPr id="7" name="Objekt 6"/>
          <p:cNvGraphicFramePr>
            <a:graphicFrameLocks noChangeAspect="1"/>
          </p:cNvGraphicFramePr>
          <p:nvPr>
            <p:extLst>
              <p:ext uri="{D42A27DB-BD31-4B8C-83A1-F6EECF244321}">
                <p14:modId xmlns:p14="http://schemas.microsoft.com/office/powerpoint/2010/main" val="26867626"/>
              </p:ext>
            </p:extLst>
          </p:nvPr>
        </p:nvGraphicFramePr>
        <p:xfrm>
          <a:off x="4570884" y="2322835"/>
          <a:ext cx="1319212" cy="746125"/>
        </p:xfrm>
        <a:graphic>
          <a:graphicData uri="http://schemas.openxmlformats.org/presentationml/2006/ole">
            <mc:AlternateContent xmlns:mc="http://schemas.openxmlformats.org/markup-compatibility/2006">
              <mc:Choice xmlns:v="urn:schemas-microsoft-com:vml" Requires="v">
                <p:oleObj spid="_x0000_s80042" name="Equation" r:id="rId4" imgW="698400" imgH="393480" progId="Equation.DSMT4">
                  <p:embed/>
                </p:oleObj>
              </mc:Choice>
              <mc:Fallback>
                <p:oleObj name="Equation" r:id="rId4" imgW="698400" imgH="393480" progId="Equation.DSMT4">
                  <p:embed/>
                  <p:pic>
                    <p:nvPicPr>
                      <p:cNvPr id="0" name="Objekt 8"/>
                      <p:cNvPicPr>
                        <a:picLocks noChangeAspect="1" noChangeArrowheads="1"/>
                      </p:cNvPicPr>
                      <p:nvPr/>
                    </p:nvPicPr>
                    <p:blipFill>
                      <a:blip r:embed="rId5"/>
                      <a:srcRect/>
                      <a:stretch>
                        <a:fillRect/>
                      </a:stretch>
                    </p:blipFill>
                    <p:spPr bwMode="auto">
                      <a:xfrm>
                        <a:off x="4570884" y="2322835"/>
                        <a:ext cx="13192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sp>
        <p:nvSpPr>
          <p:cNvPr id="8" name="Text Box 7"/>
          <p:cNvSpPr txBox="1">
            <a:spLocks noChangeArrowheads="1"/>
          </p:cNvSpPr>
          <p:nvPr/>
        </p:nvSpPr>
        <p:spPr bwMode="auto">
          <a:xfrm>
            <a:off x="467544" y="2420888"/>
            <a:ext cx="4248472"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cs-CZ" altLang="cs-CZ" sz="1900" dirty="0" err="1" smtClean="0"/>
              <a:t>From</a:t>
            </a:r>
            <a:r>
              <a:rPr lang="cs-CZ" altLang="cs-CZ" sz="1900" dirty="0" smtClean="0"/>
              <a:t> </a:t>
            </a:r>
            <a:r>
              <a:rPr lang="en-US" altLang="cs-CZ" sz="1900" dirty="0" smtClean="0"/>
              <a:t>previous deductions we know</a:t>
            </a:r>
            <a:endParaRPr lang="cs-CZ" altLang="cs-CZ" sz="1900" dirty="0" smtClean="0"/>
          </a:p>
        </p:txBody>
      </p:sp>
      <p:sp>
        <p:nvSpPr>
          <p:cNvPr id="9" name="Text Box 7"/>
          <p:cNvSpPr txBox="1">
            <a:spLocks noChangeArrowheads="1"/>
          </p:cNvSpPr>
          <p:nvPr/>
        </p:nvSpPr>
        <p:spPr bwMode="auto">
          <a:xfrm>
            <a:off x="467544" y="3140968"/>
            <a:ext cx="3888432"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The voltage between the spheres</a:t>
            </a:r>
            <a:endParaRPr lang="cs-CZ" altLang="cs-CZ" sz="1900" dirty="0" smtClean="0"/>
          </a:p>
        </p:txBody>
      </p:sp>
      <p:graphicFrame>
        <p:nvGraphicFramePr>
          <p:cNvPr id="10" name="Objekt 9"/>
          <p:cNvGraphicFramePr>
            <a:graphicFrameLocks noChangeAspect="1"/>
          </p:cNvGraphicFramePr>
          <p:nvPr>
            <p:extLst>
              <p:ext uri="{D42A27DB-BD31-4B8C-83A1-F6EECF244321}">
                <p14:modId xmlns:p14="http://schemas.microsoft.com/office/powerpoint/2010/main" val="53370904"/>
              </p:ext>
            </p:extLst>
          </p:nvPr>
        </p:nvGraphicFramePr>
        <p:xfrm>
          <a:off x="590748" y="3545508"/>
          <a:ext cx="8013700" cy="963612"/>
        </p:xfrm>
        <a:graphic>
          <a:graphicData uri="http://schemas.openxmlformats.org/presentationml/2006/ole">
            <mc:AlternateContent xmlns:mc="http://schemas.openxmlformats.org/markup-compatibility/2006">
              <mc:Choice xmlns:v="urn:schemas-microsoft-com:vml" Requires="v">
                <p:oleObj spid="_x0000_s80043" name="Equation" r:id="rId6" imgW="4241520" imgH="507960" progId="Equation.DSMT4">
                  <p:embed/>
                </p:oleObj>
              </mc:Choice>
              <mc:Fallback>
                <p:oleObj name="Equation" r:id="rId6" imgW="4241520" imgH="507960" progId="Equation.DSMT4">
                  <p:embed/>
                  <p:pic>
                    <p:nvPicPr>
                      <p:cNvPr id="0" name="Objekt 10"/>
                      <p:cNvPicPr>
                        <a:picLocks noChangeAspect="1" noChangeArrowheads="1"/>
                      </p:cNvPicPr>
                      <p:nvPr/>
                    </p:nvPicPr>
                    <p:blipFill>
                      <a:blip r:embed="rId7"/>
                      <a:srcRect/>
                      <a:stretch>
                        <a:fillRect/>
                      </a:stretch>
                    </p:blipFill>
                    <p:spPr bwMode="auto">
                      <a:xfrm>
                        <a:off x="590748" y="3545508"/>
                        <a:ext cx="80137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oleObj>
              </mc:Fallback>
            </mc:AlternateContent>
          </a:graphicData>
        </a:graphic>
      </p:graphicFrame>
      <p:sp>
        <p:nvSpPr>
          <p:cNvPr id="11" name="Text Box 7"/>
          <p:cNvSpPr txBox="1">
            <a:spLocks noChangeArrowheads="1"/>
          </p:cNvSpPr>
          <p:nvPr/>
        </p:nvSpPr>
        <p:spPr bwMode="auto">
          <a:xfrm>
            <a:off x="467544" y="4772471"/>
            <a:ext cx="2304256" cy="38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dirty="0" smtClean="0"/>
              <a:t>The capacitance</a:t>
            </a:r>
            <a:endParaRPr lang="cs-CZ" altLang="cs-CZ" sz="1900" dirty="0" smtClean="0"/>
          </a:p>
        </p:txBody>
      </p:sp>
      <p:graphicFrame>
        <p:nvGraphicFramePr>
          <p:cNvPr id="12" name="Objekt 11"/>
          <p:cNvGraphicFramePr>
            <a:graphicFrameLocks noChangeAspect="1"/>
          </p:cNvGraphicFramePr>
          <p:nvPr>
            <p:extLst>
              <p:ext uri="{D42A27DB-BD31-4B8C-83A1-F6EECF244321}">
                <p14:modId xmlns:p14="http://schemas.microsoft.com/office/powerpoint/2010/main" val="2639725929"/>
              </p:ext>
            </p:extLst>
          </p:nvPr>
        </p:nvGraphicFramePr>
        <p:xfrm>
          <a:off x="660400" y="5366792"/>
          <a:ext cx="2386013" cy="798512"/>
        </p:xfrm>
        <a:graphic>
          <a:graphicData uri="http://schemas.openxmlformats.org/presentationml/2006/ole">
            <mc:AlternateContent xmlns:mc="http://schemas.openxmlformats.org/markup-compatibility/2006">
              <mc:Choice xmlns:v="urn:schemas-microsoft-com:vml" Requires="v">
                <p:oleObj spid="_x0000_s80044" name="Equation" r:id="rId8" imgW="1295280" imgH="431640" progId="Equation.DSMT4">
                  <p:embed/>
                </p:oleObj>
              </mc:Choice>
              <mc:Fallback>
                <p:oleObj name="Equation" r:id="rId8" imgW="1295280" imgH="431640" progId="Equation.DSMT4">
                  <p:embed/>
                  <p:pic>
                    <p:nvPicPr>
                      <p:cNvPr id="0" name="Objekt 12"/>
                      <p:cNvPicPr>
                        <a:picLocks noChangeAspect="1" noChangeArrowheads="1"/>
                      </p:cNvPicPr>
                      <p:nvPr/>
                    </p:nvPicPr>
                    <p:blipFill>
                      <a:blip r:embed="rId9"/>
                      <a:srcRect/>
                      <a:stretch>
                        <a:fillRect/>
                      </a:stretch>
                    </p:blipFill>
                    <p:spPr bwMode="auto">
                      <a:xfrm>
                        <a:off x="660400" y="5366792"/>
                        <a:ext cx="2386013" cy="798512"/>
                      </a:xfrm>
                      <a:prstGeom prst="rect">
                        <a:avLst/>
                      </a:prstGeom>
                      <a:solidFill>
                        <a:srgbClr val="FFFF99"/>
                      </a:solidFill>
                      <a:ln w="15875">
                        <a:solidFill>
                          <a:schemeClr val="tx1"/>
                        </a:solidFill>
                        <a:miter lim="800000"/>
                        <a:headEnd/>
                        <a:tailEnd/>
                      </a:ln>
                    </p:spPr>
                  </p:pic>
                </p:oleObj>
              </mc:Fallback>
            </mc:AlternateContent>
          </a:graphicData>
        </a:graphic>
      </p:graphicFrame>
      <p:sp>
        <p:nvSpPr>
          <p:cNvPr id="13" name="Text Box 7"/>
          <p:cNvSpPr txBox="1">
            <a:spLocks noChangeArrowheads="1"/>
          </p:cNvSpPr>
          <p:nvPr/>
        </p:nvSpPr>
        <p:spPr bwMode="auto">
          <a:xfrm>
            <a:off x="3851920" y="4964831"/>
            <a:ext cx="4104456"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ts val="1200"/>
              </a:spcBef>
              <a:spcAft>
                <a:spcPts val="600"/>
              </a:spcAft>
            </a:pPr>
            <a:r>
              <a:rPr lang="en-US" altLang="cs-CZ" sz="1900" u="sng" dirty="0" smtClean="0"/>
              <a:t>Example:</a:t>
            </a:r>
            <a:r>
              <a:rPr lang="en-US" altLang="cs-CZ" sz="1900" dirty="0" smtClean="0"/>
              <a:t> R</a:t>
            </a:r>
            <a:r>
              <a:rPr lang="en-US" altLang="cs-CZ" sz="1900" baseline="-25000" dirty="0" smtClean="0"/>
              <a:t>1</a:t>
            </a:r>
            <a:r>
              <a:rPr lang="en-US" altLang="cs-CZ" sz="1900" dirty="0" smtClean="0"/>
              <a:t>=1 cm, R</a:t>
            </a:r>
            <a:r>
              <a:rPr lang="en-US" altLang="cs-CZ" sz="1900" baseline="-25000" dirty="0" smtClean="0"/>
              <a:t>2</a:t>
            </a:r>
            <a:r>
              <a:rPr lang="en-US" altLang="cs-CZ" sz="1900" dirty="0" smtClean="0"/>
              <a:t>=2 cm, </a:t>
            </a:r>
            <a:r>
              <a:rPr lang="el-GR" altLang="cs-CZ" sz="1900" dirty="0" smtClean="0"/>
              <a:t>ε</a:t>
            </a:r>
            <a:r>
              <a:rPr lang="en-US" altLang="cs-CZ" sz="1900" baseline="-25000" dirty="0" smtClean="0"/>
              <a:t>r</a:t>
            </a:r>
            <a:r>
              <a:rPr lang="en-US" altLang="cs-CZ" sz="1900" dirty="0" smtClean="0"/>
              <a:t>= 3.  The capacitance of such capacitor is C= </a:t>
            </a:r>
            <a:r>
              <a:rPr lang="cs-CZ" altLang="cs-CZ" sz="1900" dirty="0" smtClean="0"/>
              <a:t>667</a:t>
            </a:r>
            <a:r>
              <a:rPr lang="en-US" altLang="cs-CZ" sz="1900" dirty="0" smtClean="0"/>
              <a:t> </a:t>
            </a:r>
            <a:r>
              <a:rPr lang="en-US" altLang="cs-CZ" sz="1900" dirty="0" err="1" smtClean="0"/>
              <a:t>pF.</a:t>
            </a:r>
            <a:r>
              <a:rPr lang="en-US" altLang="cs-CZ" sz="1900" dirty="0" smtClean="0"/>
              <a:t> </a:t>
            </a:r>
            <a:endParaRPr lang="cs-CZ" altLang="cs-CZ" sz="1900" dirty="0" smtClean="0"/>
          </a:p>
        </p:txBody>
      </p:sp>
    </p:spTree>
    <p:extLst>
      <p:ext uri="{BB962C8B-B14F-4D97-AF65-F5344CB8AC3E}">
        <p14:creationId xmlns:p14="http://schemas.microsoft.com/office/powerpoint/2010/main" val="309014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467544" y="836712"/>
            <a:ext cx="820891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An electric charge exerts a force on the other charge. Ch. A. Coulomb found that the force is proportional to the product of both charges and inversely proportional to the square of their distance. </a:t>
            </a:r>
            <a:endParaRPr lang="cs-CZ" altLang="cs-CZ" sz="2000" dirty="0" smtClean="0">
              <a:solidFill>
                <a:srgbClr val="0000FF"/>
              </a:solidFill>
            </a:endParaRPr>
          </a:p>
        </p:txBody>
      </p:sp>
      <p:sp>
        <p:nvSpPr>
          <p:cNvPr id="5" name="Rectangle 2"/>
          <p:cNvSpPr>
            <a:spLocks noGrp="1" noChangeArrowheads="1"/>
          </p:cNvSpPr>
          <p:nvPr>
            <p:ph type="title"/>
          </p:nvPr>
        </p:nvSpPr>
        <p:spPr>
          <a:xfrm>
            <a:off x="685800" y="84584"/>
            <a:ext cx="7772400" cy="752128"/>
          </a:xfrm>
        </p:spPr>
        <p:txBody>
          <a:bodyPr/>
          <a:lstStyle/>
          <a:p>
            <a:pPr eaLnBrk="1" hangingPunct="1"/>
            <a:r>
              <a:rPr lang="en-US" altLang="cs-CZ" sz="2400" b="1" noProof="0" dirty="0" smtClean="0">
                <a:solidFill>
                  <a:srgbClr val="FF0000"/>
                </a:solidFill>
              </a:rPr>
              <a:t>Coulomb’s </a:t>
            </a:r>
            <a:r>
              <a:rPr lang="cs-CZ" altLang="cs-CZ" sz="2400" b="1" noProof="0" dirty="0" smtClean="0">
                <a:solidFill>
                  <a:srgbClr val="FF0000"/>
                </a:solidFill>
              </a:rPr>
              <a:t>L</a:t>
            </a:r>
            <a:r>
              <a:rPr lang="en-US" altLang="cs-CZ" sz="2400" b="1" noProof="0" dirty="0" smtClean="0">
                <a:solidFill>
                  <a:srgbClr val="FF0000"/>
                </a:solidFill>
              </a:rPr>
              <a:t>aw</a:t>
            </a:r>
            <a:endParaRPr lang="en-US" altLang="cs-CZ" sz="2400" noProof="0" dirty="0" smtClean="0">
              <a:solidFill>
                <a:srgbClr val="FF0000"/>
              </a:solidFill>
            </a:endParaRPr>
          </a:p>
        </p:txBody>
      </p:sp>
      <p:sp>
        <p:nvSpPr>
          <p:cNvPr id="3" name="Ovál 2"/>
          <p:cNvSpPr/>
          <p:nvPr/>
        </p:nvSpPr>
        <p:spPr bwMode="auto">
          <a:xfrm>
            <a:off x="5350867" y="2526818"/>
            <a:ext cx="360000" cy="360000"/>
          </a:xfrm>
          <a:prstGeom prst="ellipse">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24" name="Ovál 23"/>
          <p:cNvSpPr/>
          <p:nvPr/>
        </p:nvSpPr>
        <p:spPr bwMode="auto">
          <a:xfrm>
            <a:off x="7727171" y="2526818"/>
            <a:ext cx="360000" cy="360000"/>
          </a:xfrm>
          <a:prstGeom prst="ellipse">
            <a:avLst/>
          </a:prstGeom>
          <a:solidFill>
            <a:srgbClr val="0000FF"/>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cxnSp>
        <p:nvCxnSpPr>
          <p:cNvPr id="26" name="Přímá spojnice se šipkou 25"/>
          <p:cNvCxnSpPr>
            <a:stCxn id="3" idx="2"/>
          </p:cNvCxnSpPr>
          <p:nvPr/>
        </p:nvCxnSpPr>
        <p:spPr bwMode="auto">
          <a:xfrm flipH="1">
            <a:off x="4630787" y="2706818"/>
            <a:ext cx="720080" cy="0"/>
          </a:xfrm>
          <a:prstGeom prst="straightConnector1">
            <a:avLst/>
          </a:prstGeom>
          <a:noFill/>
          <a:ln w="19050" cap="flat" cmpd="sng" algn="ctr">
            <a:solidFill>
              <a:schemeClr val="tx1"/>
            </a:solidFill>
            <a:prstDash val="solid"/>
            <a:round/>
            <a:headEnd type="none" w="med" len="med"/>
            <a:tailEnd type="arrow"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Přímá spojnice se šipkou 27"/>
          <p:cNvCxnSpPr>
            <a:stCxn id="24" idx="2"/>
            <a:endCxn id="3" idx="6"/>
          </p:cNvCxnSpPr>
          <p:nvPr/>
        </p:nvCxnSpPr>
        <p:spPr bwMode="auto">
          <a:xfrm flipH="1">
            <a:off x="5710867" y="2706818"/>
            <a:ext cx="2016304" cy="0"/>
          </a:xfrm>
          <a:prstGeom prst="straightConnector1">
            <a:avLst/>
          </a:prstGeom>
          <a:noFill/>
          <a:ln w="19050" cap="flat" cmpd="sng" algn="ctr">
            <a:solidFill>
              <a:schemeClr val="tx1"/>
            </a:solidFill>
            <a:prstDash val="solid"/>
            <a:round/>
            <a:headEnd type="none" w="med" len="med"/>
            <a:tailEnd type="arrow"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29" name="Objekt 28"/>
          <p:cNvGraphicFramePr>
            <a:graphicFrameLocks noChangeAspect="1"/>
          </p:cNvGraphicFramePr>
          <p:nvPr>
            <p:extLst>
              <p:ext uri="{D42A27DB-BD31-4B8C-83A1-F6EECF244321}">
                <p14:modId xmlns:p14="http://schemas.microsoft.com/office/powerpoint/2010/main" val="710966414"/>
              </p:ext>
            </p:extLst>
          </p:nvPr>
        </p:nvGraphicFramePr>
        <p:xfrm>
          <a:off x="4792835" y="2060848"/>
          <a:ext cx="486023" cy="571792"/>
        </p:xfrm>
        <a:graphic>
          <a:graphicData uri="http://schemas.openxmlformats.org/presentationml/2006/ole">
            <mc:AlternateContent xmlns:mc="http://schemas.openxmlformats.org/markup-compatibility/2006">
              <mc:Choice xmlns:v="urn:schemas-microsoft-com:vml" Requires="v">
                <p:oleObj spid="_x0000_s85138" name="Equation" r:id="rId3" imgW="215640" imgH="253800" progId="Equation.DSMT4">
                  <p:embed/>
                </p:oleObj>
              </mc:Choice>
              <mc:Fallback>
                <p:oleObj name="Equation" r:id="rId3" imgW="215640" imgH="253800" progId="Equation.DSMT4">
                  <p:embed/>
                  <p:pic>
                    <p:nvPicPr>
                      <p:cNvPr id="0" name=""/>
                      <p:cNvPicPr/>
                      <p:nvPr/>
                    </p:nvPicPr>
                    <p:blipFill>
                      <a:blip r:embed="rId4"/>
                      <a:stretch>
                        <a:fillRect/>
                      </a:stretch>
                    </p:blipFill>
                    <p:spPr>
                      <a:xfrm>
                        <a:off x="4792835" y="2060848"/>
                        <a:ext cx="486023" cy="571792"/>
                      </a:xfrm>
                      <a:prstGeom prst="rect">
                        <a:avLst/>
                      </a:prstGeom>
                    </p:spPr>
                  </p:pic>
                </p:oleObj>
              </mc:Fallback>
            </mc:AlternateContent>
          </a:graphicData>
        </a:graphic>
      </p:graphicFrame>
      <p:graphicFrame>
        <p:nvGraphicFramePr>
          <p:cNvPr id="30" name="Objekt 29"/>
          <p:cNvGraphicFramePr>
            <a:graphicFrameLocks noChangeAspect="1"/>
          </p:cNvGraphicFramePr>
          <p:nvPr>
            <p:extLst>
              <p:ext uri="{D42A27DB-BD31-4B8C-83A1-F6EECF244321}">
                <p14:modId xmlns:p14="http://schemas.microsoft.com/office/powerpoint/2010/main" val="1342229005"/>
              </p:ext>
            </p:extLst>
          </p:nvPr>
        </p:nvGraphicFramePr>
        <p:xfrm>
          <a:off x="6646241" y="2143998"/>
          <a:ext cx="360809" cy="464651"/>
        </p:xfrm>
        <a:graphic>
          <a:graphicData uri="http://schemas.openxmlformats.org/presentationml/2006/ole">
            <mc:AlternateContent xmlns:mc="http://schemas.openxmlformats.org/markup-compatibility/2006">
              <mc:Choice xmlns:v="urn:schemas-microsoft-com:vml" Requires="v">
                <p:oleObj spid="_x0000_s85139" name="Equation" r:id="rId5" imgW="177480" imgH="228600" progId="Equation.DSMT4">
                  <p:embed/>
                </p:oleObj>
              </mc:Choice>
              <mc:Fallback>
                <p:oleObj name="Equation" r:id="rId5" imgW="177480" imgH="228600" progId="Equation.DSMT4">
                  <p:embed/>
                  <p:pic>
                    <p:nvPicPr>
                      <p:cNvPr id="0" name=""/>
                      <p:cNvPicPr/>
                      <p:nvPr/>
                    </p:nvPicPr>
                    <p:blipFill>
                      <a:blip r:embed="rId6"/>
                      <a:stretch>
                        <a:fillRect/>
                      </a:stretch>
                    </p:blipFill>
                    <p:spPr>
                      <a:xfrm>
                        <a:off x="6646241" y="2143998"/>
                        <a:ext cx="360809" cy="464651"/>
                      </a:xfrm>
                      <a:prstGeom prst="rect">
                        <a:avLst/>
                      </a:prstGeom>
                    </p:spPr>
                  </p:pic>
                </p:oleObj>
              </mc:Fallback>
            </mc:AlternateContent>
          </a:graphicData>
        </a:graphic>
      </p:graphicFrame>
      <p:graphicFrame>
        <p:nvGraphicFramePr>
          <p:cNvPr id="31" name="Objekt 30"/>
          <p:cNvGraphicFramePr>
            <a:graphicFrameLocks noChangeAspect="1"/>
          </p:cNvGraphicFramePr>
          <p:nvPr>
            <p:extLst>
              <p:ext uri="{D42A27DB-BD31-4B8C-83A1-F6EECF244321}">
                <p14:modId xmlns:p14="http://schemas.microsoft.com/office/powerpoint/2010/main" val="3006623279"/>
              </p:ext>
            </p:extLst>
          </p:nvPr>
        </p:nvGraphicFramePr>
        <p:xfrm>
          <a:off x="5350058" y="2958866"/>
          <a:ext cx="360809" cy="464651"/>
        </p:xfrm>
        <a:graphic>
          <a:graphicData uri="http://schemas.openxmlformats.org/presentationml/2006/ole">
            <mc:AlternateContent xmlns:mc="http://schemas.openxmlformats.org/markup-compatibility/2006">
              <mc:Choice xmlns:v="urn:schemas-microsoft-com:vml" Requires="v">
                <p:oleObj spid="_x0000_s85140" name="Equation" r:id="rId7" imgW="177480" imgH="228600" progId="Equation.DSMT4">
                  <p:embed/>
                </p:oleObj>
              </mc:Choice>
              <mc:Fallback>
                <p:oleObj name="Equation" r:id="rId7" imgW="177480" imgH="228600" progId="Equation.DSMT4">
                  <p:embed/>
                  <p:pic>
                    <p:nvPicPr>
                      <p:cNvPr id="0" name=""/>
                      <p:cNvPicPr/>
                      <p:nvPr/>
                    </p:nvPicPr>
                    <p:blipFill>
                      <a:blip r:embed="rId8"/>
                      <a:stretch>
                        <a:fillRect/>
                      </a:stretch>
                    </p:blipFill>
                    <p:spPr>
                      <a:xfrm>
                        <a:off x="5350058" y="2958866"/>
                        <a:ext cx="360809" cy="464651"/>
                      </a:xfrm>
                      <a:prstGeom prst="rect">
                        <a:avLst/>
                      </a:prstGeom>
                    </p:spPr>
                  </p:pic>
                </p:oleObj>
              </mc:Fallback>
            </mc:AlternateContent>
          </a:graphicData>
        </a:graphic>
      </p:graphicFrame>
      <p:graphicFrame>
        <p:nvGraphicFramePr>
          <p:cNvPr id="32" name="Objekt 31"/>
          <p:cNvGraphicFramePr>
            <a:graphicFrameLocks noChangeAspect="1"/>
          </p:cNvGraphicFramePr>
          <p:nvPr>
            <p:extLst>
              <p:ext uri="{D42A27DB-BD31-4B8C-83A1-F6EECF244321}">
                <p14:modId xmlns:p14="http://schemas.microsoft.com/office/powerpoint/2010/main" val="1135298561"/>
              </p:ext>
            </p:extLst>
          </p:nvPr>
        </p:nvGraphicFramePr>
        <p:xfrm>
          <a:off x="7713042" y="2959486"/>
          <a:ext cx="387350" cy="463550"/>
        </p:xfrm>
        <a:graphic>
          <a:graphicData uri="http://schemas.openxmlformats.org/presentationml/2006/ole">
            <mc:AlternateContent xmlns:mc="http://schemas.openxmlformats.org/markup-compatibility/2006">
              <mc:Choice xmlns:v="urn:schemas-microsoft-com:vml" Requires="v">
                <p:oleObj spid="_x0000_s85141" name="Equation" r:id="rId9" imgW="190440" imgH="228600" progId="Equation.DSMT4">
                  <p:embed/>
                </p:oleObj>
              </mc:Choice>
              <mc:Fallback>
                <p:oleObj name="Equation" r:id="rId9" imgW="190440" imgH="228600" progId="Equation.DSMT4">
                  <p:embed/>
                  <p:pic>
                    <p:nvPicPr>
                      <p:cNvPr id="0" name=""/>
                      <p:cNvPicPr/>
                      <p:nvPr/>
                    </p:nvPicPr>
                    <p:blipFill>
                      <a:blip r:embed="rId10"/>
                      <a:stretch>
                        <a:fillRect/>
                      </a:stretch>
                    </p:blipFill>
                    <p:spPr>
                      <a:xfrm>
                        <a:off x="7713042" y="2959486"/>
                        <a:ext cx="387350" cy="463550"/>
                      </a:xfrm>
                      <a:prstGeom prst="rect">
                        <a:avLst/>
                      </a:prstGeom>
                    </p:spPr>
                  </p:pic>
                </p:oleObj>
              </mc:Fallback>
            </mc:AlternateContent>
          </a:graphicData>
        </a:graphic>
      </p:graphicFrame>
      <p:graphicFrame>
        <p:nvGraphicFramePr>
          <p:cNvPr id="33" name="Objekt 32"/>
          <p:cNvGraphicFramePr>
            <a:graphicFrameLocks noChangeAspect="1"/>
          </p:cNvGraphicFramePr>
          <p:nvPr>
            <p:extLst>
              <p:ext uri="{D42A27DB-BD31-4B8C-83A1-F6EECF244321}">
                <p14:modId xmlns:p14="http://schemas.microsoft.com/office/powerpoint/2010/main" val="3478495617"/>
              </p:ext>
            </p:extLst>
          </p:nvPr>
        </p:nvGraphicFramePr>
        <p:xfrm>
          <a:off x="1187624" y="2232197"/>
          <a:ext cx="2524125" cy="903288"/>
        </p:xfrm>
        <a:graphic>
          <a:graphicData uri="http://schemas.openxmlformats.org/presentationml/2006/ole">
            <mc:AlternateContent xmlns:mc="http://schemas.openxmlformats.org/markup-compatibility/2006">
              <mc:Choice xmlns:v="urn:schemas-microsoft-com:vml" Requires="v">
                <p:oleObj spid="_x0000_s85142" name="Equation" r:id="rId11" imgW="1206360" imgH="431640" progId="Equation.DSMT4">
                  <p:embed/>
                </p:oleObj>
              </mc:Choice>
              <mc:Fallback>
                <p:oleObj name="Equation" r:id="rId11" imgW="1206360" imgH="431640" progId="Equation.DSMT4">
                  <p:embed/>
                  <p:pic>
                    <p:nvPicPr>
                      <p:cNvPr id="0" name="Object 6"/>
                      <p:cNvPicPr>
                        <a:picLocks noChangeAspect="1" noChangeArrowheads="1"/>
                      </p:cNvPicPr>
                      <p:nvPr/>
                    </p:nvPicPr>
                    <p:blipFill>
                      <a:blip r:embed="rId12"/>
                      <a:srcRect/>
                      <a:stretch>
                        <a:fillRect/>
                      </a:stretch>
                    </p:blipFill>
                    <p:spPr bwMode="auto">
                      <a:xfrm>
                        <a:off x="1187624" y="2232197"/>
                        <a:ext cx="2524125" cy="903288"/>
                      </a:xfrm>
                      <a:prstGeom prst="rect">
                        <a:avLst/>
                      </a:prstGeom>
                      <a:solidFill>
                        <a:srgbClr val="FFFF99"/>
                      </a:solidFill>
                      <a:ln w="15875">
                        <a:solidFill>
                          <a:schemeClr val="tx1"/>
                        </a:solidFill>
                        <a:miter lim="800000"/>
                        <a:headEnd/>
                        <a:tailEnd/>
                      </a:ln>
                      <a:effectLst/>
                    </p:spPr>
                  </p:pic>
                </p:oleObj>
              </mc:Fallback>
            </mc:AlternateContent>
          </a:graphicData>
        </a:graphic>
      </p:graphicFrame>
      <mc:AlternateContent xmlns:mc="http://schemas.openxmlformats.org/markup-compatibility/2006" xmlns:a14="http://schemas.microsoft.com/office/drawing/2010/main">
        <mc:Choice Requires="a14">
          <p:sp>
            <p:nvSpPr>
              <p:cNvPr id="34" name="Text Box 7"/>
              <p:cNvSpPr txBox="1">
                <a:spLocks noChangeArrowheads="1"/>
              </p:cNvSpPr>
              <p:nvPr/>
            </p:nvSpPr>
            <p:spPr bwMode="auto">
              <a:xfrm>
                <a:off x="467543" y="3645024"/>
                <a:ext cx="5688633" cy="142237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0"/>
                  </a:spcAft>
                </a:pPr>
                <a:r>
                  <a:rPr lang="en-US" altLang="cs-CZ" sz="2000" dirty="0" smtClean="0"/>
                  <a:t>where </a:t>
                </a:r>
                <a14:m>
                  <m:oMath xmlns:m="http://schemas.openxmlformats.org/officeDocument/2006/math">
                    <m:acc>
                      <m:accPr>
                        <m:chr m:val="⃗"/>
                        <m:ctrlPr>
                          <a:rPr lang="en-US" altLang="cs-CZ" sz="2000" i="1" dirty="0" smtClean="0">
                            <a:latin typeface="Cambria Math"/>
                          </a:rPr>
                        </m:ctrlPr>
                      </m:accPr>
                      <m:e>
                        <m:r>
                          <a:rPr lang="en-US" altLang="cs-CZ" sz="2000" b="0" i="1" dirty="0" smtClean="0">
                            <a:latin typeface="Cambria Math"/>
                          </a:rPr>
                          <m:t>𝐹</m:t>
                        </m:r>
                      </m:e>
                    </m:acc>
                    <m:r>
                      <a:rPr lang="en-US" altLang="cs-CZ" sz="2000" b="0" i="1" baseline="-25000" dirty="0" smtClean="0">
                        <a:latin typeface="Cambria Math"/>
                      </a:rPr>
                      <m:t>12</m:t>
                    </m:r>
                  </m:oMath>
                </a14:m>
                <a:r>
                  <a:rPr lang="en-US" altLang="cs-CZ" sz="2000" dirty="0" smtClean="0"/>
                  <a:t> is the vector force on charge </a:t>
                </a:r>
                <a:r>
                  <a:rPr lang="en-US" altLang="cs-CZ" sz="2000" i="1" dirty="0" smtClean="0"/>
                  <a:t>Q</a:t>
                </a:r>
                <a:r>
                  <a:rPr lang="en-US" altLang="cs-CZ" sz="2000" i="1" baseline="-25000" dirty="0" smtClean="0"/>
                  <a:t>1</a:t>
                </a:r>
                <a:r>
                  <a:rPr lang="en-US" altLang="cs-CZ" sz="2000" dirty="0" smtClean="0"/>
                  <a:t> due to </a:t>
                </a:r>
                <a:r>
                  <a:rPr lang="en-US" altLang="cs-CZ" sz="2000" i="1" dirty="0" smtClean="0"/>
                  <a:t>Q</a:t>
                </a:r>
                <a:r>
                  <a:rPr lang="en-US" altLang="cs-CZ" sz="2000" i="1" baseline="-25000" dirty="0" smtClean="0"/>
                  <a:t>2</a:t>
                </a:r>
                <a:r>
                  <a:rPr lang="en-US" altLang="cs-CZ" sz="2000" dirty="0" smtClean="0"/>
                  <a:t> and </a:t>
                </a:r>
                <a14:m>
                  <m:oMath xmlns:m="http://schemas.openxmlformats.org/officeDocument/2006/math">
                    <m:acc>
                      <m:accPr>
                        <m:chr m:val="⃗"/>
                        <m:ctrlPr>
                          <a:rPr lang="en-US" altLang="cs-CZ" sz="2000" i="1" smtClean="0">
                            <a:latin typeface="Cambria Math"/>
                          </a:rPr>
                        </m:ctrlPr>
                      </m:accPr>
                      <m:e>
                        <m:r>
                          <a:rPr lang="en-US" altLang="cs-CZ" sz="2000" b="0" i="1" smtClean="0">
                            <a:latin typeface="Cambria Math"/>
                          </a:rPr>
                          <m:t>𝑟</m:t>
                        </m:r>
                      </m:e>
                    </m:acc>
                    <m:r>
                      <a:rPr lang="en-US" altLang="cs-CZ" sz="2000" b="0" i="1" baseline="-25000" smtClean="0">
                        <a:latin typeface="Cambria Math"/>
                      </a:rPr>
                      <m:t>21</m:t>
                    </m:r>
                    <m:r>
                      <a:rPr lang="en-US" altLang="cs-CZ" sz="2000" b="0" i="1" baseline="30000" smtClean="0">
                        <a:latin typeface="Cambria Math"/>
                      </a:rPr>
                      <m:t>0</m:t>
                    </m:r>
                  </m:oMath>
                </a14:m>
                <a:r>
                  <a:rPr lang="en-US" altLang="cs-CZ" sz="2000" dirty="0" smtClean="0"/>
                  <a:t> is a unit vector pointing from </a:t>
                </a:r>
                <a:r>
                  <a:rPr lang="en-US" altLang="cs-CZ" sz="2000" i="1" dirty="0" smtClean="0"/>
                  <a:t>Q</a:t>
                </a:r>
                <a:r>
                  <a:rPr lang="en-US" altLang="cs-CZ" sz="2000" i="1" baseline="-25000" dirty="0" smtClean="0"/>
                  <a:t>2</a:t>
                </a:r>
                <a:r>
                  <a:rPr lang="en-US" altLang="cs-CZ" sz="2000" dirty="0" smtClean="0"/>
                  <a:t> to </a:t>
                </a:r>
                <a:r>
                  <a:rPr lang="en-US" altLang="cs-CZ" sz="2000" i="1" dirty="0" smtClean="0"/>
                  <a:t>Q</a:t>
                </a:r>
                <a:r>
                  <a:rPr lang="en-US" altLang="cs-CZ" sz="2000" i="1" baseline="-25000" dirty="0" smtClean="0"/>
                  <a:t>1</a:t>
                </a:r>
                <a:r>
                  <a:rPr lang="en-US" altLang="cs-CZ" sz="2000" dirty="0" smtClean="0"/>
                  <a:t>. </a:t>
                </a:r>
              </a:p>
              <a:p>
                <a:pPr algn="just" eaLnBrk="1" hangingPunct="1">
                  <a:spcAft>
                    <a:spcPts val="600"/>
                  </a:spcAft>
                </a:pPr>
                <a:r>
                  <a:rPr lang="en-US" altLang="cs-CZ" sz="2000" i="1" dirty="0" smtClean="0"/>
                  <a:t>ε</a:t>
                </a:r>
                <a:r>
                  <a:rPr lang="en-US" altLang="cs-CZ" sz="2000" baseline="-25000" dirty="0" smtClean="0"/>
                  <a:t>0</a:t>
                </a:r>
                <a:r>
                  <a:rPr lang="en-US" altLang="cs-CZ" sz="2000" dirty="0" smtClean="0"/>
                  <a:t>= 8.85 x 10</a:t>
                </a:r>
                <a:r>
                  <a:rPr lang="en-US" altLang="cs-CZ" sz="2000" baseline="30000" dirty="0" smtClean="0"/>
                  <a:t>-12</a:t>
                </a:r>
                <a:r>
                  <a:rPr lang="en-US" altLang="cs-CZ" sz="2000" dirty="0" smtClean="0"/>
                  <a:t> F/m is a permittivity of vacuum. </a:t>
                </a:r>
                <a:endParaRPr lang="cs-CZ" altLang="cs-CZ" sz="2000" dirty="0" smtClean="0"/>
              </a:p>
            </p:txBody>
          </p:sp>
        </mc:Choice>
        <mc:Fallback xmlns="">
          <p:sp>
            <p:nvSpPr>
              <p:cNvPr id="34" name="Text Box 7"/>
              <p:cNvSpPr txBox="1">
                <a:spLocks noRot="1" noChangeAspect="1" noMove="1" noResize="1" noEditPoints="1" noAdjustHandles="1" noChangeArrowheads="1" noChangeShapeType="1" noTextEdit="1"/>
              </p:cNvSpPr>
              <p:nvPr/>
            </p:nvSpPr>
            <p:spPr bwMode="auto">
              <a:xfrm>
                <a:off x="467543" y="3645024"/>
                <a:ext cx="5688633" cy="1422377"/>
              </a:xfrm>
              <a:prstGeom prst="rect">
                <a:avLst/>
              </a:prstGeom>
              <a:blipFill rotWithShape="1">
                <a:blip r:embed="rId13"/>
                <a:stretch>
                  <a:fillRect l="-1179" t="-5150" r="-1072" b="-729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graphicFrame>
        <p:nvGraphicFramePr>
          <p:cNvPr id="35" name="Objekt 34"/>
          <p:cNvGraphicFramePr>
            <a:graphicFrameLocks noChangeAspect="1"/>
          </p:cNvGraphicFramePr>
          <p:nvPr>
            <p:extLst>
              <p:ext uri="{D42A27DB-BD31-4B8C-83A1-F6EECF244321}">
                <p14:modId xmlns:p14="http://schemas.microsoft.com/office/powerpoint/2010/main" val="531446312"/>
              </p:ext>
            </p:extLst>
          </p:nvPr>
        </p:nvGraphicFramePr>
        <p:xfrm>
          <a:off x="6084168" y="5517232"/>
          <a:ext cx="1992313" cy="903287"/>
        </p:xfrm>
        <a:graphic>
          <a:graphicData uri="http://schemas.openxmlformats.org/presentationml/2006/ole">
            <mc:AlternateContent xmlns:mc="http://schemas.openxmlformats.org/markup-compatibility/2006">
              <mc:Choice xmlns:v="urn:schemas-microsoft-com:vml" Requires="v">
                <p:oleObj spid="_x0000_s85143" name="Equation" r:id="rId14" imgW="952200" imgH="431640" progId="Equation.DSMT4">
                  <p:embed/>
                </p:oleObj>
              </mc:Choice>
              <mc:Fallback>
                <p:oleObj name="Equation" r:id="rId14" imgW="952200" imgH="431640" progId="Equation.DSMT4">
                  <p:embed/>
                  <p:pic>
                    <p:nvPicPr>
                      <p:cNvPr id="0" name=""/>
                      <p:cNvPicPr>
                        <a:picLocks noChangeAspect="1" noChangeArrowheads="1"/>
                      </p:cNvPicPr>
                      <p:nvPr/>
                    </p:nvPicPr>
                    <p:blipFill>
                      <a:blip r:embed="rId15"/>
                      <a:srcRect/>
                      <a:stretch>
                        <a:fillRect/>
                      </a:stretch>
                    </p:blipFill>
                    <p:spPr bwMode="auto">
                      <a:xfrm>
                        <a:off x="6084168" y="5517232"/>
                        <a:ext cx="1992313" cy="903287"/>
                      </a:xfrm>
                      <a:prstGeom prst="rect">
                        <a:avLst/>
                      </a:prstGeom>
                      <a:noFill/>
                      <a:ln w="15875">
                        <a:solidFill>
                          <a:schemeClr val="tx1"/>
                        </a:solidFill>
                        <a:miter lim="800000"/>
                        <a:headEnd/>
                        <a:tailEnd/>
                      </a:ln>
                      <a:effectLst/>
                    </p:spPr>
                  </p:pic>
                </p:oleObj>
              </mc:Fallback>
            </mc:AlternateContent>
          </a:graphicData>
        </a:graphic>
      </p:graphicFrame>
      <p:graphicFrame>
        <p:nvGraphicFramePr>
          <p:cNvPr id="36" name="Objekt 35"/>
          <p:cNvGraphicFramePr>
            <a:graphicFrameLocks noChangeAspect="1"/>
          </p:cNvGraphicFramePr>
          <p:nvPr>
            <p:extLst>
              <p:ext uri="{D42A27DB-BD31-4B8C-83A1-F6EECF244321}">
                <p14:modId xmlns:p14="http://schemas.microsoft.com/office/powerpoint/2010/main" val="3367111998"/>
              </p:ext>
            </p:extLst>
          </p:nvPr>
        </p:nvGraphicFramePr>
        <p:xfrm>
          <a:off x="6604719" y="3821856"/>
          <a:ext cx="1063625" cy="903288"/>
        </p:xfrm>
        <a:graphic>
          <a:graphicData uri="http://schemas.openxmlformats.org/presentationml/2006/ole">
            <mc:AlternateContent xmlns:mc="http://schemas.openxmlformats.org/markup-compatibility/2006">
              <mc:Choice xmlns:v="urn:schemas-microsoft-com:vml" Requires="v">
                <p:oleObj spid="_x0000_s85144" name="Equation" r:id="rId16" imgW="507960" imgH="431640" progId="Equation.DSMT4">
                  <p:embed/>
                </p:oleObj>
              </mc:Choice>
              <mc:Fallback>
                <p:oleObj name="Equation" r:id="rId16" imgW="507960" imgH="431640" progId="Equation.DSMT4">
                  <p:embed/>
                  <p:pic>
                    <p:nvPicPr>
                      <p:cNvPr id="0" name=""/>
                      <p:cNvPicPr>
                        <a:picLocks noChangeAspect="1" noChangeArrowheads="1"/>
                      </p:cNvPicPr>
                      <p:nvPr/>
                    </p:nvPicPr>
                    <p:blipFill>
                      <a:blip r:embed="rId17"/>
                      <a:srcRect/>
                      <a:stretch>
                        <a:fillRect/>
                      </a:stretch>
                    </p:blipFill>
                    <p:spPr bwMode="auto">
                      <a:xfrm>
                        <a:off x="6604719" y="3821856"/>
                        <a:ext cx="1063625" cy="903288"/>
                      </a:xfrm>
                      <a:prstGeom prst="rect">
                        <a:avLst/>
                      </a:prstGeom>
                      <a:noFill/>
                      <a:ln w="15875">
                        <a:noFill/>
                        <a:miter lim="800000"/>
                        <a:headEnd/>
                        <a:tailEnd/>
                      </a:ln>
                      <a:effectLst/>
                    </p:spPr>
                  </p:pic>
                </p:oleObj>
              </mc:Fallback>
            </mc:AlternateContent>
          </a:graphicData>
        </a:graphic>
      </p:graphicFrame>
      <p:sp>
        <p:nvSpPr>
          <p:cNvPr id="37" name="Text Box 7"/>
          <p:cNvSpPr txBox="1">
            <a:spLocks noChangeArrowheads="1"/>
          </p:cNvSpPr>
          <p:nvPr/>
        </p:nvSpPr>
        <p:spPr bwMode="auto">
          <a:xfrm>
            <a:off x="491992" y="5412412"/>
            <a:ext cx="540060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A simplified notation of  the Coulomb’s law is sometimes being used.</a:t>
            </a:r>
            <a:endParaRPr lang="cs-CZ" altLang="cs-CZ" sz="2000" dirty="0" smtClean="0">
              <a:solidFill>
                <a:srgbClr val="0000FF"/>
              </a:solidFill>
            </a:endParaRPr>
          </a:p>
        </p:txBody>
      </p:sp>
    </p:spTree>
    <p:extLst>
      <p:ext uri="{BB962C8B-B14F-4D97-AF65-F5344CB8AC3E}">
        <p14:creationId xmlns:p14="http://schemas.microsoft.com/office/powerpoint/2010/main" val="358843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ox(in)">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500"/>
                                        <p:tgtEl>
                                          <p:spTgt spid="34"/>
                                        </p:tgtEl>
                                      </p:cBhvr>
                                    </p:animEffect>
                                  </p:childTnLst>
                                </p:cTn>
                              </p:par>
                              <p:par>
                                <p:cTn id="37" presetID="4" presetClass="entr" presetSubtype="16"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ox(in)">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par>
                                <p:cTn id="45" presetID="4" presetClass="entr" presetSubtype="16"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box(in)">
                                      <p:cBhvr>
                                        <p:cTn id="4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P spid="34"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84584"/>
            <a:ext cx="7772400" cy="752128"/>
          </a:xfrm>
        </p:spPr>
        <p:txBody>
          <a:bodyPr/>
          <a:lstStyle/>
          <a:p>
            <a:pPr eaLnBrk="1" hangingPunct="1"/>
            <a:r>
              <a:rPr lang="en-US" altLang="cs-CZ" sz="2400" b="1" noProof="0" dirty="0" smtClean="0">
                <a:solidFill>
                  <a:srgbClr val="FF0000"/>
                </a:solidFill>
              </a:rPr>
              <a:t>Coulomb’s </a:t>
            </a:r>
            <a:r>
              <a:rPr lang="cs-CZ" altLang="cs-CZ" sz="2400" b="1" noProof="0" dirty="0" smtClean="0">
                <a:solidFill>
                  <a:srgbClr val="FF0000"/>
                </a:solidFill>
              </a:rPr>
              <a:t>L</a:t>
            </a:r>
            <a:r>
              <a:rPr lang="en-US" altLang="cs-CZ" sz="2400" b="1" noProof="0" dirty="0" smtClean="0">
                <a:solidFill>
                  <a:srgbClr val="FF0000"/>
                </a:solidFill>
              </a:rPr>
              <a:t>aw</a:t>
            </a:r>
            <a:endParaRPr lang="en-US" altLang="cs-CZ" sz="2400" noProof="0" dirty="0" smtClean="0">
              <a:solidFill>
                <a:srgbClr val="FF0000"/>
              </a:solidFill>
            </a:endParaRPr>
          </a:p>
        </p:txBody>
      </p:sp>
      <p:sp>
        <p:nvSpPr>
          <p:cNvPr id="6" name="Ovál 5"/>
          <p:cNvSpPr/>
          <p:nvPr/>
        </p:nvSpPr>
        <p:spPr bwMode="auto">
          <a:xfrm>
            <a:off x="5350867" y="1236157"/>
            <a:ext cx="360000" cy="360000"/>
          </a:xfrm>
          <a:prstGeom prst="ellipse">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7" name="Ovál 6"/>
          <p:cNvSpPr/>
          <p:nvPr/>
        </p:nvSpPr>
        <p:spPr bwMode="auto">
          <a:xfrm>
            <a:off x="7727171" y="1236157"/>
            <a:ext cx="360000" cy="360000"/>
          </a:xfrm>
          <a:prstGeom prst="ellipse">
            <a:avLst/>
          </a:prstGeom>
          <a:solidFill>
            <a:srgbClr val="0000FF"/>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cxnSp>
        <p:nvCxnSpPr>
          <p:cNvPr id="8" name="Přímá spojnice se šipkou 7"/>
          <p:cNvCxnSpPr>
            <a:stCxn id="6" idx="2"/>
          </p:cNvCxnSpPr>
          <p:nvPr/>
        </p:nvCxnSpPr>
        <p:spPr bwMode="auto">
          <a:xfrm flipH="1">
            <a:off x="4630787" y="1416157"/>
            <a:ext cx="720080" cy="0"/>
          </a:xfrm>
          <a:prstGeom prst="straightConnector1">
            <a:avLst/>
          </a:prstGeom>
          <a:noFill/>
          <a:ln w="19050" cap="flat" cmpd="sng" algn="ctr">
            <a:solidFill>
              <a:schemeClr val="tx1"/>
            </a:solidFill>
            <a:prstDash val="solid"/>
            <a:round/>
            <a:headEnd type="none" w="med" len="med"/>
            <a:tailEnd type="arrow"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Přímá spojnice se šipkou 8"/>
          <p:cNvCxnSpPr>
            <a:stCxn id="7" idx="2"/>
            <a:endCxn id="6" idx="6"/>
          </p:cNvCxnSpPr>
          <p:nvPr/>
        </p:nvCxnSpPr>
        <p:spPr bwMode="auto">
          <a:xfrm flipH="1">
            <a:off x="5710867" y="1416157"/>
            <a:ext cx="2016304" cy="0"/>
          </a:xfrm>
          <a:prstGeom prst="straightConnector1">
            <a:avLst/>
          </a:prstGeom>
          <a:noFill/>
          <a:ln w="19050" cap="flat" cmpd="sng" algn="ctr">
            <a:solidFill>
              <a:schemeClr val="tx1"/>
            </a:solidFill>
            <a:prstDash val="solid"/>
            <a:round/>
            <a:headEnd type="none" w="med" len="med"/>
            <a:tailEnd type="arrow"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10" name="Objekt 9"/>
          <p:cNvGraphicFramePr>
            <a:graphicFrameLocks noChangeAspect="1"/>
          </p:cNvGraphicFramePr>
          <p:nvPr>
            <p:extLst>
              <p:ext uri="{D42A27DB-BD31-4B8C-83A1-F6EECF244321}">
                <p14:modId xmlns:p14="http://schemas.microsoft.com/office/powerpoint/2010/main" val="2312521998"/>
              </p:ext>
            </p:extLst>
          </p:nvPr>
        </p:nvGraphicFramePr>
        <p:xfrm>
          <a:off x="4792835" y="770187"/>
          <a:ext cx="486023" cy="571792"/>
        </p:xfrm>
        <a:graphic>
          <a:graphicData uri="http://schemas.openxmlformats.org/presentationml/2006/ole">
            <mc:AlternateContent xmlns:mc="http://schemas.openxmlformats.org/markup-compatibility/2006">
              <mc:Choice xmlns:v="urn:schemas-microsoft-com:vml" Requires="v">
                <p:oleObj spid="_x0000_s67053" name="Equation" r:id="rId3" imgW="215640" imgH="253800" progId="Equation.DSMT4">
                  <p:embed/>
                </p:oleObj>
              </mc:Choice>
              <mc:Fallback>
                <p:oleObj name="Equation" r:id="rId3" imgW="215640" imgH="253800" progId="Equation.DSMT4">
                  <p:embed/>
                  <p:pic>
                    <p:nvPicPr>
                      <p:cNvPr id="0" name=""/>
                      <p:cNvPicPr/>
                      <p:nvPr/>
                    </p:nvPicPr>
                    <p:blipFill>
                      <a:blip r:embed="rId4"/>
                      <a:stretch>
                        <a:fillRect/>
                      </a:stretch>
                    </p:blipFill>
                    <p:spPr>
                      <a:xfrm>
                        <a:off x="4792835" y="770187"/>
                        <a:ext cx="486023" cy="571792"/>
                      </a:xfrm>
                      <a:prstGeom prst="rect">
                        <a:avLst/>
                      </a:prstGeom>
                    </p:spPr>
                  </p:pic>
                </p:oleObj>
              </mc:Fallback>
            </mc:AlternateContent>
          </a:graphicData>
        </a:graphic>
      </p:graphicFrame>
      <p:graphicFrame>
        <p:nvGraphicFramePr>
          <p:cNvPr id="11" name="Objekt 10"/>
          <p:cNvGraphicFramePr>
            <a:graphicFrameLocks noChangeAspect="1"/>
          </p:cNvGraphicFramePr>
          <p:nvPr>
            <p:extLst>
              <p:ext uri="{D42A27DB-BD31-4B8C-83A1-F6EECF244321}">
                <p14:modId xmlns:p14="http://schemas.microsoft.com/office/powerpoint/2010/main" val="1297560488"/>
              </p:ext>
            </p:extLst>
          </p:nvPr>
        </p:nvGraphicFramePr>
        <p:xfrm>
          <a:off x="6646241" y="853337"/>
          <a:ext cx="360809" cy="464651"/>
        </p:xfrm>
        <a:graphic>
          <a:graphicData uri="http://schemas.openxmlformats.org/presentationml/2006/ole">
            <mc:AlternateContent xmlns:mc="http://schemas.openxmlformats.org/markup-compatibility/2006">
              <mc:Choice xmlns:v="urn:schemas-microsoft-com:vml" Requires="v">
                <p:oleObj spid="_x0000_s67054" name="Equation" r:id="rId5" imgW="177480" imgH="228600" progId="Equation.DSMT4">
                  <p:embed/>
                </p:oleObj>
              </mc:Choice>
              <mc:Fallback>
                <p:oleObj name="Equation" r:id="rId5" imgW="177480" imgH="228600" progId="Equation.DSMT4">
                  <p:embed/>
                  <p:pic>
                    <p:nvPicPr>
                      <p:cNvPr id="0" name=""/>
                      <p:cNvPicPr/>
                      <p:nvPr/>
                    </p:nvPicPr>
                    <p:blipFill>
                      <a:blip r:embed="rId6"/>
                      <a:stretch>
                        <a:fillRect/>
                      </a:stretch>
                    </p:blipFill>
                    <p:spPr>
                      <a:xfrm>
                        <a:off x="6646241" y="853337"/>
                        <a:ext cx="360809" cy="464651"/>
                      </a:xfrm>
                      <a:prstGeom prst="rect">
                        <a:avLst/>
                      </a:prstGeom>
                    </p:spPr>
                  </p:pic>
                </p:oleObj>
              </mc:Fallback>
            </mc:AlternateContent>
          </a:graphicData>
        </a:graphic>
      </p:graphicFrame>
      <p:graphicFrame>
        <p:nvGraphicFramePr>
          <p:cNvPr id="12" name="Objekt 11"/>
          <p:cNvGraphicFramePr>
            <a:graphicFrameLocks noChangeAspect="1"/>
          </p:cNvGraphicFramePr>
          <p:nvPr>
            <p:extLst>
              <p:ext uri="{D42A27DB-BD31-4B8C-83A1-F6EECF244321}">
                <p14:modId xmlns:p14="http://schemas.microsoft.com/office/powerpoint/2010/main" val="1961759904"/>
              </p:ext>
            </p:extLst>
          </p:nvPr>
        </p:nvGraphicFramePr>
        <p:xfrm>
          <a:off x="5350058" y="1668205"/>
          <a:ext cx="360809" cy="464651"/>
        </p:xfrm>
        <a:graphic>
          <a:graphicData uri="http://schemas.openxmlformats.org/presentationml/2006/ole">
            <mc:AlternateContent xmlns:mc="http://schemas.openxmlformats.org/markup-compatibility/2006">
              <mc:Choice xmlns:v="urn:schemas-microsoft-com:vml" Requires="v">
                <p:oleObj spid="_x0000_s67055" name="Equation" r:id="rId7" imgW="177480" imgH="228600" progId="Equation.DSMT4">
                  <p:embed/>
                </p:oleObj>
              </mc:Choice>
              <mc:Fallback>
                <p:oleObj name="Equation" r:id="rId7" imgW="177480" imgH="228600" progId="Equation.DSMT4">
                  <p:embed/>
                  <p:pic>
                    <p:nvPicPr>
                      <p:cNvPr id="0" name=""/>
                      <p:cNvPicPr/>
                      <p:nvPr/>
                    </p:nvPicPr>
                    <p:blipFill>
                      <a:blip r:embed="rId8"/>
                      <a:stretch>
                        <a:fillRect/>
                      </a:stretch>
                    </p:blipFill>
                    <p:spPr>
                      <a:xfrm>
                        <a:off x="5350058" y="1668205"/>
                        <a:ext cx="360809" cy="464651"/>
                      </a:xfrm>
                      <a:prstGeom prst="rect">
                        <a:avLst/>
                      </a:prstGeom>
                    </p:spPr>
                  </p:pic>
                </p:oleObj>
              </mc:Fallback>
            </mc:AlternateContent>
          </a:graphicData>
        </a:graphic>
      </p:graphicFrame>
      <p:graphicFrame>
        <p:nvGraphicFramePr>
          <p:cNvPr id="13" name="Objekt 12"/>
          <p:cNvGraphicFramePr>
            <a:graphicFrameLocks noChangeAspect="1"/>
          </p:cNvGraphicFramePr>
          <p:nvPr>
            <p:extLst>
              <p:ext uri="{D42A27DB-BD31-4B8C-83A1-F6EECF244321}">
                <p14:modId xmlns:p14="http://schemas.microsoft.com/office/powerpoint/2010/main" val="931603683"/>
              </p:ext>
            </p:extLst>
          </p:nvPr>
        </p:nvGraphicFramePr>
        <p:xfrm>
          <a:off x="7713042" y="1668825"/>
          <a:ext cx="387350" cy="463550"/>
        </p:xfrm>
        <a:graphic>
          <a:graphicData uri="http://schemas.openxmlformats.org/presentationml/2006/ole">
            <mc:AlternateContent xmlns:mc="http://schemas.openxmlformats.org/markup-compatibility/2006">
              <mc:Choice xmlns:v="urn:schemas-microsoft-com:vml" Requires="v">
                <p:oleObj spid="_x0000_s67056" name="Equation" r:id="rId9" imgW="190440" imgH="228600" progId="Equation.DSMT4">
                  <p:embed/>
                </p:oleObj>
              </mc:Choice>
              <mc:Fallback>
                <p:oleObj name="Equation" r:id="rId9" imgW="190440" imgH="228600" progId="Equation.DSMT4">
                  <p:embed/>
                  <p:pic>
                    <p:nvPicPr>
                      <p:cNvPr id="0" name=""/>
                      <p:cNvPicPr/>
                      <p:nvPr/>
                    </p:nvPicPr>
                    <p:blipFill>
                      <a:blip r:embed="rId10"/>
                      <a:stretch>
                        <a:fillRect/>
                      </a:stretch>
                    </p:blipFill>
                    <p:spPr>
                      <a:xfrm>
                        <a:off x="7713042" y="1668825"/>
                        <a:ext cx="387350" cy="463550"/>
                      </a:xfrm>
                      <a:prstGeom prst="rect">
                        <a:avLst/>
                      </a:prstGeom>
                    </p:spPr>
                  </p:pic>
                </p:oleObj>
              </mc:Fallback>
            </mc:AlternateContent>
          </a:graphicData>
        </a:graphic>
      </p:graphicFrame>
      <p:graphicFrame>
        <p:nvGraphicFramePr>
          <p:cNvPr id="14" name="Objekt 13"/>
          <p:cNvGraphicFramePr>
            <a:graphicFrameLocks noChangeAspect="1"/>
          </p:cNvGraphicFramePr>
          <p:nvPr>
            <p:extLst>
              <p:ext uri="{D42A27DB-BD31-4B8C-83A1-F6EECF244321}">
                <p14:modId xmlns:p14="http://schemas.microsoft.com/office/powerpoint/2010/main" val="2757740820"/>
              </p:ext>
            </p:extLst>
          </p:nvPr>
        </p:nvGraphicFramePr>
        <p:xfrm>
          <a:off x="1187624" y="941536"/>
          <a:ext cx="2524125" cy="903288"/>
        </p:xfrm>
        <a:graphic>
          <a:graphicData uri="http://schemas.openxmlformats.org/presentationml/2006/ole">
            <mc:AlternateContent xmlns:mc="http://schemas.openxmlformats.org/markup-compatibility/2006">
              <mc:Choice xmlns:v="urn:schemas-microsoft-com:vml" Requires="v">
                <p:oleObj spid="_x0000_s67057" name="Equation" r:id="rId11" imgW="1206360" imgH="431640" progId="Equation.DSMT4">
                  <p:embed/>
                </p:oleObj>
              </mc:Choice>
              <mc:Fallback>
                <p:oleObj name="Equation" r:id="rId11" imgW="1206360" imgH="431640" progId="Equation.DSMT4">
                  <p:embed/>
                  <p:pic>
                    <p:nvPicPr>
                      <p:cNvPr id="0" name=""/>
                      <p:cNvPicPr>
                        <a:picLocks noChangeAspect="1" noChangeArrowheads="1"/>
                      </p:cNvPicPr>
                      <p:nvPr/>
                    </p:nvPicPr>
                    <p:blipFill>
                      <a:blip r:embed="rId12"/>
                      <a:srcRect/>
                      <a:stretch>
                        <a:fillRect/>
                      </a:stretch>
                    </p:blipFill>
                    <p:spPr bwMode="auto">
                      <a:xfrm>
                        <a:off x="1187624" y="941536"/>
                        <a:ext cx="2524125" cy="903288"/>
                      </a:xfrm>
                      <a:prstGeom prst="rect">
                        <a:avLst/>
                      </a:prstGeom>
                      <a:solidFill>
                        <a:srgbClr val="FFFF99"/>
                      </a:solidFill>
                      <a:ln w="15875">
                        <a:solidFill>
                          <a:schemeClr val="tx1"/>
                        </a:solidFill>
                        <a:miter lim="800000"/>
                        <a:headEnd/>
                        <a:tailEnd/>
                      </a:ln>
                      <a:effectLst/>
                    </p:spPr>
                  </p:pic>
                </p:oleObj>
              </mc:Fallback>
            </mc:AlternateContent>
          </a:graphicData>
        </a:graphic>
      </p:graphicFrame>
      <mc:AlternateContent xmlns:mc="http://schemas.openxmlformats.org/markup-compatibility/2006" xmlns:a14="http://schemas.microsoft.com/office/drawing/2010/main">
        <mc:Choice Requires="a14">
          <p:sp>
            <p:nvSpPr>
              <p:cNvPr id="15" name="Text Box 7"/>
              <p:cNvSpPr txBox="1">
                <a:spLocks noChangeArrowheads="1"/>
              </p:cNvSpPr>
              <p:nvPr/>
            </p:nvSpPr>
            <p:spPr bwMode="auto">
              <a:xfrm>
                <a:off x="467544" y="2212848"/>
                <a:ext cx="8208912" cy="170598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The Coulomb’s law yields an important finding. If the charges </a:t>
                </a:r>
                <a:r>
                  <a:rPr lang="en-US" altLang="cs-CZ" sz="2000" i="1" dirty="0" smtClean="0"/>
                  <a:t>Q</a:t>
                </a:r>
                <a:r>
                  <a:rPr lang="en-US" altLang="cs-CZ" sz="2000" i="1" baseline="-25000" dirty="0" smtClean="0"/>
                  <a:t>1</a:t>
                </a:r>
                <a:r>
                  <a:rPr lang="en-US" altLang="cs-CZ" sz="2000" dirty="0" smtClean="0"/>
                  <a:t> and </a:t>
                </a:r>
                <a:r>
                  <a:rPr lang="en-US" altLang="cs-CZ" sz="2000" i="1" dirty="0" smtClean="0"/>
                  <a:t>Q</a:t>
                </a:r>
                <a:r>
                  <a:rPr lang="en-US" altLang="cs-CZ" sz="2000" i="1" baseline="-25000" dirty="0" smtClean="0"/>
                  <a:t>2</a:t>
                </a:r>
                <a:r>
                  <a:rPr lang="en-US" altLang="cs-CZ" sz="2000" dirty="0" smtClean="0"/>
                  <a:t> have the same signs, then their product is positive and the force </a:t>
                </a:r>
                <a14:m>
                  <m:oMath xmlns:m="http://schemas.openxmlformats.org/officeDocument/2006/math">
                    <m:acc>
                      <m:accPr>
                        <m:chr m:val="⃗"/>
                        <m:ctrlPr>
                          <a:rPr lang="en-US" altLang="cs-CZ" sz="2000" i="1" smtClean="0">
                            <a:latin typeface="Cambria Math"/>
                          </a:rPr>
                        </m:ctrlPr>
                      </m:accPr>
                      <m:e>
                        <m:r>
                          <a:rPr lang="en-US" altLang="cs-CZ" sz="2000" b="0" i="1" smtClean="0">
                            <a:latin typeface="Cambria Math"/>
                          </a:rPr>
                          <m:t>𝐹</m:t>
                        </m:r>
                      </m:e>
                    </m:acc>
                  </m:oMath>
                </a14:m>
                <a:r>
                  <a:rPr lang="en-US" altLang="cs-CZ" sz="2000" baseline="-25000" dirty="0" smtClean="0"/>
                  <a:t>12</a:t>
                </a:r>
                <a:r>
                  <a:rPr lang="en-US" altLang="cs-CZ" sz="2000" dirty="0" smtClean="0"/>
                  <a:t> points away from the </a:t>
                </a:r>
                <a:r>
                  <a:rPr lang="en-US" altLang="cs-CZ" sz="2000" i="1" dirty="0" smtClean="0"/>
                  <a:t>Q</a:t>
                </a:r>
                <a:r>
                  <a:rPr lang="en-US" altLang="cs-CZ" sz="2000" i="1" baseline="-25000" dirty="0" smtClean="0"/>
                  <a:t>2</a:t>
                </a:r>
                <a:r>
                  <a:rPr lang="en-US" altLang="cs-CZ" sz="2000" dirty="0" smtClean="0"/>
                  <a:t> – it is </a:t>
                </a:r>
                <a:r>
                  <a:rPr lang="en-US" altLang="cs-CZ" sz="2000" dirty="0" smtClean="0">
                    <a:solidFill>
                      <a:srgbClr val="0000FF"/>
                    </a:solidFill>
                  </a:rPr>
                  <a:t>repulsive</a:t>
                </a:r>
                <a:r>
                  <a:rPr lang="en-US" altLang="cs-CZ" sz="2000" dirty="0" smtClean="0"/>
                  <a:t>. If the charges have different signs, then their product is negative and the force </a:t>
                </a:r>
                <a14:m>
                  <m:oMath xmlns:m="http://schemas.openxmlformats.org/officeDocument/2006/math">
                    <m:acc>
                      <m:accPr>
                        <m:chr m:val="⃗"/>
                        <m:ctrlPr>
                          <a:rPr lang="en-US" altLang="cs-CZ" sz="2000" i="1">
                            <a:latin typeface="Cambria Math"/>
                          </a:rPr>
                        </m:ctrlPr>
                      </m:accPr>
                      <m:e>
                        <m:r>
                          <a:rPr lang="en-US" altLang="cs-CZ" sz="2000" i="1">
                            <a:latin typeface="Cambria Math"/>
                          </a:rPr>
                          <m:t>𝐹</m:t>
                        </m:r>
                      </m:e>
                    </m:acc>
                  </m:oMath>
                </a14:m>
                <a:r>
                  <a:rPr lang="en-US" altLang="cs-CZ" sz="2000" baseline="-25000" dirty="0"/>
                  <a:t>12</a:t>
                </a:r>
                <a:r>
                  <a:rPr lang="en-US" altLang="cs-CZ" sz="2000" dirty="0"/>
                  <a:t> </a:t>
                </a:r>
                <a:r>
                  <a:rPr lang="en-US" altLang="cs-CZ" sz="2000" dirty="0" smtClean="0"/>
                  <a:t>points towards </a:t>
                </a:r>
                <a:r>
                  <a:rPr lang="en-US" altLang="cs-CZ" sz="2000" i="1" dirty="0" smtClean="0"/>
                  <a:t>Q</a:t>
                </a:r>
                <a:r>
                  <a:rPr lang="en-US" altLang="cs-CZ" sz="2000" i="1" baseline="-25000" dirty="0" smtClean="0"/>
                  <a:t>2</a:t>
                </a:r>
                <a:r>
                  <a:rPr lang="en-US" altLang="cs-CZ" sz="2000" dirty="0" smtClean="0"/>
                  <a:t> – it is </a:t>
                </a:r>
                <a:r>
                  <a:rPr lang="en-US" altLang="cs-CZ" sz="2000" dirty="0" smtClean="0">
                    <a:solidFill>
                      <a:srgbClr val="0000FF"/>
                    </a:solidFill>
                  </a:rPr>
                  <a:t>attractive</a:t>
                </a:r>
                <a:r>
                  <a:rPr lang="en-US" altLang="cs-CZ" sz="2000" dirty="0" smtClean="0"/>
                  <a:t>.  </a:t>
                </a:r>
              </a:p>
            </p:txBody>
          </p:sp>
        </mc:Choice>
        <mc:Fallback xmlns="">
          <p:sp>
            <p:nvSpPr>
              <p:cNvPr id="15" name="Text Box 7"/>
              <p:cNvSpPr txBox="1">
                <a:spLocks noRot="1" noChangeAspect="1" noMove="1" noResize="1" noEditPoints="1" noAdjustHandles="1" noChangeArrowheads="1" noChangeShapeType="1" noTextEdit="1"/>
              </p:cNvSpPr>
              <p:nvPr/>
            </p:nvSpPr>
            <p:spPr bwMode="auto">
              <a:xfrm>
                <a:off x="467544" y="2212848"/>
                <a:ext cx="8208912" cy="1705980"/>
              </a:xfrm>
              <a:prstGeom prst="rect">
                <a:avLst/>
              </a:prstGeom>
              <a:blipFill rotWithShape="1">
                <a:blip r:embed="rId13"/>
                <a:stretch>
                  <a:fillRect l="-817" t="-1429" r="-1560" b="-571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sp>
        <p:nvSpPr>
          <p:cNvPr id="17" name="Ovál 16"/>
          <p:cNvSpPr/>
          <p:nvPr/>
        </p:nvSpPr>
        <p:spPr bwMode="auto">
          <a:xfrm>
            <a:off x="3779968" y="5445264"/>
            <a:ext cx="360000" cy="360000"/>
          </a:xfrm>
          <a:prstGeom prst="ellipse">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20" name="Ovál 19"/>
          <p:cNvSpPr/>
          <p:nvPr/>
        </p:nvSpPr>
        <p:spPr bwMode="auto">
          <a:xfrm>
            <a:off x="3779912" y="4725144"/>
            <a:ext cx="360000" cy="360000"/>
          </a:xfrm>
          <a:prstGeom prst="ellipse">
            <a:avLst/>
          </a:prstGeom>
          <a:solidFill>
            <a:srgbClr val="0000FF"/>
          </a:solidFill>
          <a:ln>
            <a:noFill/>
          </a:ln>
          <a:effectLst/>
          <a:extLst/>
        </p:spPr>
        <p:txBody>
          <a:bodyPr vert="horz" wrap="square" lIns="91440" tIns="45720" rIns="91440" bIns="45720" numCol="1" rtlCol="0" anchor="t" anchorCtr="0" compatLnSpc="1">
            <a:prstTxWarp prst="textNoShape">
              <a:avLst/>
            </a:prstTxWarp>
          </a:bodyPr>
          <a:lstStyle/>
          <a:p>
            <a:pPr marL="180000" marR="0" indent="-342900" algn="l"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dirty="0" smtClean="0">
              <a:ln>
                <a:noFill/>
              </a:ln>
              <a:solidFill>
                <a:srgbClr val="FFFF00"/>
              </a:solidFill>
              <a:effectLst/>
              <a:latin typeface="Arial" charset="0"/>
            </a:endParaRPr>
          </a:p>
        </p:txBody>
      </p:sp>
      <p:sp>
        <p:nvSpPr>
          <p:cNvPr id="24" name="TextovéPole 23"/>
          <p:cNvSpPr txBox="1"/>
          <p:nvPr/>
        </p:nvSpPr>
        <p:spPr>
          <a:xfrm>
            <a:off x="3815968" y="4572417"/>
            <a:ext cx="288032" cy="584775"/>
          </a:xfrm>
          <a:prstGeom prst="rect">
            <a:avLst/>
          </a:prstGeom>
          <a:noFill/>
        </p:spPr>
        <p:txBody>
          <a:bodyPr wrap="square" rtlCol="0">
            <a:spAutoFit/>
          </a:bodyPr>
          <a:lstStyle/>
          <a:p>
            <a:r>
              <a:rPr lang="en-US" sz="3200" dirty="0" smtClean="0">
                <a:solidFill>
                  <a:schemeClr val="bg1">
                    <a:lumMod val="85000"/>
                  </a:schemeClr>
                </a:solidFill>
              </a:rPr>
              <a:t>-</a:t>
            </a:r>
            <a:endParaRPr lang="cs-CZ" sz="3200" dirty="0">
              <a:solidFill>
                <a:schemeClr val="bg1">
                  <a:lumMod val="85000"/>
                </a:schemeClr>
              </a:solidFill>
            </a:endParaRPr>
          </a:p>
        </p:txBody>
      </p:sp>
      <p:sp>
        <p:nvSpPr>
          <p:cNvPr id="26" name="Ovál 25"/>
          <p:cNvSpPr/>
          <p:nvPr/>
        </p:nvSpPr>
        <p:spPr bwMode="auto">
          <a:xfrm>
            <a:off x="5004088" y="4725144"/>
            <a:ext cx="360000" cy="360000"/>
          </a:xfrm>
          <a:prstGeom prst="ellipse">
            <a:avLst/>
          </a:prstGeom>
          <a:solidFill>
            <a:srgbClr val="0000FF"/>
          </a:solidFill>
          <a:ln>
            <a:noFill/>
          </a:ln>
          <a:effectLst/>
          <a:extLst/>
        </p:spPr>
        <p:txBody>
          <a:bodyPr vert="horz" wrap="square" lIns="91440" tIns="45720" rIns="91440" bIns="45720" numCol="1" rtlCol="0" anchor="t" anchorCtr="0" compatLnSpc="1">
            <a:prstTxWarp prst="textNoShape">
              <a:avLst/>
            </a:prstTxWarp>
          </a:bodyPr>
          <a:lstStyle/>
          <a:p>
            <a:pPr marL="180000" marR="0" indent="-342900" algn="l"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dirty="0" smtClean="0">
              <a:ln>
                <a:noFill/>
              </a:ln>
              <a:solidFill>
                <a:srgbClr val="FFFF00"/>
              </a:solidFill>
              <a:effectLst/>
              <a:latin typeface="Arial" charset="0"/>
            </a:endParaRPr>
          </a:p>
        </p:txBody>
      </p:sp>
      <p:sp>
        <p:nvSpPr>
          <p:cNvPr id="27" name="TextovéPole 26"/>
          <p:cNvSpPr txBox="1"/>
          <p:nvPr/>
        </p:nvSpPr>
        <p:spPr>
          <a:xfrm>
            <a:off x="5040144" y="4572417"/>
            <a:ext cx="288032" cy="584775"/>
          </a:xfrm>
          <a:prstGeom prst="rect">
            <a:avLst/>
          </a:prstGeom>
          <a:noFill/>
        </p:spPr>
        <p:txBody>
          <a:bodyPr wrap="square" rtlCol="0">
            <a:spAutoFit/>
          </a:bodyPr>
          <a:lstStyle/>
          <a:p>
            <a:r>
              <a:rPr lang="en-US" sz="3200" dirty="0" smtClean="0">
                <a:solidFill>
                  <a:schemeClr val="bg1">
                    <a:lumMod val="85000"/>
                  </a:schemeClr>
                </a:solidFill>
              </a:rPr>
              <a:t>-</a:t>
            </a:r>
            <a:endParaRPr lang="cs-CZ" sz="3200" dirty="0">
              <a:solidFill>
                <a:schemeClr val="bg1">
                  <a:lumMod val="85000"/>
                </a:schemeClr>
              </a:solidFill>
            </a:endParaRPr>
          </a:p>
        </p:txBody>
      </p:sp>
      <p:sp>
        <p:nvSpPr>
          <p:cNvPr id="28" name="Ovál 27"/>
          <p:cNvSpPr/>
          <p:nvPr/>
        </p:nvSpPr>
        <p:spPr bwMode="auto">
          <a:xfrm>
            <a:off x="5004048" y="6165304"/>
            <a:ext cx="360000" cy="360000"/>
          </a:xfrm>
          <a:prstGeom prst="ellipse">
            <a:avLst/>
          </a:prstGeom>
          <a:solidFill>
            <a:srgbClr val="0000FF"/>
          </a:solidFill>
          <a:ln>
            <a:noFill/>
          </a:ln>
          <a:effectLst/>
          <a:extLst/>
        </p:spPr>
        <p:txBody>
          <a:bodyPr vert="horz" wrap="square" lIns="91440" tIns="45720" rIns="91440" bIns="45720" numCol="1" rtlCol="0" anchor="t" anchorCtr="0" compatLnSpc="1">
            <a:prstTxWarp prst="textNoShape">
              <a:avLst/>
            </a:prstTxWarp>
          </a:bodyPr>
          <a:lstStyle/>
          <a:p>
            <a:pPr marL="180000" marR="0" indent="-342900" algn="l"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dirty="0" smtClean="0">
              <a:ln>
                <a:noFill/>
              </a:ln>
              <a:solidFill>
                <a:srgbClr val="FFFF00"/>
              </a:solidFill>
              <a:effectLst/>
              <a:latin typeface="Arial" charset="0"/>
            </a:endParaRPr>
          </a:p>
        </p:txBody>
      </p:sp>
      <p:sp>
        <p:nvSpPr>
          <p:cNvPr id="29" name="TextovéPole 28"/>
          <p:cNvSpPr txBox="1"/>
          <p:nvPr/>
        </p:nvSpPr>
        <p:spPr>
          <a:xfrm>
            <a:off x="5040104" y="6012577"/>
            <a:ext cx="288032" cy="584775"/>
          </a:xfrm>
          <a:prstGeom prst="rect">
            <a:avLst/>
          </a:prstGeom>
          <a:noFill/>
        </p:spPr>
        <p:txBody>
          <a:bodyPr wrap="square" rtlCol="0">
            <a:spAutoFit/>
          </a:bodyPr>
          <a:lstStyle/>
          <a:p>
            <a:r>
              <a:rPr lang="en-US" sz="3200" dirty="0" smtClean="0">
                <a:solidFill>
                  <a:schemeClr val="bg1">
                    <a:lumMod val="85000"/>
                  </a:schemeClr>
                </a:solidFill>
              </a:rPr>
              <a:t>-</a:t>
            </a:r>
            <a:endParaRPr lang="cs-CZ" sz="3200" dirty="0">
              <a:solidFill>
                <a:schemeClr val="bg1">
                  <a:lumMod val="85000"/>
                </a:schemeClr>
              </a:solidFill>
            </a:endParaRPr>
          </a:p>
        </p:txBody>
      </p:sp>
      <p:sp>
        <p:nvSpPr>
          <p:cNvPr id="30" name="TextovéPole 29"/>
          <p:cNvSpPr txBox="1"/>
          <p:nvPr/>
        </p:nvSpPr>
        <p:spPr>
          <a:xfrm>
            <a:off x="3761968" y="5354052"/>
            <a:ext cx="288032" cy="523220"/>
          </a:xfrm>
          <a:prstGeom prst="rect">
            <a:avLst/>
          </a:prstGeom>
          <a:noFill/>
        </p:spPr>
        <p:txBody>
          <a:bodyPr wrap="square" rtlCol="0">
            <a:spAutoFit/>
          </a:bodyPr>
          <a:lstStyle/>
          <a:p>
            <a:r>
              <a:rPr lang="en-US" sz="2800" dirty="0" smtClean="0">
                <a:solidFill>
                  <a:schemeClr val="bg1">
                    <a:lumMod val="85000"/>
                  </a:schemeClr>
                </a:solidFill>
              </a:rPr>
              <a:t>+</a:t>
            </a:r>
            <a:endParaRPr lang="cs-CZ" sz="2800" dirty="0">
              <a:solidFill>
                <a:schemeClr val="bg1">
                  <a:lumMod val="85000"/>
                </a:schemeClr>
              </a:solidFill>
            </a:endParaRPr>
          </a:p>
        </p:txBody>
      </p:sp>
      <p:sp>
        <p:nvSpPr>
          <p:cNvPr id="31" name="Ovál 30"/>
          <p:cNvSpPr/>
          <p:nvPr/>
        </p:nvSpPr>
        <p:spPr bwMode="auto">
          <a:xfrm>
            <a:off x="5004088" y="5445264"/>
            <a:ext cx="360000" cy="360000"/>
          </a:xfrm>
          <a:prstGeom prst="ellipse">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32" name="TextovéPole 31"/>
          <p:cNvSpPr txBox="1"/>
          <p:nvPr/>
        </p:nvSpPr>
        <p:spPr>
          <a:xfrm>
            <a:off x="4985982" y="5354052"/>
            <a:ext cx="288032" cy="523220"/>
          </a:xfrm>
          <a:prstGeom prst="rect">
            <a:avLst/>
          </a:prstGeom>
          <a:noFill/>
        </p:spPr>
        <p:txBody>
          <a:bodyPr wrap="square" rtlCol="0">
            <a:spAutoFit/>
          </a:bodyPr>
          <a:lstStyle/>
          <a:p>
            <a:r>
              <a:rPr lang="en-US" sz="2800" dirty="0" smtClean="0">
                <a:solidFill>
                  <a:schemeClr val="bg1">
                    <a:lumMod val="85000"/>
                  </a:schemeClr>
                </a:solidFill>
              </a:rPr>
              <a:t>+</a:t>
            </a:r>
            <a:endParaRPr lang="cs-CZ" sz="2800" dirty="0">
              <a:solidFill>
                <a:schemeClr val="bg1">
                  <a:lumMod val="85000"/>
                </a:schemeClr>
              </a:solidFill>
            </a:endParaRPr>
          </a:p>
        </p:txBody>
      </p:sp>
      <p:sp>
        <p:nvSpPr>
          <p:cNvPr id="33" name="Ovál 32"/>
          <p:cNvSpPr/>
          <p:nvPr/>
        </p:nvSpPr>
        <p:spPr bwMode="auto">
          <a:xfrm>
            <a:off x="3815968" y="6165344"/>
            <a:ext cx="360000" cy="360000"/>
          </a:xfrm>
          <a:prstGeom prst="ellipse">
            <a:avLst/>
          </a:prstGeom>
          <a:solidFill>
            <a:srgbClr val="FF0000"/>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cs-CZ" sz="1800" b="0" i="0" u="none" strike="noStrike" cap="none" normalizeH="0" baseline="0" smtClean="0">
              <a:ln>
                <a:noFill/>
              </a:ln>
              <a:solidFill>
                <a:schemeClr val="tx1"/>
              </a:solidFill>
              <a:effectLst/>
              <a:latin typeface="Arial" charset="0"/>
            </a:endParaRPr>
          </a:p>
        </p:txBody>
      </p:sp>
      <p:sp>
        <p:nvSpPr>
          <p:cNvPr id="34" name="TextovéPole 33"/>
          <p:cNvSpPr txBox="1"/>
          <p:nvPr/>
        </p:nvSpPr>
        <p:spPr>
          <a:xfrm>
            <a:off x="3797968" y="6074132"/>
            <a:ext cx="288032" cy="523220"/>
          </a:xfrm>
          <a:prstGeom prst="rect">
            <a:avLst/>
          </a:prstGeom>
          <a:noFill/>
        </p:spPr>
        <p:txBody>
          <a:bodyPr wrap="square" rtlCol="0">
            <a:spAutoFit/>
          </a:bodyPr>
          <a:lstStyle/>
          <a:p>
            <a:r>
              <a:rPr lang="en-US" sz="2800" dirty="0" smtClean="0">
                <a:solidFill>
                  <a:schemeClr val="bg1">
                    <a:lumMod val="85000"/>
                  </a:schemeClr>
                </a:solidFill>
              </a:rPr>
              <a:t>+</a:t>
            </a:r>
            <a:endParaRPr lang="cs-CZ" sz="2800" dirty="0">
              <a:solidFill>
                <a:schemeClr val="bg1">
                  <a:lumMod val="85000"/>
                </a:schemeClr>
              </a:solidFill>
            </a:endParaRPr>
          </a:p>
        </p:txBody>
      </p:sp>
      <p:cxnSp>
        <p:nvCxnSpPr>
          <p:cNvPr id="35" name="Přímá spojnice se šipkou 34"/>
          <p:cNvCxnSpPr/>
          <p:nvPr/>
        </p:nvCxnSpPr>
        <p:spPr bwMode="auto">
          <a:xfrm flipH="1">
            <a:off x="3059832" y="4905144"/>
            <a:ext cx="720080" cy="0"/>
          </a:xfrm>
          <a:prstGeom prst="straightConnector1">
            <a:avLst/>
          </a:prstGeom>
          <a:noFill/>
          <a:ln w="19050" cap="flat" cmpd="sng" algn="ctr">
            <a:solidFill>
              <a:schemeClr val="tx1"/>
            </a:solidFill>
            <a:prstDash val="solid"/>
            <a:round/>
            <a:headEnd type="none" w="med" len="med"/>
            <a:tailEnd type="arrow"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Přímá spojnice se šipkou 35"/>
          <p:cNvCxnSpPr/>
          <p:nvPr/>
        </p:nvCxnSpPr>
        <p:spPr bwMode="auto">
          <a:xfrm flipH="1">
            <a:off x="3059968" y="5625264"/>
            <a:ext cx="720080" cy="0"/>
          </a:xfrm>
          <a:prstGeom prst="straightConnector1">
            <a:avLst/>
          </a:prstGeom>
          <a:noFill/>
          <a:ln w="19050" cap="flat" cmpd="sng" algn="ctr">
            <a:solidFill>
              <a:schemeClr val="tx1"/>
            </a:solidFill>
            <a:prstDash val="solid"/>
            <a:round/>
            <a:headEnd type="none" w="med" len="med"/>
            <a:tailEnd type="arrow"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Přímá spojnice se šipkou 37"/>
          <p:cNvCxnSpPr/>
          <p:nvPr/>
        </p:nvCxnSpPr>
        <p:spPr bwMode="auto">
          <a:xfrm flipH="1">
            <a:off x="5364088" y="4906800"/>
            <a:ext cx="720080" cy="0"/>
          </a:xfrm>
          <a:prstGeom prst="straightConnector1">
            <a:avLst/>
          </a:prstGeom>
          <a:noFill/>
          <a:ln w="19050" cap="flat" cmpd="sng" algn="ctr">
            <a:solidFill>
              <a:schemeClr val="tx1"/>
            </a:solidFill>
            <a:prstDash val="solid"/>
            <a:round/>
            <a:headEnd type="arrow" w="med"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Přímá spojnice se šipkou 38"/>
          <p:cNvCxnSpPr/>
          <p:nvPr/>
        </p:nvCxnSpPr>
        <p:spPr bwMode="auto">
          <a:xfrm flipH="1">
            <a:off x="5364088" y="5626800"/>
            <a:ext cx="720080" cy="0"/>
          </a:xfrm>
          <a:prstGeom prst="straightConnector1">
            <a:avLst/>
          </a:prstGeom>
          <a:noFill/>
          <a:ln w="19050" cap="flat" cmpd="sng" algn="ctr">
            <a:solidFill>
              <a:schemeClr val="tx1"/>
            </a:solidFill>
            <a:prstDash val="solid"/>
            <a:round/>
            <a:headEnd type="arrow" w="med"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Přímá spojnice se šipkou 42"/>
          <p:cNvCxnSpPr>
            <a:stCxn id="28" idx="2"/>
          </p:cNvCxnSpPr>
          <p:nvPr/>
        </p:nvCxnSpPr>
        <p:spPr bwMode="auto">
          <a:xfrm flipH="1">
            <a:off x="4702795" y="6345304"/>
            <a:ext cx="301253" cy="40"/>
          </a:xfrm>
          <a:prstGeom prst="straightConnector1">
            <a:avLst/>
          </a:prstGeom>
          <a:noFill/>
          <a:ln w="19050" cap="flat" cmpd="sng" algn="ctr">
            <a:solidFill>
              <a:schemeClr val="tx1"/>
            </a:solidFill>
            <a:prstDash val="solid"/>
            <a:round/>
            <a:headEnd type="none" w="med" len="med"/>
            <a:tailEnd type="arrow"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Přímá spojnice se šipkou 44"/>
          <p:cNvCxnSpPr/>
          <p:nvPr/>
        </p:nvCxnSpPr>
        <p:spPr bwMode="auto">
          <a:xfrm flipH="1">
            <a:off x="4161600" y="6346800"/>
            <a:ext cx="301253" cy="40"/>
          </a:xfrm>
          <a:prstGeom prst="straightConnector1">
            <a:avLst/>
          </a:prstGeom>
          <a:noFill/>
          <a:ln w="19050" cap="flat" cmpd="sng" algn="ctr">
            <a:solidFill>
              <a:schemeClr val="tx1"/>
            </a:solidFill>
            <a:prstDash val="solid"/>
            <a:round/>
            <a:headEnd type="arrow" w="med" len="lg"/>
            <a:tailEnd type="non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 Box 7"/>
          <p:cNvSpPr txBox="1">
            <a:spLocks noChangeArrowheads="1"/>
          </p:cNvSpPr>
          <p:nvPr/>
        </p:nvSpPr>
        <p:spPr bwMode="auto">
          <a:xfrm>
            <a:off x="467544" y="3933056"/>
            <a:ext cx="820891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We can summarize it by saying that </a:t>
            </a:r>
            <a:r>
              <a:rPr lang="en-US" altLang="cs-CZ" sz="2000" dirty="0" smtClean="0">
                <a:solidFill>
                  <a:srgbClr val="0000FF"/>
                </a:solidFill>
              </a:rPr>
              <a:t>like charges repel and unlike charges attract</a:t>
            </a:r>
            <a:r>
              <a:rPr lang="en-US" altLang="cs-CZ" sz="2000" dirty="0" smtClean="0"/>
              <a:t>. </a:t>
            </a:r>
            <a:endParaRPr lang="cs-CZ" altLang="cs-CZ" sz="2000" dirty="0" smtClean="0"/>
          </a:p>
        </p:txBody>
      </p:sp>
    </p:spTree>
    <p:extLst>
      <p:ext uri="{BB962C8B-B14F-4D97-AF65-F5344CB8AC3E}">
        <p14:creationId xmlns:p14="http://schemas.microsoft.com/office/powerpoint/2010/main" val="394134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500"/>
                                        <p:tgtEl>
                                          <p:spTgt spid="33"/>
                                        </p:tgtEl>
                                      </p:cBhvr>
                                    </p:animEffect>
                                  </p:childTnLst>
                                </p:cTn>
                              </p:par>
                              <p:par>
                                <p:cTn id="39" presetID="10"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par>
                                <p:cTn id="42" presetID="10" presetClass="entr" presetSubtype="0"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cTn>
                              </p:par>
                              <p:par>
                                <p:cTn id="51" presetID="10" presetClass="entr" presetSubtype="0" fill="hold" nodeType="with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fade">
                                      <p:cBhvr>
                                        <p:cTn id="53" dur="500"/>
                                        <p:tgtEl>
                                          <p:spTgt spid="43"/>
                                        </p:tgtEl>
                                      </p:cBhvr>
                                    </p:animEffect>
                                  </p:childTnLst>
                                </p:cTn>
                              </p:par>
                              <p:par>
                                <p:cTn id="54" presetID="10" presetClass="entr" presetSubtype="0" fill="hold" nodeType="with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500"/>
                                        <p:tgtEl>
                                          <p:spTgt spid="4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20" grpId="0" animBg="1"/>
      <p:bldP spid="24" grpId="0"/>
      <p:bldP spid="26" grpId="0" animBg="1"/>
      <p:bldP spid="27" grpId="0"/>
      <p:bldP spid="28" grpId="0" animBg="1"/>
      <p:bldP spid="30" grpId="0"/>
      <p:bldP spid="31" grpId="0" animBg="1"/>
      <p:bldP spid="32" grpId="0"/>
      <p:bldP spid="33" grpId="0" animBg="1"/>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84584"/>
            <a:ext cx="7772400" cy="752128"/>
          </a:xfrm>
        </p:spPr>
        <p:txBody>
          <a:bodyPr/>
          <a:lstStyle/>
          <a:p>
            <a:pPr eaLnBrk="1" hangingPunct="1"/>
            <a:r>
              <a:rPr lang="en-US" altLang="cs-CZ" sz="2400" b="1" noProof="0" dirty="0" smtClean="0">
                <a:solidFill>
                  <a:srgbClr val="FF0000"/>
                </a:solidFill>
              </a:rPr>
              <a:t>Electric Field</a:t>
            </a:r>
            <a:endParaRPr lang="en-US" altLang="cs-CZ" sz="2400" noProof="0" dirty="0" smtClean="0">
              <a:solidFill>
                <a:srgbClr val="FF0000"/>
              </a:solidFill>
            </a:endParaRPr>
          </a:p>
        </p:txBody>
      </p:sp>
      <mc:AlternateContent xmlns:mc="http://schemas.openxmlformats.org/markup-compatibility/2006" xmlns:a14="http://schemas.microsoft.com/office/drawing/2010/main">
        <mc:Choice Requires="a14">
          <p:sp>
            <p:nvSpPr>
              <p:cNvPr id="15" name="Text Box 7"/>
              <p:cNvSpPr txBox="1">
                <a:spLocks noChangeArrowheads="1"/>
              </p:cNvSpPr>
              <p:nvPr/>
            </p:nvSpPr>
            <p:spPr bwMode="auto">
              <a:xfrm>
                <a:off x="467544" y="764704"/>
                <a:ext cx="5832648" cy="228415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The electric field is a vector field; it consists of a distribution of vectors, one for each point in the region around a charged object. To define the electric field at some point </a:t>
                </a:r>
                <a:r>
                  <a:rPr lang="en-US" altLang="cs-CZ" sz="2000" dirty="0" smtClean="0">
                    <a:solidFill>
                      <a:srgbClr val="0000FF"/>
                    </a:solidFill>
                  </a:rPr>
                  <a:t>P</a:t>
                </a:r>
                <a:r>
                  <a:rPr lang="en-US" altLang="cs-CZ" sz="2000" dirty="0" smtClean="0"/>
                  <a:t> near the charged object, we place a positive </a:t>
                </a:r>
                <a:r>
                  <a:rPr lang="en-US" altLang="cs-CZ" sz="2000" dirty="0" smtClean="0">
                    <a:solidFill>
                      <a:srgbClr val="0000FF"/>
                    </a:solidFill>
                  </a:rPr>
                  <a:t>test charge q</a:t>
                </a:r>
                <a:r>
                  <a:rPr lang="en-US" altLang="cs-CZ" sz="2000" baseline="-25000" dirty="0" smtClean="0">
                    <a:solidFill>
                      <a:srgbClr val="0000FF"/>
                    </a:solidFill>
                  </a:rPr>
                  <a:t>0</a:t>
                </a:r>
                <a:r>
                  <a:rPr lang="en-US" altLang="cs-CZ" sz="2000" dirty="0" smtClean="0">
                    <a:solidFill>
                      <a:srgbClr val="0000FF"/>
                    </a:solidFill>
                  </a:rPr>
                  <a:t> </a:t>
                </a:r>
                <a:r>
                  <a:rPr lang="en-US" altLang="cs-CZ" sz="2000" dirty="0" smtClean="0"/>
                  <a:t>at the point in space that is to be examined and we measure </a:t>
                </a:r>
                <a:r>
                  <a:rPr lang="cs-CZ" altLang="cs-CZ" sz="2000" dirty="0" err="1" smtClean="0"/>
                  <a:t>the</a:t>
                </a:r>
                <a:r>
                  <a:rPr lang="cs-CZ" altLang="cs-CZ" sz="2000" dirty="0" smtClean="0"/>
                  <a:t> </a:t>
                </a:r>
                <a:r>
                  <a:rPr lang="cs-CZ" altLang="cs-CZ" sz="2000" dirty="0" smtClean="0">
                    <a:solidFill>
                      <a:srgbClr val="0000FF"/>
                    </a:solidFill>
                  </a:rPr>
                  <a:t>force </a:t>
                </a:r>
                <a14:m>
                  <m:oMath xmlns:m="http://schemas.openxmlformats.org/officeDocument/2006/math">
                    <m:acc>
                      <m:accPr>
                        <m:chr m:val="⃗"/>
                        <m:ctrlPr>
                          <a:rPr lang="cs-CZ" altLang="cs-CZ" sz="2000" i="1" smtClean="0">
                            <a:solidFill>
                              <a:srgbClr val="0000FF"/>
                            </a:solidFill>
                            <a:latin typeface="Cambria Math"/>
                          </a:rPr>
                        </m:ctrlPr>
                      </m:accPr>
                      <m:e>
                        <m:r>
                          <a:rPr lang="cs-CZ" altLang="cs-CZ" sz="2000" b="0" i="1" smtClean="0">
                            <a:solidFill>
                              <a:srgbClr val="0000FF"/>
                            </a:solidFill>
                            <a:latin typeface="Cambria Math"/>
                          </a:rPr>
                          <m:t>𝐹</m:t>
                        </m:r>
                      </m:e>
                    </m:acc>
                  </m:oMath>
                </a14:m>
                <a:r>
                  <a:rPr lang="cs-CZ" altLang="cs-CZ" sz="2000" dirty="0" smtClean="0"/>
                  <a:t> </a:t>
                </a:r>
                <a:r>
                  <a:rPr lang="cs-CZ" altLang="cs-CZ" sz="2000" dirty="0" err="1" smtClean="0"/>
                  <a:t>acting</a:t>
                </a:r>
                <a:r>
                  <a:rPr lang="cs-CZ" altLang="cs-CZ" sz="2000" dirty="0" smtClean="0"/>
                  <a:t> on </a:t>
                </a:r>
                <a:r>
                  <a:rPr lang="cs-CZ" altLang="cs-CZ" sz="2000" dirty="0" err="1" smtClean="0"/>
                  <a:t>the</a:t>
                </a:r>
                <a:r>
                  <a:rPr lang="cs-CZ" altLang="cs-CZ" sz="2000" dirty="0" smtClean="0"/>
                  <a:t> </a:t>
                </a:r>
                <a:r>
                  <a:rPr lang="cs-CZ" altLang="cs-CZ" sz="2000" dirty="0" err="1" smtClean="0"/>
                  <a:t>charge</a:t>
                </a:r>
                <a:r>
                  <a:rPr lang="cs-CZ" altLang="cs-CZ" sz="2000" dirty="0" smtClean="0"/>
                  <a:t>. </a:t>
                </a:r>
                <a:endParaRPr lang="en-US" altLang="cs-CZ" sz="2000" dirty="0" smtClean="0"/>
              </a:p>
            </p:txBody>
          </p:sp>
        </mc:Choice>
        <mc:Fallback xmlns="">
          <p:sp>
            <p:nvSpPr>
              <p:cNvPr id="15" name="Text Box 7"/>
              <p:cNvSpPr txBox="1">
                <a:spLocks noRot="1" noChangeAspect="1" noMove="1" noResize="1" noEditPoints="1" noAdjustHandles="1" noChangeArrowheads="1" noChangeShapeType="1" noTextEdit="1"/>
              </p:cNvSpPr>
              <p:nvPr/>
            </p:nvSpPr>
            <p:spPr bwMode="auto">
              <a:xfrm>
                <a:off x="467544" y="764704"/>
                <a:ext cx="5832648" cy="2284151"/>
              </a:xfrm>
              <a:prstGeom prst="rect">
                <a:avLst/>
              </a:prstGeom>
              <a:blipFill rotWithShape="1">
                <a:blip r:embed="rId3"/>
                <a:stretch>
                  <a:fillRect l="-1151" t="-1067" r="-1151" b="-400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graphicFrame>
        <p:nvGraphicFramePr>
          <p:cNvPr id="2" name="Objekt 1"/>
          <p:cNvGraphicFramePr>
            <a:graphicFrameLocks noChangeAspect="1"/>
          </p:cNvGraphicFramePr>
          <p:nvPr>
            <p:extLst>
              <p:ext uri="{D42A27DB-BD31-4B8C-83A1-F6EECF244321}">
                <p14:modId xmlns:p14="http://schemas.microsoft.com/office/powerpoint/2010/main" val="967392998"/>
              </p:ext>
            </p:extLst>
          </p:nvPr>
        </p:nvGraphicFramePr>
        <p:xfrm>
          <a:off x="3059832" y="3337421"/>
          <a:ext cx="982663" cy="955675"/>
        </p:xfrm>
        <a:graphic>
          <a:graphicData uri="http://schemas.openxmlformats.org/presentationml/2006/ole">
            <mc:AlternateContent xmlns:mc="http://schemas.openxmlformats.org/markup-compatibility/2006">
              <mc:Choice xmlns:v="urn:schemas-microsoft-com:vml" Requires="v">
                <p:oleObj spid="_x0000_s30282" name="Equation" r:id="rId4" imgW="469800" imgH="457200" progId="Equation.DSMT4">
                  <p:embed/>
                </p:oleObj>
              </mc:Choice>
              <mc:Fallback>
                <p:oleObj name="Equation" r:id="rId4" imgW="469800" imgH="457200" progId="Equation.DSMT4">
                  <p:embed/>
                  <p:pic>
                    <p:nvPicPr>
                      <p:cNvPr id="0" name=""/>
                      <p:cNvPicPr>
                        <a:picLocks noChangeAspect="1" noChangeArrowheads="1"/>
                      </p:cNvPicPr>
                      <p:nvPr/>
                    </p:nvPicPr>
                    <p:blipFill>
                      <a:blip r:embed="rId5"/>
                      <a:srcRect/>
                      <a:stretch>
                        <a:fillRect/>
                      </a:stretch>
                    </p:blipFill>
                    <p:spPr bwMode="auto">
                      <a:xfrm>
                        <a:off x="3059832" y="3337421"/>
                        <a:ext cx="982663" cy="955675"/>
                      </a:xfrm>
                      <a:prstGeom prst="rect">
                        <a:avLst/>
                      </a:prstGeom>
                      <a:solidFill>
                        <a:srgbClr val="FFFF99"/>
                      </a:solidFill>
                      <a:ln w="15875">
                        <a:solidFill>
                          <a:schemeClr val="tx1"/>
                        </a:solidFill>
                        <a:miter lim="800000"/>
                        <a:headEnd/>
                        <a:tailEnd/>
                      </a:ln>
                    </p:spPr>
                  </p:pic>
                </p:oleObj>
              </mc:Fallback>
            </mc:AlternateContent>
          </a:graphicData>
        </a:graphic>
      </p:graphicFrame>
      <p:sp>
        <p:nvSpPr>
          <p:cNvPr id="23" name="Text Box 7"/>
          <p:cNvSpPr txBox="1">
            <a:spLocks noChangeArrowheads="1"/>
          </p:cNvSpPr>
          <p:nvPr/>
        </p:nvSpPr>
        <p:spPr bwMode="auto">
          <a:xfrm>
            <a:off x="467544" y="3409429"/>
            <a:ext cx="230425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The</a:t>
            </a:r>
            <a:r>
              <a:rPr lang="cs-CZ" altLang="cs-CZ" sz="2000" dirty="0" smtClean="0"/>
              <a:t> </a:t>
            </a:r>
            <a:r>
              <a:rPr lang="cs-CZ" altLang="cs-CZ" sz="2000" dirty="0" err="1" smtClean="0"/>
              <a:t>electric</a:t>
            </a:r>
            <a:r>
              <a:rPr lang="cs-CZ" altLang="cs-CZ" sz="2000" dirty="0" smtClean="0"/>
              <a:t> </a:t>
            </a:r>
            <a:r>
              <a:rPr lang="cs-CZ" altLang="cs-CZ" sz="2000" dirty="0" err="1" smtClean="0"/>
              <a:t>field</a:t>
            </a:r>
            <a:r>
              <a:rPr lang="cs-CZ" altLang="cs-CZ" sz="2000" dirty="0" smtClean="0"/>
              <a:t> </a:t>
            </a:r>
            <a:r>
              <a:rPr lang="cs-CZ" altLang="cs-CZ" sz="2000" dirty="0" err="1" smtClean="0"/>
              <a:t>is</a:t>
            </a:r>
            <a:r>
              <a:rPr lang="cs-CZ" altLang="cs-CZ" sz="2000" dirty="0" smtClean="0"/>
              <a:t> </a:t>
            </a:r>
            <a:r>
              <a:rPr lang="cs-CZ" altLang="cs-CZ" sz="2000" dirty="0" err="1" smtClean="0"/>
              <a:t>defined</a:t>
            </a:r>
            <a:r>
              <a:rPr lang="cs-CZ" altLang="cs-CZ" sz="2000" dirty="0" smtClean="0"/>
              <a:t> as </a:t>
            </a:r>
            <a:endParaRPr lang="en-US" altLang="cs-CZ" sz="2000" dirty="0" smtClean="0"/>
          </a:p>
        </p:txBody>
      </p:sp>
      <p:sp>
        <p:nvSpPr>
          <p:cNvPr id="25" name="Text Box 7"/>
          <p:cNvSpPr txBox="1">
            <a:spLocks noChangeArrowheads="1"/>
          </p:cNvSpPr>
          <p:nvPr/>
        </p:nvSpPr>
        <p:spPr bwMode="auto">
          <a:xfrm>
            <a:off x="4355976" y="3409429"/>
            <a:ext cx="136815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cs-CZ" altLang="cs-CZ" sz="2000" dirty="0" err="1" smtClean="0"/>
              <a:t>It</a:t>
            </a:r>
            <a:r>
              <a:rPr lang="en-US" altLang="cs-CZ" sz="2000" dirty="0" smtClean="0"/>
              <a:t>’s unit is </a:t>
            </a:r>
          </a:p>
        </p:txBody>
      </p:sp>
      <p:pic>
        <p:nvPicPr>
          <p:cNvPr id="286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48964" y="906527"/>
            <a:ext cx="2055484" cy="3386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7" name="Objekt 36"/>
          <p:cNvGraphicFramePr>
            <a:graphicFrameLocks noChangeAspect="1"/>
          </p:cNvGraphicFramePr>
          <p:nvPr>
            <p:extLst>
              <p:ext uri="{D42A27DB-BD31-4B8C-83A1-F6EECF244321}">
                <p14:modId xmlns:p14="http://schemas.microsoft.com/office/powerpoint/2010/main" val="2861006309"/>
              </p:ext>
            </p:extLst>
          </p:nvPr>
        </p:nvGraphicFramePr>
        <p:xfrm>
          <a:off x="5724128" y="3409429"/>
          <a:ext cx="371475" cy="822325"/>
        </p:xfrm>
        <a:graphic>
          <a:graphicData uri="http://schemas.openxmlformats.org/presentationml/2006/ole">
            <mc:AlternateContent xmlns:mc="http://schemas.openxmlformats.org/markup-compatibility/2006">
              <mc:Choice xmlns:v="urn:schemas-microsoft-com:vml" Requires="v">
                <p:oleObj spid="_x0000_s30283" name="Equation" r:id="rId7" imgW="177480" imgH="393480" progId="Equation.DSMT4">
                  <p:embed/>
                </p:oleObj>
              </mc:Choice>
              <mc:Fallback>
                <p:oleObj name="Equation" r:id="rId7" imgW="177480" imgH="393480" progId="Equation.DSMT4">
                  <p:embed/>
                  <p:pic>
                    <p:nvPicPr>
                      <p:cNvPr id="0" name=""/>
                      <p:cNvPicPr>
                        <a:picLocks noChangeAspect="1" noChangeArrowheads="1"/>
                      </p:cNvPicPr>
                      <p:nvPr/>
                    </p:nvPicPr>
                    <p:blipFill>
                      <a:blip r:embed="rId8"/>
                      <a:srcRect/>
                      <a:stretch>
                        <a:fillRect/>
                      </a:stretch>
                    </p:blipFill>
                    <p:spPr bwMode="auto">
                      <a:xfrm>
                        <a:off x="5724128" y="3409429"/>
                        <a:ext cx="371475" cy="822325"/>
                      </a:xfrm>
                      <a:prstGeom prst="rect">
                        <a:avLst/>
                      </a:prstGeom>
                      <a:noFill/>
                      <a:ln w="15875">
                        <a:solidFill>
                          <a:schemeClr val="tx1"/>
                        </a:solidFill>
                        <a:miter lim="800000"/>
                        <a:headEnd/>
                        <a:tailEnd/>
                      </a:ln>
                    </p:spPr>
                  </p:pic>
                </p:oleObj>
              </mc:Fallback>
            </mc:AlternateContent>
          </a:graphicData>
        </a:graphic>
      </p:graphicFrame>
      <p:pic>
        <p:nvPicPr>
          <p:cNvPr id="40" name="Obrázek 3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92080" y="4821512"/>
            <a:ext cx="1512168" cy="1512168"/>
          </a:xfrm>
          <a:prstGeom prst="rect">
            <a:avLst/>
          </a:prstGeom>
        </p:spPr>
      </p:pic>
      <p:pic>
        <p:nvPicPr>
          <p:cNvPr id="41" name="Obrázek 4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48264" y="4821512"/>
            <a:ext cx="1512000" cy="1512000"/>
          </a:xfrm>
          <a:prstGeom prst="rect">
            <a:avLst/>
          </a:prstGeom>
        </p:spPr>
      </p:pic>
      <p:sp>
        <p:nvSpPr>
          <p:cNvPr id="42" name="Text Box 7"/>
          <p:cNvSpPr txBox="1">
            <a:spLocks noChangeArrowheads="1"/>
          </p:cNvSpPr>
          <p:nvPr/>
        </p:nvSpPr>
        <p:spPr bwMode="auto">
          <a:xfrm>
            <a:off x="467544" y="4509120"/>
            <a:ext cx="4752528" cy="207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dirty="0" smtClean="0"/>
              <a:t>In order to visualize the electric field we draw a series of lines called </a:t>
            </a:r>
            <a:r>
              <a:rPr lang="en-US" altLang="cs-CZ" sz="2000" dirty="0" smtClean="0">
                <a:solidFill>
                  <a:srgbClr val="0000FF"/>
                </a:solidFill>
              </a:rPr>
              <a:t>electric field lines </a:t>
            </a:r>
            <a:r>
              <a:rPr lang="en-US" altLang="cs-CZ" sz="2000" dirty="0" smtClean="0"/>
              <a:t>or </a:t>
            </a:r>
            <a:r>
              <a:rPr lang="en-US" altLang="cs-CZ" sz="2000" dirty="0" smtClean="0">
                <a:solidFill>
                  <a:srgbClr val="0000FF"/>
                </a:solidFill>
              </a:rPr>
              <a:t>force lines</a:t>
            </a:r>
            <a:r>
              <a:rPr lang="en-US" altLang="cs-CZ" sz="2000" dirty="0" smtClean="0"/>
              <a:t>. </a:t>
            </a:r>
          </a:p>
          <a:p>
            <a:pPr algn="just" eaLnBrk="1" hangingPunct="1">
              <a:spcAft>
                <a:spcPts val="600"/>
              </a:spcAft>
            </a:pPr>
            <a:r>
              <a:rPr lang="en-US" altLang="cs-CZ" sz="2000" dirty="0"/>
              <a:t>The electric field of a </a:t>
            </a:r>
            <a:r>
              <a:rPr lang="en-US" altLang="cs-CZ" sz="2000" dirty="0" smtClean="0"/>
              <a:t>charged </a:t>
            </a:r>
            <a:r>
              <a:rPr lang="en-US" altLang="cs-CZ" sz="2000" dirty="0"/>
              <a:t>particle points radially away </a:t>
            </a:r>
            <a:r>
              <a:rPr lang="en-US" altLang="cs-CZ" sz="2000" dirty="0" smtClean="0"/>
              <a:t>from </a:t>
            </a:r>
            <a:r>
              <a:rPr lang="en-US" altLang="cs-CZ" sz="2000" dirty="0"/>
              <a:t>the </a:t>
            </a:r>
            <a:r>
              <a:rPr lang="en-US" altLang="cs-CZ" sz="2000" dirty="0" smtClean="0"/>
              <a:t>(+) charge or radially towards the (-) charge. </a:t>
            </a:r>
          </a:p>
        </p:txBody>
      </p:sp>
    </p:spTree>
    <p:extLst>
      <p:ext uri="{BB962C8B-B14F-4D97-AF65-F5344CB8AC3E}">
        <p14:creationId xmlns:p14="http://schemas.microsoft.com/office/powerpoint/2010/main" val="118963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500"/>
                                        <p:tgtEl>
                                          <p:spTgt spid="40"/>
                                        </p:tgtEl>
                                      </p:cBhvr>
                                    </p:animEffect>
                                  </p:childTnLst>
                                </p:cTn>
                              </p:par>
                              <p:par>
                                <p:cTn id="22" presetID="10" presetClass="entr" presetSubtype="0"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85800" y="84584"/>
            <a:ext cx="7772400" cy="752128"/>
          </a:xfrm>
        </p:spPr>
        <p:txBody>
          <a:bodyPr/>
          <a:lstStyle/>
          <a:p>
            <a:pPr eaLnBrk="1" hangingPunct="1"/>
            <a:r>
              <a:rPr lang="en-US" altLang="cs-CZ" sz="2400" b="1" noProof="0" dirty="0" smtClean="0">
                <a:solidFill>
                  <a:srgbClr val="FF0000"/>
                </a:solidFill>
              </a:rPr>
              <a:t>Electric Field</a:t>
            </a:r>
            <a:endParaRPr lang="en-US" altLang="cs-CZ" sz="2400" noProof="0" dirty="0" smtClean="0">
              <a:solidFill>
                <a:srgbClr val="FF0000"/>
              </a:solidFill>
            </a:endParaRPr>
          </a:p>
        </p:txBody>
      </p:sp>
      <mc:AlternateContent xmlns:mc="http://schemas.openxmlformats.org/markup-compatibility/2006" xmlns:a14="http://schemas.microsoft.com/office/drawing/2010/main">
        <mc:Choice Requires="a14">
          <p:sp>
            <p:nvSpPr>
              <p:cNvPr id="15" name="Text Box 7"/>
              <p:cNvSpPr txBox="1">
                <a:spLocks noChangeArrowheads="1"/>
              </p:cNvSpPr>
              <p:nvPr/>
            </p:nvSpPr>
            <p:spPr bwMode="auto">
              <a:xfrm>
                <a:off x="467544" y="764704"/>
                <a:ext cx="8208912" cy="30290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Aft>
                    <a:spcPts val="600"/>
                  </a:spcAft>
                </a:pPr>
                <a:r>
                  <a:rPr lang="en-US" altLang="cs-CZ" sz="2000" b="1" dirty="0" smtClean="0"/>
                  <a:t>Basic properties of the field lines: </a:t>
                </a:r>
              </a:p>
              <a:p>
                <a:pPr marL="457200" indent="-457200" algn="just" eaLnBrk="1" hangingPunct="1">
                  <a:spcAft>
                    <a:spcPts val="0"/>
                  </a:spcAft>
                  <a:buFont typeface="+mj-lt"/>
                  <a:buAutoNum type="arabicPeriod"/>
                </a:pPr>
                <a:r>
                  <a:rPr lang="en-US" altLang="cs-CZ" sz="2000" dirty="0" smtClean="0"/>
                  <a:t>Field </a:t>
                </a:r>
                <a:r>
                  <a:rPr lang="en-US" altLang="cs-CZ" sz="2000" dirty="0"/>
                  <a:t>lines emanate from a point charge symmetrically in all </a:t>
                </a:r>
                <a:r>
                  <a:rPr lang="en-US" altLang="cs-CZ" sz="2000" dirty="0" smtClean="0"/>
                  <a:t>directions.</a:t>
                </a:r>
              </a:p>
              <a:p>
                <a:pPr marL="457200" indent="-457200" algn="just" eaLnBrk="1" hangingPunct="1">
                  <a:spcAft>
                    <a:spcPts val="0"/>
                  </a:spcAft>
                  <a:buFont typeface="+mj-lt"/>
                  <a:buAutoNum type="arabicPeriod"/>
                </a:pPr>
                <a:r>
                  <a:rPr lang="en-US" altLang="cs-CZ" sz="2000" dirty="0" smtClean="0"/>
                  <a:t>Field </a:t>
                </a:r>
                <a:r>
                  <a:rPr lang="en-US" altLang="cs-CZ" sz="2000" dirty="0"/>
                  <a:t>lines originate on positive charges and terminate on </a:t>
                </a:r>
                <a:r>
                  <a:rPr lang="en-US" altLang="cs-CZ" sz="2000" dirty="0" smtClean="0"/>
                  <a:t>negative </a:t>
                </a:r>
                <a:r>
                  <a:rPr lang="en-US" altLang="cs-CZ" sz="2000" dirty="0"/>
                  <a:t>ones</a:t>
                </a:r>
                <a:r>
                  <a:rPr lang="en-US" altLang="cs-CZ" sz="2000" dirty="0" smtClean="0"/>
                  <a:t>. They cannot stop in the midair, but they can extend to infinity.</a:t>
                </a:r>
              </a:p>
              <a:p>
                <a:pPr marL="457200" indent="-457200" algn="just" eaLnBrk="1" hangingPunct="1">
                  <a:spcAft>
                    <a:spcPts val="0"/>
                  </a:spcAft>
                  <a:buFont typeface="+mj-lt"/>
                  <a:buAutoNum type="arabicPeriod"/>
                </a:pPr>
                <a:r>
                  <a:rPr lang="en-US" altLang="cs-CZ" sz="2000" dirty="0" smtClean="0"/>
                  <a:t>Field </a:t>
                </a:r>
                <a:r>
                  <a:rPr lang="en-US" altLang="cs-CZ" sz="2000" dirty="0"/>
                  <a:t>lines can never </a:t>
                </a:r>
                <a:r>
                  <a:rPr lang="en-US" altLang="cs-CZ" sz="2000" dirty="0" smtClean="0"/>
                  <a:t>cross.</a:t>
                </a:r>
              </a:p>
              <a:p>
                <a:pPr marL="457200" indent="-457200" algn="just" eaLnBrk="1" hangingPunct="1">
                  <a:spcAft>
                    <a:spcPts val="0"/>
                  </a:spcAft>
                  <a:buFont typeface="+mj-lt"/>
                  <a:buAutoNum type="arabicPeriod"/>
                </a:pPr>
                <a:r>
                  <a:rPr lang="en-US" altLang="cs-CZ" sz="2000" dirty="0" smtClean="0"/>
                  <a:t>The tangent to a force line gives the direction of </a:t>
                </a:r>
                <a14:m>
                  <m:oMath xmlns:m="http://schemas.openxmlformats.org/officeDocument/2006/math">
                    <m:acc>
                      <m:accPr>
                        <m:chr m:val="⃗"/>
                        <m:ctrlPr>
                          <a:rPr lang="en-US" altLang="cs-CZ" sz="2000" i="1" smtClean="0">
                            <a:latin typeface="Cambria Math"/>
                          </a:rPr>
                        </m:ctrlPr>
                      </m:accPr>
                      <m:e>
                        <m:r>
                          <a:rPr lang="en-US" altLang="cs-CZ" sz="2000" b="0" i="1" smtClean="0">
                            <a:latin typeface="Cambria Math"/>
                          </a:rPr>
                          <m:t>𝐸</m:t>
                        </m:r>
                      </m:e>
                    </m:acc>
                  </m:oMath>
                </a14:m>
                <a:r>
                  <a:rPr lang="en-US" altLang="cs-CZ" sz="2000" dirty="0" smtClean="0"/>
                  <a:t> at that point. </a:t>
                </a:r>
              </a:p>
              <a:p>
                <a:pPr marL="457200" indent="-457200" algn="just" eaLnBrk="1" hangingPunct="1">
                  <a:spcAft>
                    <a:spcPts val="0"/>
                  </a:spcAft>
                  <a:buFont typeface="+mj-lt"/>
                  <a:buAutoNum type="arabicPeriod"/>
                </a:pPr>
                <a:r>
                  <a:rPr lang="en-US" altLang="cs-CZ" sz="2000" dirty="0" smtClean="0"/>
                  <a:t>The density of force lines corresponds to the magnitude of </a:t>
                </a:r>
                <a14:m>
                  <m:oMath xmlns:m="http://schemas.openxmlformats.org/officeDocument/2006/math">
                    <m:acc>
                      <m:accPr>
                        <m:chr m:val="⃗"/>
                        <m:ctrlPr>
                          <a:rPr lang="en-US" altLang="cs-CZ" sz="2000" i="1">
                            <a:latin typeface="Cambria Math"/>
                          </a:rPr>
                        </m:ctrlPr>
                      </m:accPr>
                      <m:e>
                        <m:r>
                          <a:rPr lang="en-US" altLang="cs-CZ" sz="2000" i="1">
                            <a:latin typeface="Cambria Math"/>
                          </a:rPr>
                          <m:t>𝐸</m:t>
                        </m:r>
                      </m:e>
                    </m:acc>
                  </m:oMath>
                </a14:m>
                <a:r>
                  <a:rPr lang="en-US" altLang="cs-CZ" sz="2000" dirty="0" smtClean="0"/>
                  <a:t>.</a:t>
                </a:r>
                <a:endParaRPr lang="en-US" altLang="cs-CZ" sz="2000" dirty="0"/>
              </a:p>
            </p:txBody>
          </p:sp>
        </mc:Choice>
        <mc:Fallback xmlns="">
          <p:sp>
            <p:nvSpPr>
              <p:cNvPr id="15" name="Text Box 7"/>
              <p:cNvSpPr txBox="1">
                <a:spLocks noRot="1" noChangeAspect="1" noMove="1" noResize="1" noEditPoints="1" noAdjustHandles="1" noChangeArrowheads="1" noChangeShapeType="1" noTextEdit="1"/>
              </p:cNvSpPr>
              <p:nvPr/>
            </p:nvSpPr>
            <p:spPr bwMode="auto">
              <a:xfrm>
                <a:off x="467544" y="764704"/>
                <a:ext cx="8208912" cy="3029034"/>
              </a:xfrm>
              <a:prstGeom prst="rect">
                <a:avLst/>
              </a:prstGeom>
              <a:blipFill rotWithShape="1">
                <a:blip r:embed="rId2"/>
                <a:stretch>
                  <a:fillRect l="-817" t="-805" r="-743" b="-281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cs-CZ">
                    <a:noFill/>
                  </a:rPr>
                  <a:t> </a:t>
                </a:r>
              </a:p>
            </p:txBody>
          </p:sp>
        </mc:Fallback>
      </mc:AlternateContent>
      <p:pic>
        <p:nvPicPr>
          <p:cNvPr id="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3340" y="3951535"/>
            <a:ext cx="2374964"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3933336"/>
            <a:ext cx="2435152" cy="25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427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lnDef>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10185</TotalTime>
  <Words>5391</Words>
  <Application>Microsoft Office PowerPoint</Application>
  <PresentationFormat>Předvádění na obrazovce (4:3)</PresentationFormat>
  <Paragraphs>500</Paragraphs>
  <Slides>59</Slides>
  <Notes>1</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59</vt:i4>
      </vt:variant>
    </vt:vector>
  </HeadingPairs>
  <TitlesOfParts>
    <vt:vector size="62" baseType="lpstr">
      <vt:lpstr>Výchozí návrh</vt:lpstr>
      <vt:lpstr>Equation</vt:lpstr>
      <vt:lpstr>MathType 6.0 Equation</vt:lpstr>
      <vt:lpstr>Electrostatics</vt:lpstr>
      <vt:lpstr>Electric Charge is the basis of electricity.</vt:lpstr>
      <vt:lpstr>Numbers Concernig an Atom</vt:lpstr>
      <vt:lpstr>Some Facts about Electric Charge</vt:lpstr>
      <vt:lpstr>Conservation of Charge</vt:lpstr>
      <vt:lpstr>Coulomb’s Law</vt:lpstr>
      <vt:lpstr>Coulomb’s Law</vt:lpstr>
      <vt:lpstr>Electric Field</vt:lpstr>
      <vt:lpstr>Electric Field</vt:lpstr>
      <vt:lpstr>Electric field from a point charge Q</vt:lpstr>
      <vt:lpstr>Example - Electric field from two charges (a dipole)</vt:lpstr>
      <vt:lpstr>Electric field for the continuous charge distribution</vt:lpstr>
      <vt:lpstr>An Electric Field of a Dipole</vt:lpstr>
      <vt:lpstr>A Dipole in an Electric Field</vt:lpstr>
      <vt:lpstr>A Dipole in an Electric Field</vt:lpstr>
      <vt:lpstr>Gauss’s Law and Electric Flux</vt:lpstr>
      <vt:lpstr>Gauss’s Law and Electric Flux</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ELCO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Dynamical systems</dc:title>
  <dc:creator>Jarda</dc:creator>
  <cp:lastModifiedBy>jarda</cp:lastModifiedBy>
  <cp:revision>799</cp:revision>
  <dcterms:created xsi:type="dcterms:W3CDTF">2011-03-12T15:54:56Z</dcterms:created>
  <dcterms:modified xsi:type="dcterms:W3CDTF">2019-05-01T17:25:56Z</dcterms:modified>
</cp:coreProperties>
</file>