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75" r:id="rId3"/>
    <p:sldId id="371" r:id="rId4"/>
    <p:sldId id="372" r:id="rId5"/>
    <p:sldId id="373" r:id="rId6"/>
    <p:sldId id="391" r:id="rId7"/>
    <p:sldId id="374" r:id="rId8"/>
    <p:sldId id="376" r:id="rId9"/>
    <p:sldId id="377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7" r:id="rId18"/>
    <p:sldId id="388" r:id="rId19"/>
    <p:sldId id="389" r:id="rId20"/>
    <p:sldId id="390" r:id="rId21"/>
    <p:sldId id="392" r:id="rId22"/>
    <p:sldId id="393" r:id="rId23"/>
    <p:sldId id="394" r:id="rId24"/>
    <p:sldId id="395" r:id="rId25"/>
    <p:sldId id="398" r:id="rId26"/>
    <p:sldId id="396" r:id="rId27"/>
    <p:sldId id="397" r:id="rId28"/>
    <p:sldId id="399" r:id="rId29"/>
    <p:sldId id="400" r:id="rId30"/>
    <p:sldId id="401" r:id="rId31"/>
    <p:sldId id="404" r:id="rId32"/>
    <p:sldId id="403" r:id="rId33"/>
    <p:sldId id="402" r:id="rId34"/>
    <p:sldId id="405" r:id="rId35"/>
    <p:sldId id="406" r:id="rId36"/>
    <p:sldId id="408" r:id="rId37"/>
    <p:sldId id="409" r:id="rId38"/>
    <p:sldId id="410" r:id="rId39"/>
    <p:sldId id="386" r:id="rId40"/>
    <p:sldId id="378" r:id="rId41"/>
    <p:sldId id="411" r:id="rId42"/>
    <p:sldId id="412" r:id="rId43"/>
    <p:sldId id="413" r:id="rId44"/>
    <p:sldId id="414" r:id="rId4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FF00"/>
    <a:srgbClr val="000099"/>
    <a:srgbClr val="0099CC"/>
    <a:srgbClr val="3366CC"/>
    <a:srgbClr val="BBE0E3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4" Type="http://schemas.openxmlformats.org/officeDocument/2006/relationships/image" Target="../media/image10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4" Type="http://schemas.openxmlformats.org/officeDocument/2006/relationships/image" Target="../media/image13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142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6" Type="http://schemas.openxmlformats.org/officeDocument/2006/relationships/image" Target="../media/image165.wmf"/><Relationship Id="rId5" Type="http://schemas.openxmlformats.org/officeDocument/2006/relationships/image" Target="../media/image164.wmf"/><Relationship Id="rId4" Type="http://schemas.openxmlformats.org/officeDocument/2006/relationships/image" Target="../media/image163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image" Target="../media/image169.wmf"/><Relationship Id="rId7" Type="http://schemas.openxmlformats.org/officeDocument/2006/relationships/image" Target="../media/image173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6" Type="http://schemas.openxmlformats.org/officeDocument/2006/relationships/image" Target="../media/image172.wmf"/><Relationship Id="rId11" Type="http://schemas.openxmlformats.org/officeDocument/2006/relationships/image" Target="../media/image177.wmf"/><Relationship Id="rId5" Type="http://schemas.openxmlformats.org/officeDocument/2006/relationships/image" Target="../media/image171.wmf"/><Relationship Id="rId10" Type="http://schemas.openxmlformats.org/officeDocument/2006/relationships/image" Target="../media/image176.wmf"/><Relationship Id="rId4" Type="http://schemas.openxmlformats.org/officeDocument/2006/relationships/image" Target="../media/image170.wmf"/><Relationship Id="rId9" Type="http://schemas.openxmlformats.org/officeDocument/2006/relationships/image" Target="../media/image17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3" Type="http://schemas.openxmlformats.org/officeDocument/2006/relationships/image" Target="../media/image180.wmf"/><Relationship Id="rId7" Type="http://schemas.openxmlformats.org/officeDocument/2006/relationships/image" Target="../media/image184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Relationship Id="rId6" Type="http://schemas.openxmlformats.org/officeDocument/2006/relationships/image" Target="../media/image183.wmf"/><Relationship Id="rId5" Type="http://schemas.openxmlformats.org/officeDocument/2006/relationships/image" Target="../media/image182.wmf"/><Relationship Id="rId4" Type="http://schemas.openxmlformats.org/officeDocument/2006/relationships/image" Target="../media/image18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Relationship Id="rId6" Type="http://schemas.openxmlformats.org/officeDocument/2006/relationships/image" Target="../media/image191.wmf"/><Relationship Id="rId5" Type="http://schemas.openxmlformats.org/officeDocument/2006/relationships/image" Target="../media/image190.wmf"/><Relationship Id="rId4" Type="http://schemas.openxmlformats.org/officeDocument/2006/relationships/image" Target="../media/image189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wmf"/><Relationship Id="rId1" Type="http://schemas.openxmlformats.org/officeDocument/2006/relationships/image" Target="../media/image19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Relationship Id="rId4" Type="http://schemas.openxmlformats.org/officeDocument/2006/relationships/image" Target="../media/image19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wmf"/><Relationship Id="rId2" Type="http://schemas.openxmlformats.org/officeDocument/2006/relationships/image" Target="../media/image202.wmf"/><Relationship Id="rId1" Type="http://schemas.openxmlformats.org/officeDocument/2006/relationships/image" Target="../media/image201.wmf"/><Relationship Id="rId6" Type="http://schemas.openxmlformats.org/officeDocument/2006/relationships/image" Target="../media/image206.wmf"/><Relationship Id="rId5" Type="http://schemas.openxmlformats.org/officeDocument/2006/relationships/image" Target="../media/image205.wmf"/><Relationship Id="rId4" Type="http://schemas.openxmlformats.org/officeDocument/2006/relationships/image" Target="../media/image20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wmf"/><Relationship Id="rId2" Type="http://schemas.openxmlformats.org/officeDocument/2006/relationships/image" Target="../media/image208.wmf"/><Relationship Id="rId1" Type="http://schemas.openxmlformats.org/officeDocument/2006/relationships/image" Target="../media/image207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2" Type="http://schemas.openxmlformats.org/officeDocument/2006/relationships/image" Target="../media/image212.wmf"/><Relationship Id="rId1" Type="http://schemas.openxmlformats.org/officeDocument/2006/relationships/image" Target="../media/image211.wmf"/><Relationship Id="rId4" Type="http://schemas.openxmlformats.org/officeDocument/2006/relationships/image" Target="../media/image2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5022F-9DA2-4E3E-8F55-EFBFDFC69E38}" type="datetimeFigureOut">
              <a:rPr lang="cs-CZ" smtClean="0"/>
              <a:t>8.5.2019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BAFCE-19B1-4A25-B53B-AA06718197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35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CADB-F549-46A1-80CE-707A91AFDF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98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AF5CA-B46C-4D68-8104-211AD3D742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09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40E2C-4596-4721-AA78-F1C1ABC07E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899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8CB13-3AF0-44BB-ABFE-FC20B6B59E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85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7631-1889-40A1-8ADE-B697D0BF95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87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8CF9B-8234-4FD6-A0FF-31B17E4FFA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6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29918-35DB-49BA-8FDF-A3DCC55890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5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6F9C-A027-49CA-951C-7C8CFC6DA9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30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AC388-1E70-41F7-B427-D680E0713C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62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1490E-4EB6-46AD-9A54-5E440EE759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24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6713-9E4B-49E3-B92E-5DF0C8935C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16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A3DE5-D9B1-44A8-B513-1243FF4E62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80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A870BE8F-EB2E-44B4-88DD-5B234AAAE5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2.jp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6.wmf"/><Relationship Id="rId3" Type="http://schemas.openxmlformats.org/officeDocument/2006/relationships/image" Target="../media/image32.jpg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11" Type="http://schemas.openxmlformats.org/officeDocument/2006/relationships/image" Target="../media/image43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5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41.wmf"/><Relationship Id="rId3" Type="http://schemas.openxmlformats.org/officeDocument/2006/relationships/oleObject" Target="../embeddings/oleObject14.bin"/><Relationship Id="rId7" Type="http://schemas.openxmlformats.org/officeDocument/2006/relationships/image" Target="../media/image44.png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11" Type="http://schemas.openxmlformats.org/officeDocument/2006/relationships/image" Target="../media/image40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37.wmf"/><Relationship Id="rId9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57.png"/><Relationship Id="rId3" Type="http://schemas.openxmlformats.org/officeDocument/2006/relationships/image" Target="../media/image46.png"/><Relationship Id="rId21" Type="http://schemas.openxmlformats.org/officeDocument/2006/relationships/oleObject" Target="../embeddings/oleObject22.bin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0.png"/><Relationship Id="rId15" Type="http://schemas.openxmlformats.org/officeDocument/2006/relationships/image" Target="../media/image42.wmf"/><Relationship Id="rId10" Type="http://schemas.openxmlformats.org/officeDocument/2006/relationships/image" Target="../media/image53.png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oleObject" Target="../embeddings/oleObject19.bin"/><Relationship Id="rId22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5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59.pn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64.wmf"/><Relationship Id="rId3" Type="http://schemas.openxmlformats.org/officeDocument/2006/relationships/image" Target="../media/image65.jpeg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6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oleObject" Target="../embeddings/oleObject41.bin"/><Relationship Id="rId18" Type="http://schemas.openxmlformats.org/officeDocument/2006/relationships/oleObject" Target="../embeddings/oleObject43.bin"/><Relationship Id="rId3" Type="http://schemas.openxmlformats.org/officeDocument/2006/relationships/image" Target="../media/image70.png"/><Relationship Id="rId7" Type="http://schemas.openxmlformats.org/officeDocument/2006/relationships/image" Target="../media/image85.png"/><Relationship Id="rId12" Type="http://schemas.openxmlformats.org/officeDocument/2006/relationships/image" Target="../media/image88.png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4.png"/><Relationship Id="rId11" Type="http://schemas.openxmlformats.org/officeDocument/2006/relationships/image" Target="../media/image87.png"/><Relationship Id="rId5" Type="http://schemas.openxmlformats.org/officeDocument/2006/relationships/image" Target="../media/image83.png"/><Relationship Id="rId15" Type="http://schemas.openxmlformats.org/officeDocument/2006/relationships/image" Target="../media/image72.png"/><Relationship Id="rId10" Type="http://schemas.openxmlformats.org/officeDocument/2006/relationships/image" Target="../media/image66.wmf"/><Relationship Id="rId19" Type="http://schemas.openxmlformats.org/officeDocument/2006/relationships/image" Target="../media/image69.wmf"/><Relationship Id="rId4" Type="http://schemas.openxmlformats.org/officeDocument/2006/relationships/image" Target="../media/image82.png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6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76.wmf"/><Relationship Id="rId3" Type="http://schemas.openxmlformats.org/officeDocument/2006/relationships/image" Target="../media/image77.png"/><Relationship Id="rId7" Type="http://schemas.openxmlformats.org/officeDocument/2006/relationships/image" Target="../media/image71.wmf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6.bin"/><Relationship Id="rId5" Type="http://schemas.openxmlformats.org/officeDocument/2006/relationships/image" Target="../media/image98.png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72.wmf"/><Relationship Id="rId4" Type="http://schemas.openxmlformats.org/officeDocument/2006/relationships/image" Target="../media/image97.png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7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81.wmf"/><Relationship Id="rId3" Type="http://schemas.openxmlformats.org/officeDocument/2006/relationships/image" Target="../media/image86.png"/><Relationship Id="rId7" Type="http://schemas.openxmlformats.org/officeDocument/2006/relationships/image" Target="../media/image107.png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8.wmf"/><Relationship Id="rId11" Type="http://schemas.openxmlformats.org/officeDocument/2006/relationships/image" Target="../media/image80.wmf"/><Relationship Id="rId5" Type="http://schemas.openxmlformats.org/officeDocument/2006/relationships/oleObject" Target="../embeddings/oleObject50.bin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52.bin"/><Relationship Id="rId4" Type="http://schemas.openxmlformats.org/officeDocument/2006/relationships/image" Target="../media/image106.png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5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8.wmf"/><Relationship Id="rId11" Type="http://schemas.openxmlformats.org/officeDocument/2006/relationships/image" Target="../media/image90.wmf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58.bin"/><Relationship Id="rId4" Type="http://schemas.openxmlformats.org/officeDocument/2006/relationships/image" Target="../media/image87.wmf"/><Relationship Id="rId9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image" Target="../media/image94.wmf"/><Relationship Id="rId3" Type="http://schemas.openxmlformats.org/officeDocument/2006/relationships/image" Target="../media/image96.png"/><Relationship Id="rId7" Type="http://schemas.openxmlformats.org/officeDocument/2006/relationships/oleObject" Target="../embeddings/oleObject59.bin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2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3.png"/><Relationship Id="rId11" Type="http://schemas.openxmlformats.org/officeDocument/2006/relationships/image" Target="../media/image104.png"/><Relationship Id="rId5" Type="http://schemas.openxmlformats.org/officeDocument/2006/relationships/image" Target="../media/image102.png"/><Relationship Id="rId15" Type="http://schemas.openxmlformats.org/officeDocument/2006/relationships/image" Target="../media/image1080.png"/><Relationship Id="rId10" Type="http://schemas.openxmlformats.org/officeDocument/2006/relationships/image" Target="../media/image93.wmf"/><Relationship Id="rId4" Type="http://schemas.openxmlformats.org/officeDocument/2006/relationships/image" Target="../media/image101.png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image" Target="../media/image103.wmf"/><Relationship Id="rId3" Type="http://schemas.openxmlformats.org/officeDocument/2006/relationships/image" Target="../media/image105.png"/><Relationship Id="rId7" Type="http://schemas.openxmlformats.org/officeDocument/2006/relationships/oleObject" Target="../embeddings/oleObject63.bin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30.png"/><Relationship Id="rId11" Type="http://schemas.openxmlformats.org/officeDocument/2006/relationships/image" Target="../media/image102.wmf"/><Relationship Id="rId5" Type="http://schemas.openxmlformats.org/officeDocument/2006/relationships/image" Target="../media/image112.png"/><Relationship Id="rId10" Type="http://schemas.openxmlformats.org/officeDocument/2006/relationships/oleObject" Target="../embeddings/oleObject64.bin"/><Relationship Id="rId4" Type="http://schemas.openxmlformats.org/officeDocument/2006/relationships/image" Target="../media/image111.png"/><Relationship Id="rId9" Type="http://schemas.openxmlformats.org/officeDocument/2006/relationships/image" Target="../media/image1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109.wmf"/><Relationship Id="rId3" Type="http://schemas.openxmlformats.org/officeDocument/2006/relationships/image" Target="../media/image110.png"/><Relationship Id="rId7" Type="http://schemas.openxmlformats.org/officeDocument/2006/relationships/image" Target="../media/image123.png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2.png"/><Relationship Id="rId11" Type="http://schemas.openxmlformats.org/officeDocument/2006/relationships/oleObject" Target="../embeddings/oleObject66.bin"/><Relationship Id="rId5" Type="http://schemas.openxmlformats.org/officeDocument/2006/relationships/image" Target="../media/image121.png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0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12.wmf"/><Relationship Id="rId18" Type="http://schemas.openxmlformats.org/officeDocument/2006/relationships/oleObject" Target="../embeddings/oleObject74.bin"/><Relationship Id="rId3" Type="http://schemas.openxmlformats.org/officeDocument/2006/relationships/image" Target="../media/image110.png"/><Relationship Id="rId21" Type="http://schemas.openxmlformats.org/officeDocument/2006/relationships/image" Target="../media/image116.wmf"/><Relationship Id="rId7" Type="http://schemas.openxmlformats.org/officeDocument/2006/relationships/image" Target="../media/image138.png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114.wmf"/><Relationship Id="rId25" Type="http://schemas.openxmlformats.org/officeDocument/2006/relationships/image" Target="../media/image11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7.png"/><Relationship Id="rId11" Type="http://schemas.openxmlformats.org/officeDocument/2006/relationships/image" Target="../media/image111.wmf"/><Relationship Id="rId24" Type="http://schemas.openxmlformats.org/officeDocument/2006/relationships/oleObject" Target="../embeddings/oleObject77.bin"/><Relationship Id="rId5" Type="http://schemas.openxmlformats.org/officeDocument/2006/relationships/image" Target="../media/image136.png"/><Relationship Id="rId15" Type="http://schemas.openxmlformats.org/officeDocument/2006/relationships/image" Target="../media/image113.wmf"/><Relationship Id="rId23" Type="http://schemas.openxmlformats.org/officeDocument/2006/relationships/image" Target="../media/image117.wmf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115.wmf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oleObject" Target="../embeddings/oleObject72.bin"/><Relationship Id="rId22" Type="http://schemas.openxmlformats.org/officeDocument/2006/relationships/oleObject" Target="../embeddings/oleObject7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119.wmf"/><Relationship Id="rId9" Type="http://schemas.openxmlformats.org/officeDocument/2006/relationships/image" Target="../media/image1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85.bin"/><Relationship Id="rId3" Type="http://schemas.openxmlformats.org/officeDocument/2006/relationships/image" Target="../media/image127.png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1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124.wmf"/><Relationship Id="rId4" Type="http://schemas.openxmlformats.org/officeDocument/2006/relationships/image" Target="../media/image134.png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12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12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image" Target="../media/image134.jpeg"/><Relationship Id="rId7" Type="http://schemas.openxmlformats.org/officeDocument/2006/relationships/image" Target="../media/image1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133.wmf"/><Relationship Id="rId5" Type="http://schemas.openxmlformats.org/officeDocument/2006/relationships/image" Target="../media/image130.w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13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5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1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141.wmf"/><Relationship Id="rId3" Type="http://schemas.openxmlformats.org/officeDocument/2006/relationships/image" Target="../media/image136.jpeg"/><Relationship Id="rId7" Type="http://schemas.openxmlformats.org/officeDocument/2006/relationships/image" Target="../media/image138.wmf"/><Relationship Id="rId12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140.wmf"/><Relationship Id="rId5" Type="http://schemas.openxmlformats.org/officeDocument/2006/relationships/image" Target="../media/image137.wmf"/><Relationship Id="rId15" Type="http://schemas.openxmlformats.org/officeDocument/2006/relationships/image" Target="../media/image142.wmf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3.bin"/><Relationship Id="rId9" Type="http://schemas.openxmlformats.org/officeDocument/2006/relationships/image" Target="../media/image139.wmf"/><Relationship Id="rId14" Type="http://schemas.openxmlformats.org/officeDocument/2006/relationships/oleObject" Target="../embeddings/oleObject9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image" Target="../media/image157.png"/><Relationship Id="rId18" Type="http://schemas.openxmlformats.org/officeDocument/2006/relationships/oleObject" Target="../embeddings/oleObject106.bin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47.wmf"/><Relationship Id="rId17" Type="http://schemas.openxmlformats.org/officeDocument/2006/relationships/image" Target="../media/image1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5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4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5" Type="http://schemas.openxmlformats.org/officeDocument/2006/relationships/image" Target="../media/image148.wmf"/><Relationship Id="rId10" Type="http://schemas.openxmlformats.org/officeDocument/2006/relationships/image" Target="../media/image146.wmf"/><Relationship Id="rId19" Type="http://schemas.openxmlformats.org/officeDocument/2006/relationships/image" Target="../media/image150.wmf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102.bin"/><Relationship Id="rId14" Type="http://schemas.openxmlformats.org/officeDocument/2006/relationships/oleObject" Target="../embeddings/oleObject10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51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image" Target="../media/image158.png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55.wmf"/><Relationship Id="rId11" Type="http://schemas.openxmlformats.org/officeDocument/2006/relationships/image" Target="../media/image167.png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57.wmf"/><Relationship Id="rId4" Type="http://schemas.openxmlformats.org/officeDocument/2006/relationships/image" Target="../media/image159.png"/><Relationship Id="rId9" Type="http://schemas.openxmlformats.org/officeDocument/2006/relationships/oleObject" Target="../embeddings/oleObject11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13" Type="http://schemas.openxmlformats.org/officeDocument/2006/relationships/image" Target="../media/image164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61.wmf"/><Relationship Id="rId11" Type="http://schemas.openxmlformats.org/officeDocument/2006/relationships/image" Target="../media/image166.jpg"/><Relationship Id="rId5" Type="http://schemas.openxmlformats.org/officeDocument/2006/relationships/oleObject" Target="../embeddings/oleObject114.bin"/><Relationship Id="rId15" Type="http://schemas.openxmlformats.org/officeDocument/2006/relationships/image" Target="../media/image165.wmf"/><Relationship Id="rId10" Type="http://schemas.openxmlformats.org/officeDocument/2006/relationships/image" Target="../media/image163.wmf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116.bin"/><Relationship Id="rId14" Type="http://schemas.openxmlformats.org/officeDocument/2006/relationships/oleObject" Target="../embeddings/oleObject11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image" Target="../media/image171.wmf"/><Relationship Id="rId18" Type="http://schemas.openxmlformats.org/officeDocument/2006/relationships/oleObject" Target="../embeddings/oleObject126.bin"/><Relationship Id="rId3" Type="http://schemas.openxmlformats.org/officeDocument/2006/relationships/image" Target="../media/image166.jpg"/><Relationship Id="rId21" Type="http://schemas.openxmlformats.org/officeDocument/2006/relationships/image" Target="../media/image175.wmf"/><Relationship Id="rId7" Type="http://schemas.openxmlformats.org/officeDocument/2006/relationships/image" Target="../media/image168.wmf"/><Relationship Id="rId12" Type="http://schemas.openxmlformats.org/officeDocument/2006/relationships/oleObject" Target="../embeddings/oleObject123.bin"/><Relationship Id="rId17" Type="http://schemas.openxmlformats.org/officeDocument/2006/relationships/image" Target="../media/image173.wmf"/><Relationship Id="rId25" Type="http://schemas.openxmlformats.org/officeDocument/2006/relationships/image" Target="../media/image17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5.bin"/><Relationship Id="rId20" Type="http://schemas.openxmlformats.org/officeDocument/2006/relationships/oleObject" Target="../embeddings/oleObject127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70.wmf"/><Relationship Id="rId24" Type="http://schemas.openxmlformats.org/officeDocument/2006/relationships/oleObject" Target="../embeddings/oleObject129.bin"/><Relationship Id="rId5" Type="http://schemas.openxmlformats.org/officeDocument/2006/relationships/image" Target="../media/image167.wmf"/><Relationship Id="rId15" Type="http://schemas.openxmlformats.org/officeDocument/2006/relationships/image" Target="../media/image172.wmf"/><Relationship Id="rId23" Type="http://schemas.openxmlformats.org/officeDocument/2006/relationships/image" Target="../media/image176.wmf"/><Relationship Id="rId10" Type="http://schemas.openxmlformats.org/officeDocument/2006/relationships/oleObject" Target="../embeddings/oleObject122.bin"/><Relationship Id="rId19" Type="http://schemas.openxmlformats.org/officeDocument/2006/relationships/image" Target="../media/image174.wmf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169.wmf"/><Relationship Id="rId14" Type="http://schemas.openxmlformats.org/officeDocument/2006/relationships/oleObject" Target="../embeddings/oleObject124.bin"/><Relationship Id="rId22" Type="http://schemas.openxmlformats.org/officeDocument/2006/relationships/oleObject" Target="../embeddings/oleObject128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13" Type="http://schemas.openxmlformats.org/officeDocument/2006/relationships/oleObject" Target="../embeddings/oleObject135.bin"/><Relationship Id="rId18" Type="http://schemas.openxmlformats.org/officeDocument/2006/relationships/image" Target="../media/image185.w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182.wmf"/><Relationship Id="rId17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4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79.w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5" Type="http://schemas.openxmlformats.org/officeDocument/2006/relationships/oleObject" Target="../embeddings/oleObject136.bin"/><Relationship Id="rId10" Type="http://schemas.openxmlformats.org/officeDocument/2006/relationships/image" Target="../media/image181.wmf"/><Relationship Id="rId4" Type="http://schemas.openxmlformats.org/officeDocument/2006/relationships/image" Target="../media/image178.wmf"/><Relationship Id="rId9" Type="http://schemas.openxmlformats.org/officeDocument/2006/relationships/oleObject" Target="../embeddings/oleObject133.bin"/><Relationship Id="rId14" Type="http://schemas.openxmlformats.org/officeDocument/2006/relationships/image" Target="../media/image18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13" Type="http://schemas.openxmlformats.org/officeDocument/2006/relationships/image" Target="../media/image190.wmf"/><Relationship Id="rId3" Type="http://schemas.openxmlformats.org/officeDocument/2006/relationships/image" Target="../media/image192.png"/><Relationship Id="rId7" Type="http://schemas.openxmlformats.org/officeDocument/2006/relationships/image" Target="../media/image187.wmf"/><Relationship Id="rId12" Type="http://schemas.openxmlformats.org/officeDocument/2006/relationships/oleObject" Target="../embeddings/oleObject142.bin"/><Relationship Id="rId17" Type="http://schemas.openxmlformats.org/officeDocument/2006/relationships/image" Target="../media/image19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8.png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39.bin"/><Relationship Id="rId11" Type="http://schemas.openxmlformats.org/officeDocument/2006/relationships/image" Target="../media/image189.wmf"/><Relationship Id="rId5" Type="http://schemas.openxmlformats.org/officeDocument/2006/relationships/image" Target="../media/image186.wmf"/><Relationship Id="rId15" Type="http://schemas.openxmlformats.org/officeDocument/2006/relationships/image" Target="../media/image191.wmf"/><Relationship Id="rId10" Type="http://schemas.openxmlformats.org/officeDocument/2006/relationships/oleObject" Target="../embeddings/oleObject141.bin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188.wmf"/><Relationship Id="rId14" Type="http://schemas.openxmlformats.org/officeDocument/2006/relationships/oleObject" Target="../embeddings/oleObject14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8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95.png"/><Relationship Id="rId7" Type="http://schemas.openxmlformats.org/officeDocument/2006/relationships/image" Target="../media/image19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45.bin"/><Relationship Id="rId5" Type="http://schemas.openxmlformats.org/officeDocument/2006/relationships/image" Target="../media/image193.wmf"/><Relationship Id="rId10" Type="http://schemas.openxmlformats.org/officeDocument/2006/relationships/image" Target="../media/image204.png"/><Relationship Id="rId4" Type="http://schemas.openxmlformats.org/officeDocument/2006/relationships/oleObject" Target="../embeddings/oleObject144.bin"/><Relationship Id="rId9" Type="http://schemas.openxmlformats.org/officeDocument/2006/relationships/image" Target="../media/image20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200.png"/><Relationship Id="rId7" Type="http://schemas.openxmlformats.org/officeDocument/2006/relationships/image" Target="../media/image197.wmf"/><Relationship Id="rId12" Type="http://schemas.openxmlformats.org/officeDocument/2006/relationships/image" Target="../media/image1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47.bin"/><Relationship Id="rId11" Type="http://schemas.openxmlformats.org/officeDocument/2006/relationships/oleObject" Target="../embeddings/oleObject149.bin"/><Relationship Id="rId5" Type="http://schemas.openxmlformats.org/officeDocument/2006/relationships/image" Target="../media/image196.wmf"/><Relationship Id="rId10" Type="http://schemas.openxmlformats.org/officeDocument/2006/relationships/image" Target="../media/image198.wmf"/><Relationship Id="rId4" Type="http://schemas.openxmlformats.org/officeDocument/2006/relationships/oleObject" Target="../embeddings/oleObject146.bin"/><Relationship Id="rId9" Type="http://schemas.openxmlformats.org/officeDocument/2006/relationships/oleObject" Target="../embeddings/oleObject148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wmf"/><Relationship Id="rId13" Type="http://schemas.openxmlformats.org/officeDocument/2006/relationships/oleObject" Target="../embeddings/oleObject155.bin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2.bin"/><Relationship Id="rId12" Type="http://schemas.openxmlformats.org/officeDocument/2006/relationships/image" Target="../media/image20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02.wmf"/><Relationship Id="rId11" Type="http://schemas.openxmlformats.org/officeDocument/2006/relationships/oleObject" Target="../embeddings/oleObject154.bin"/><Relationship Id="rId5" Type="http://schemas.openxmlformats.org/officeDocument/2006/relationships/oleObject" Target="../embeddings/oleObject151.bin"/><Relationship Id="rId10" Type="http://schemas.openxmlformats.org/officeDocument/2006/relationships/image" Target="../media/image204.wmf"/><Relationship Id="rId4" Type="http://schemas.openxmlformats.org/officeDocument/2006/relationships/image" Target="../media/image201.wmf"/><Relationship Id="rId9" Type="http://schemas.openxmlformats.org/officeDocument/2006/relationships/oleObject" Target="../embeddings/oleObject153.bin"/><Relationship Id="rId14" Type="http://schemas.openxmlformats.org/officeDocument/2006/relationships/image" Target="../media/image206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13" Type="http://schemas.openxmlformats.org/officeDocument/2006/relationships/image" Target="../media/image209.wmf"/><Relationship Id="rId3" Type="http://schemas.openxmlformats.org/officeDocument/2006/relationships/image" Target="../media/image210.png"/><Relationship Id="rId7" Type="http://schemas.openxmlformats.org/officeDocument/2006/relationships/image" Target="../media/image216.png"/><Relationship Id="rId12" Type="http://schemas.openxmlformats.org/officeDocument/2006/relationships/oleObject" Target="../embeddings/oleObject1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15.png"/><Relationship Id="rId11" Type="http://schemas.openxmlformats.org/officeDocument/2006/relationships/image" Target="../media/image208.wmf"/><Relationship Id="rId5" Type="http://schemas.openxmlformats.org/officeDocument/2006/relationships/image" Target="../media/image2140.png"/><Relationship Id="rId10" Type="http://schemas.openxmlformats.org/officeDocument/2006/relationships/oleObject" Target="../embeddings/oleObject157.bin"/><Relationship Id="rId4" Type="http://schemas.openxmlformats.org/officeDocument/2006/relationships/image" Target="../media/image213.png"/><Relationship Id="rId9" Type="http://schemas.openxmlformats.org/officeDocument/2006/relationships/image" Target="../media/image207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3" Type="http://schemas.openxmlformats.org/officeDocument/2006/relationships/oleObject" Target="../embeddings/oleObject159.bin"/><Relationship Id="rId7" Type="http://schemas.openxmlformats.org/officeDocument/2006/relationships/oleObject" Target="../embeddings/oleObject1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12.wmf"/><Relationship Id="rId5" Type="http://schemas.openxmlformats.org/officeDocument/2006/relationships/oleObject" Target="../embeddings/oleObject160.bin"/><Relationship Id="rId10" Type="http://schemas.openxmlformats.org/officeDocument/2006/relationships/image" Target="../media/image214.wmf"/><Relationship Id="rId4" Type="http://schemas.openxmlformats.org/officeDocument/2006/relationships/image" Target="../media/image211.wmf"/><Relationship Id="rId9" Type="http://schemas.openxmlformats.org/officeDocument/2006/relationships/oleObject" Target="../embeddings/oleObject16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4.png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oleObject" Target="../embeddings/oleObject7.bin"/><Relationship Id="rId3" Type="http://schemas.openxmlformats.org/officeDocument/2006/relationships/image" Target="../media/image29.png"/><Relationship Id="rId7" Type="http://schemas.openxmlformats.org/officeDocument/2006/relationships/image" Target="../media/image25.wmf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1.png"/><Relationship Id="rId15" Type="http://schemas.openxmlformats.org/officeDocument/2006/relationships/image" Target="../media/image33.png"/><Relationship Id="rId10" Type="http://schemas.openxmlformats.org/officeDocument/2006/relationships/image" Target="../media/image26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74875"/>
            <a:ext cx="7772400" cy="1614488"/>
          </a:xfrm>
        </p:spPr>
        <p:txBody>
          <a:bodyPr/>
          <a:lstStyle/>
          <a:p>
            <a:pPr eaLnBrk="1" hangingPunct="1"/>
            <a:r>
              <a:rPr lang="cs-CZ" altLang="cs-CZ" sz="3200" b="1" noProof="0" dirty="0" err="1" smtClean="0">
                <a:solidFill>
                  <a:srgbClr val="0000FF"/>
                </a:solidFill>
              </a:rPr>
              <a:t>Magnetic</a:t>
            </a:r>
            <a:r>
              <a:rPr lang="cs-CZ" altLang="cs-CZ" sz="3200" b="1" noProof="0" dirty="0" smtClean="0">
                <a:solidFill>
                  <a:srgbClr val="0000FF"/>
                </a:solidFill>
              </a:rPr>
              <a:t> </a:t>
            </a:r>
            <a:r>
              <a:rPr lang="cs-CZ" altLang="cs-CZ" sz="3200" b="1" noProof="0" smtClean="0">
                <a:solidFill>
                  <a:srgbClr val="0000FF"/>
                </a:solidFill>
              </a:rPr>
              <a:t>field</a:t>
            </a:r>
            <a:endParaRPr lang="en-US" altLang="cs-CZ" sz="3200" b="1" noProof="0" dirty="0" smtClean="0">
              <a:solidFill>
                <a:srgbClr val="0000FF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843213" y="4256088"/>
            <a:ext cx="352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Ing. </a:t>
            </a:r>
            <a:r>
              <a:rPr lang="en-US" altLang="cs-CZ" sz="2000"/>
              <a:t>Jaroslav J</a:t>
            </a:r>
            <a:r>
              <a:rPr lang="cs-CZ" altLang="cs-CZ" sz="2000"/>
              <a:t>í</a:t>
            </a:r>
            <a:r>
              <a:rPr lang="en-US" altLang="cs-CZ" sz="2000"/>
              <a:t>ra</a:t>
            </a:r>
            <a:r>
              <a:rPr lang="cs-CZ" altLang="cs-CZ" sz="2000"/>
              <a:t>, CSc.</a:t>
            </a:r>
            <a:endParaRPr lang="en-US" altLang="cs-CZ" sz="2000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684213" y="620713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dirty="0" err="1">
                <a:solidFill>
                  <a:srgbClr val="FF0000"/>
                </a:solidFill>
              </a:rPr>
              <a:t>Physics</a:t>
            </a:r>
            <a:r>
              <a:rPr lang="cs-CZ" altLang="cs-CZ" sz="4000" dirty="0">
                <a:solidFill>
                  <a:srgbClr val="FF0000"/>
                </a:solidFill>
              </a:rPr>
              <a:t> </a:t>
            </a:r>
            <a:r>
              <a:rPr lang="cs-CZ" altLang="cs-CZ" sz="4000" dirty="0" smtClean="0">
                <a:solidFill>
                  <a:srgbClr val="FF0000"/>
                </a:solidFill>
              </a:rPr>
              <a:t>1</a:t>
            </a:r>
            <a:endParaRPr lang="cs-CZ" altLang="cs-CZ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86" y="2265792"/>
            <a:ext cx="5631018" cy="2387344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12576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b="1" kern="0" dirty="0" err="1" smtClean="0">
                <a:solidFill>
                  <a:srgbClr val="FF0000"/>
                </a:solidFill>
              </a:rPr>
              <a:t>Torque</a:t>
            </a:r>
            <a:r>
              <a:rPr lang="cs-CZ" altLang="cs-CZ" sz="2400" b="1" kern="0" dirty="0" smtClean="0">
                <a:solidFill>
                  <a:srgbClr val="FF0000"/>
                </a:solidFill>
              </a:rPr>
              <a:t> on a </a:t>
            </a:r>
            <a:r>
              <a:rPr lang="cs-CZ" altLang="cs-CZ" sz="2400" b="1" kern="0" dirty="0" err="1" smtClean="0">
                <a:solidFill>
                  <a:srgbClr val="FF0000"/>
                </a:solidFill>
              </a:rPr>
              <a:t>Current</a:t>
            </a:r>
            <a:r>
              <a:rPr lang="cs-CZ" altLang="cs-CZ" sz="2400" b="1" kern="0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kern="0" dirty="0" err="1" smtClean="0">
                <a:solidFill>
                  <a:srgbClr val="FF0000"/>
                </a:solidFill>
              </a:rPr>
              <a:t>Loop</a:t>
            </a:r>
            <a:endParaRPr lang="en-US" altLang="cs-CZ" sz="2400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757153"/>
                <a:ext cx="8208912" cy="1610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cs-CZ" altLang="cs-CZ" sz="2000" dirty="0" smtClean="0"/>
                  <a:t>We </a:t>
                </a:r>
                <a:r>
                  <a:rPr lang="cs-CZ" altLang="cs-CZ" sz="2000" dirty="0" err="1" smtClean="0"/>
                  <a:t>have</a:t>
                </a:r>
                <a:r>
                  <a:rPr lang="cs-CZ" altLang="cs-CZ" sz="2000" dirty="0" smtClean="0"/>
                  <a:t> a </a:t>
                </a:r>
                <a:r>
                  <a:rPr lang="cs-CZ" altLang="cs-CZ" sz="2000" dirty="0" err="1" smtClean="0"/>
                  <a:t>rectangular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loop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of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height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i="1" dirty="0" smtClean="0">
                    <a:solidFill>
                      <a:srgbClr val="0000FF"/>
                    </a:solidFill>
                  </a:rPr>
                  <a:t>h</a:t>
                </a:r>
                <a:r>
                  <a:rPr lang="cs-CZ" altLang="cs-CZ" sz="2000" dirty="0" smtClean="0"/>
                  <a:t> and </a:t>
                </a:r>
                <a:r>
                  <a:rPr lang="cs-CZ" altLang="cs-CZ" sz="2000" dirty="0" err="1" smtClean="0"/>
                  <a:t>length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cs-CZ" altLang="cs-CZ" sz="2000" dirty="0" smtClean="0"/>
                  <a:t> in a </a:t>
                </a:r>
                <a:r>
                  <a:rPr lang="cs-CZ" altLang="cs-CZ" sz="2000" dirty="0" err="1" smtClean="0"/>
                  <a:t>uniform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field</a:t>
                </a:r>
                <a:r>
                  <a:rPr lang="cs-CZ" altLang="cs-CZ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cs-CZ" altLang="cs-CZ" sz="2000" dirty="0" smtClean="0"/>
                  <a:t>.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loop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carries</a:t>
                </a:r>
                <a:r>
                  <a:rPr lang="cs-CZ" altLang="cs-CZ" sz="2000" dirty="0" smtClean="0"/>
                  <a:t> a </a:t>
                </a:r>
                <a:r>
                  <a:rPr lang="cs-CZ" altLang="cs-CZ" sz="2000" dirty="0" err="1" smtClean="0"/>
                  <a:t>current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i="1" dirty="0" smtClean="0">
                    <a:solidFill>
                      <a:srgbClr val="0000FF"/>
                    </a:solidFill>
                  </a:rPr>
                  <a:t>I</a:t>
                </a:r>
                <a:r>
                  <a:rPr lang="cs-CZ" altLang="cs-CZ" sz="2000" dirty="0" smtClean="0"/>
                  <a:t> and </a:t>
                </a:r>
                <a:r>
                  <a:rPr lang="cs-CZ" altLang="cs-CZ" sz="2000" dirty="0" err="1" smtClean="0"/>
                  <a:t>it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can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rotate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about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an</a:t>
                </a:r>
                <a:r>
                  <a:rPr lang="cs-CZ" altLang="cs-CZ" sz="2000" dirty="0" smtClean="0"/>
                  <a:t> axis </a:t>
                </a:r>
                <a:r>
                  <a:rPr lang="cs-CZ" altLang="cs-CZ" sz="2000" dirty="0" smtClean="0">
                    <a:solidFill>
                      <a:srgbClr val="0000FF"/>
                    </a:solidFill>
                  </a:rPr>
                  <a:t>x – x</a:t>
                </a:r>
                <a:r>
                  <a:rPr lang="en-US" altLang="cs-CZ" sz="2000" dirty="0" smtClean="0">
                    <a:solidFill>
                      <a:srgbClr val="0000FF"/>
                    </a:solidFill>
                  </a:rPr>
                  <a:t>’</a:t>
                </a:r>
                <a:r>
                  <a:rPr lang="en-US" altLang="cs-CZ" sz="2000" dirty="0" smtClean="0"/>
                  <a:t>. </a:t>
                </a:r>
              </a:p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The orientation of the loop with respect to the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cs-CZ" sz="2000" dirty="0" smtClean="0"/>
                  <a:t> is given by an angle </a:t>
                </a:r>
                <a:r>
                  <a:rPr lang="el-GR" altLang="cs-CZ" sz="2000" i="1" dirty="0" smtClean="0">
                    <a:solidFill>
                      <a:srgbClr val="0000FF"/>
                    </a:solidFill>
                  </a:rPr>
                  <a:t>α</a:t>
                </a:r>
                <a:r>
                  <a:rPr lang="en-US" altLang="cs-CZ" sz="2000" dirty="0" smtClean="0"/>
                  <a:t> between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cs-CZ" sz="2000" dirty="0"/>
                  <a:t> </a:t>
                </a:r>
                <a:r>
                  <a:rPr lang="en-US" altLang="cs-CZ" sz="2000" dirty="0" smtClean="0"/>
                  <a:t>and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cs-CZ" sz="2000" b="0" i="1" baseline="-2500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en-US" altLang="cs-CZ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cs-CZ" sz="2000" dirty="0" smtClean="0"/>
                  <a:t>of the normal to the loop. </a:t>
                </a:r>
                <a:endParaRPr lang="cs-CZ" altLang="cs-CZ" sz="2000" dirty="0" smtClean="0"/>
              </a:p>
            </p:txBody>
          </p:sp>
        </mc:Choice>
        <mc:Fallback xmlns="">
          <p:sp>
            <p:nvSpPr>
              <p:cNvPr id="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757153"/>
                <a:ext cx="8208912" cy="1610121"/>
              </a:xfrm>
              <a:prstGeom prst="rect">
                <a:avLst/>
              </a:prstGeom>
              <a:blipFill rotWithShape="1">
                <a:blip r:embed="rId4"/>
                <a:stretch>
                  <a:fillRect l="-817" r="-743" b="-41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7544" y="4540115"/>
            <a:ext cx="8208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Using previously deduced formula		        we can see that</a:t>
            </a:r>
            <a:endParaRPr lang="cs-CZ" altLang="cs-CZ" sz="2000" dirty="0" smtClean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9202"/>
              </p:ext>
            </p:extLst>
          </p:nvPr>
        </p:nvGraphicFramePr>
        <p:xfrm>
          <a:off x="4620170" y="4365104"/>
          <a:ext cx="182403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3" name="Equation" r:id="rId5" imgW="965160" imgH="380880" progId="Equation.DSMT4">
                  <p:embed/>
                </p:oleObj>
              </mc:Choice>
              <mc:Fallback>
                <p:oleObj name="Equation" r:id="rId5" imgW="965160" imgH="380880" progId="Equation.DSMT4">
                  <p:embed/>
                  <p:pic>
                    <p:nvPicPr>
                      <p:cNvPr id="0" name="Objek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0170" y="4365104"/>
                        <a:ext cx="1824038" cy="719137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67544" y="4972163"/>
            <a:ext cx="82089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forces due to arms  1-2 and 3-4 are equal in magnitude and in opposite directions so they compensate each other – </a:t>
            </a:r>
            <a:r>
              <a:rPr lang="en-US" altLang="cs-CZ" sz="2000" dirty="0" smtClean="0">
                <a:solidFill>
                  <a:srgbClr val="0000FF"/>
                </a:solidFill>
              </a:rPr>
              <a:t>no net force</a:t>
            </a:r>
            <a:r>
              <a:rPr lang="en-US" altLang="cs-CZ" sz="2000" dirty="0" smtClean="0"/>
              <a:t>. They also have the same line of action so there is </a:t>
            </a:r>
            <a:r>
              <a:rPr lang="en-US" altLang="cs-CZ" sz="2000" dirty="0" smtClean="0">
                <a:solidFill>
                  <a:srgbClr val="0000FF"/>
                </a:solidFill>
              </a:rPr>
              <a:t>no net torque</a:t>
            </a:r>
            <a:r>
              <a:rPr lang="en-US" altLang="cs-CZ" sz="2000" dirty="0" smtClean="0"/>
              <a:t>. </a:t>
            </a:r>
            <a:endParaRPr lang="cs-CZ" altLang="cs-CZ" sz="2000" dirty="0" smtClean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027693"/>
              </p:ext>
            </p:extLst>
          </p:nvPr>
        </p:nvGraphicFramePr>
        <p:xfrm>
          <a:off x="2484610" y="5949280"/>
          <a:ext cx="3311526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4" name="Equation" r:id="rId7" imgW="1752480" imgH="393480" progId="Equation.DSMT4">
                  <p:embed/>
                </p:oleObj>
              </mc:Choice>
              <mc:Fallback>
                <p:oleObj name="Equation" r:id="rId7" imgW="1752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610" y="5949280"/>
                        <a:ext cx="3311526" cy="744538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76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86" y="537600"/>
            <a:ext cx="5631018" cy="2387344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12576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b="1" kern="0" dirty="0" err="1" smtClean="0">
                <a:solidFill>
                  <a:srgbClr val="FF0000"/>
                </a:solidFill>
              </a:rPr>
              <a:t>Torque</a:t>
            </a:r>
            <a:r>
              <a:rPr lang="cs-CZ" altLang="cs-CZ" sz="2400" b="1" kern="0" dirty="0" smtClean="0">
                <a:solidFill>
                  <a:srgbClr val="FF0000"/>
                </a:solidFill>
              </a:rPr>
              <a:t> on a </a:t>
            </a:r>
            <a:r>
              <a:rPr lang="cs-CZ" altLang="cs-CZ" sz="2400" b="1" kern="0" dirty="0" err="1" smtClean="0">
                <a:solidFill>
                  <a:srgbClr val="FF0000"/>
                </a:solidFill>
              </a:rPr>
              <a:t>Current</a:t>
            </a:r>
            <a:r>
              <a:rPr lang="cs-CZ" altLang="cs-CZ" sz="2400" b="1" kern="0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kern="0" dirty="0" err="1" smtClean="0">
                <a:solidFill>
                  <a:srgbClr val="FF0000"/>
                </a:solidFill>
              </a:rPr>
              <a:t>Loop</a:t>
            </a:r>
            <a:endParaRPr lang="en-US" altLang="cs-CZ" sz="2400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2898999"/>
                <a:ext cx="8208912" cy="10530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Forces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altLang="cs-CZ" sz="2000" baseline="-25000" dirty="0" smtClean="0">
                    <a:solidFill>
                      <a:srgbClr val="0000FF"/>
                    </a:solidFill>
                  </a:rPr>
                  <a:t>41</a:t>
                </a:r>
                <a:r>
                  <a:rPr lang="en-US" altLang="cs-CZ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cs-CZ" sz="2000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altLang="cs-CZ" sz="2000" baseline="-25000" dirty="0" smtClean="0">
                    <a:solidFill>
                      <a:srgbClr val="0000FF"/>
                    </a:solidFill>
                  </a:rPr>
                  <a:t>23</a:t>
                </a:r>
                <a:r>
                  <a:rPr lang="en-US" altLang="cs-CZ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cs-CZ" sz="2000" dirty="0" smtClean="0"/>
                  <a:t>have the same magnitude, opposite directions and they do not act along the same line, so there is </a:t>
                </a:r>
                <a:r>
                  <a:rPr lang="en-US" altLang="cs-CZ" sz="2000" dirty="0" smtClean="0">
                    <a:solidFill>
                      <a:srgbClr val="0000FF"/>
                    </a:solidFill>
                  </a:rPr>
                  <a:t>no net force </a:t>
                </a:r>
                <a:r>
                  <a:rPr lang="en-US" altLang="cs-CZ" sz="2000" dirty="0" smtClean="0"/>
                  <a:t>but they produce a </a:t>
                </a:r>
                <a:r>
                  <a:rPr lang="en-US" altLang="cs-CZ" sz="2000" b="1" dirty="0" smtClean="0">
                    <a:solidFill>
                      <a:srgbClr val="0000FF"/>
                    </a:solidFill>
                  </a:rPr>
                  <a:t>torque</a:t>
                </a:r>
                <a:r>
                  <a:rPr lang="en-US" altLang="cs-CZ" sz="2000" dirty="0" smtClean="0"/>
                  <a:t> </a:t>
                </a:r>
                <a:r>
                  <a:rPr lang="el-GR" altLang="cs-CZ" sz="2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en-US" altLang="cs-CZ" sz="2000" baseline="-25000" dirty="0" smtClean="0">
                    <a:solidFill>
                      <a:srgbClr val="0000FF"/>
                    </a:solidFill>
                  </a:rPr>
                  <a:t>m</a:t>
                </a:r>
                <a:r>
                  <a:rPr lang="en-US" altLang="cs-CZ" sz="2000" dirty="0" smtClean="0"/>
                  <a:t>. </a:t>
                </a:r>
                <a:endParaRPr lang="cs-CZ" altLang="cs-CZ" sz="2000" dirty="0" smtClean="0"/>
              </a:p>
            </p:txBody>
          </p:sp>
        </mc:Choice>
        <mc:Fallback xmlns="">
          <p:sp>
            <p:nvSpPr>
              <p:cNvPr id="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2898999"/>
                <a:ext cx="8208912" cy="1053045"/>
              </a:xfrm>
              <a:prstGeom prst="rect">
                <a:avLst/>
              </a:prstGeom>
              <a:blipFill rotWithShape="1">
                <a:blip r:embed="rId4"/>
                <a:stretch>
                  <a:fillRect l="-817" t="-6977" r="-743" b="-98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036318"/>
              </p:ext>
            </p:extLst>
          </p:nvPr>
        </p:nvGraphicFramePr>
        <p:xfrm>
          <a:off x="876300" y="4005064"/>
          <a:ext cx="26400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79" name="Equation" r:id="rId5" imgW="1396800" imgH="228600" progId="Equation.DSMT4">
                  <p:embed/>
                </p:oleObj>
              </mc:Choice>
              <mc:Fallback>
                <p:oleObj name="Equation" r:id="rId5" imgW="1396800" imgH="228600" progId="Equation.DSMT4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4005064"/>
                        <a:ext cx="26400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935210"/>
              </p:ext>
            </p:extLst>
          </p:nvPr>
        </p:nvGraphicFramePr>
        <p:xfrm>
          <a:off x="4211960" y="3933056"/>
          <a:ext cx="12239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80" name="Equation" r:id="rId7" imgW="647640" imgH="253800" progId="Equation.DSMT4">
                  <p:embed/>
                </p:oleObj>
              </mc:Choice>
              <mc:Fallback>
                <p:oleObj name="Equation" r:id="rId7" imgW="64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933056"/>
                        <a:ext cx="1223962" cy="482600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637289"/>
              </p:ext>
            </p:extLst>
          </p:nvPr>
        </p:nvGraphicFramePr>
        <p:xfrm>
          <a:off x="876300" y="4579938"/>
          <a:ext cx="65278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81" name="Equation" r:id="rId9" imgW="3454200" imgH="228600" progId="Equation.DSMT4">
                  <p:embed/>
                </p:oleObj>
              </mc:Choice>
              <mc:Fallback>
                <p:oleObj name="Equation" r:id="rId9" imgW="345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4579938"/>
                        <a:ext cx="652780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5189130"/>
                <a:ext cx="8208912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where S= </a:t>
                </a:r>
                <a:r>
                  <a:rPr lang="en-US" altLang="cs-CZ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14:m>
                  <m:oMath xmlns:m="http://schemas.openxmlformats.org/officeDocument/2006/math">
                    <m:r>
                      <a:rPr lang="en-US" altLang="cs-CZ" sz="20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cs-CZ" sz="20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altLang="cs-CZ" sz="2000" dirty="0" smtClean="0"/>
                  <a:t> is the area of the loop. We can now define a </a:t>
                </a:r>
                <a:r>
                  <a:rPr lang="en-US" altLang="cs-CZ" sz="2000" b="1" dirty="0" smtClean="0">
                    <a:solidFill>
                      <a:srgbClr val="0000FF"/>
                    </a:solidFill>
                  </a:rPr>
                  <a:t>magnetic dipole moment</a:t>
                </a:r>
                <a:r>
                  <a:rPr lang="en-US" altLang="cs-CZ" sz="2000" b="1" dirty="0" smtClean="0"/>
                  <a:t> </a:t>
                </a:r>
                <a:r>
                  <a:rPr lang="en-US" altLang="cs-CZ" sz="2000" dirty="0" smtClean="0"/>
                  <a:t>of the loop:</a:t>
                </a:r>
                <a:endParaRPr lang="cs-CZ" altLang="cs-CZ" sz="2000" dirty="0" smtClean="0"/>
              </a:p>
            </p:txBody>
          </p:sp>
        </mc:Choice>
        <mc:Fallback xmlns=""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5189130"/>
                <a:ext cx="8208912" cy="707886"/>
              </a:xfrm>
              <a:prstGeom prst="rect">
                <a:avLst/>
              </a:prstGeom>
              <a:blipFill rotWithShape="1">
                <a:blip r:embed="rId11"/>
                <a:stretch>
                  <a:fillRect l="-817" t="-4310" r="-743" b="-155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076744"/>
              </p:ext>
            </p:extLst>
          </p:nvPr>
        </p:nvGraphicFramePr>
        <p:xfrm>
          <a:off x="4200525" y="5875933"/>
          <a:ext cx="11525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82" name="Equation" r:id="rId12" imgW="609480" imgH="228600" progId="Equation.DSMT4">
                  <p:embed/>
                </p:oleObj>
              </mc:Choice>
              <mc:Fallback>
                <p:oleObj name="Equation" r:id="rId12" imgW="609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525" y="5875933"/>
                        <a:ext cx="1152525" cy="433387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66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12576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b="1" kern="0" dirty="0" err="1" smtClean="0">
                <a:solidFill>
                  <a:srgbClr val="FF0000"/>
                </a:solidFill>
              </a:rPr>
              <a:t>Torque</a:t>
            </a:r>
            <a:r>
              <a:rPr lang="cs-CZ" altLang="cs-CZ" sz="2400" b="1" kern="0" dirty="0" smtClean="0">
                <a:solidFill>
                  <a:srgbClr val="FF0000"/>
                </a:solidFill>
              </a:rPr>
              <a:t> on a </a:t>
            </a:r>
            <a:r>
              <a:rPr lang="cs-CZ" altLang="cs-CZ" sz="2400" b="1" kern="0" dirty="0" err="1" smtClean="0">
                <a:solidFill>
                  <a:srgbClr val="FF0000"/>
                </a:solidFill>
              </a:rPr>
              <a:t>Current</a:t>
            </a:r>
            <a:r>
              <a:rPr lang="cs-CZ" altLang="cs-CZ" sz="2400" b="1" kern="0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kern="0" dirty="0" err="1" smtClean="0">
                <a:solidFill>
                  <a:srgbClr val="FF0000"/>
                </a:solidFill>
              </a:rPr>
              <a:t>Loop</a:t>
            </a:r>
            <a:endParaRPr lang="en-US" altLang="cs-CZ" sz="2400" kern="0" dirty="0" smtClean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7544" y="632882"/>
            <a:ext cx="79906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formula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torque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can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be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further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rewritten</a:t>
            </a:r>
            <a:r>
              <a:rPr lang="cs-CZ" altLang="cs-CZ" sz="2000" dirty="0" smtClean="0"/>
              <a:t> in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scalar</a:t>
            </a:r>
            <a:r>
              <a:rPr lang="cs-CZ" altLang="cs-CZ" sz="2000" dirty="0" smtClean="0"/>
              <a:t> and </a:t>
            </a:r>
            <a:r>
              <a:rPr lang="cs-CZ" altLang="cs-CZ" sz="2000" dirty="0" err="1" smtClean="0"/>
              <a:t>vector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form</a:t>
            </a:r>
            <a:r>
              <a:rPr lang="cs-CZ" altLang="cs-CZ" sz="2000" dirty="0" smtClean="0"/>
              <a:t>: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679211"/>
              </p:ext>
            </p:extLst>
          </p:nvPr>
        </p:nvGraphicFramePr>
        <p:xfrm>
          <a:off x="6180732" y="1268760"/>
          <a:ext cx="12715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23" name="Equation" r:id="rId3" imgW="672840" imgH="253800" progId="Equation.DSMT4">
                  <p:embed/>
                </p:oleObj>
              </mc:Choice>
              <mc:Fallback>
                <p:oleObj name="Equation" r:id="rId3" imgW="672840" imgH="253800" progId="Equation.DSMT4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732" y="1268760"/>
                        <a:ext cx="1271588" cy="482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974864"/>
              </p:ext>
            </p:extLst>
          </p:nvPr>
        </p:nvGraphicFramePr>
        <p:xfrm>
          <a:off x="2267744" y="1268760"/>
          <a:ext cx="32877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24" name="Equation" r:id="rId5" imgW="1739880" imgH="228600" progId="Equation.DSMT4">
                  <p:embed/>
                </p:oleObj>
              </mc:Choice>
              <mc:Fallback>
                <p:oleObj name="Equation" r:id="rId5" imgW="1739880" imgH="228600" progId="Equation.DSMT4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268760"/>
                        <a:ext cx="32877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1943907"/>
                <a:ext cx="7990656" cy="10530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cs-CZ" altLang="cs-CZ" sz="2000" dirty="0" smtClean="0"/>
                  <a:t>We </a:t>
                </a:r>
                <a:r>
                  <a:rPr lang="cs-CZ" altLang="cs-CZ" sz="2000" dirty="0" err="1" smtClean="0"/>
                  <a:t>will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assume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that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magnetic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>
                    <a:solidFill>
                      <a:srgbClr val="0000FF"/>
                    </a:solidFill>
                  </a:rPr>
                  <a:t>potential</a:t>
                </a:r>
                <a:r>
                  <a:rPr lang="cs-CZ" altLang="cs-CZ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altLang="cs-CZ" sz="2000" dirty="0" err="1" smtClean="0">
                    <a:solidFill>
                      <a:srgbClr val="0000FF"/>
                    </a:solidFill>
                  </a:rPr>
                  <a:t>energy</a:t>
                </a:r>
                <a:r>
                  <a:rPr lang="cs-CZ" altLang="cs-CZ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altLang="cs-CZ" sz="2000" i="1" dirty="0" smtClean="0">
                    <a:solidFill>
                      <a:srgbClr val="0000FF"/>
                    </a:solidFill>
                  </a:rPr>
                  <a:t>U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is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zero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when</a:t>
                </a:r>
                <a:r>
                  <a:rPr lang="cs-CZ" altLang="cs-CZ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cs-CZ" sz="2000" i="1" smtClean="0">
                            <a:latin typeface="Cambria Math"/>
                          </a:rPr>
                          <m:t>μ</m:t>
                        </m:r>
                      </m:e>
                    </m:acc>
                  </m:oMath>
                </a14:m>
                <a:r>
                  <a:rPr lang="cs-CZ" altLang="cs-CZ" sz="20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altLang="cs-CZ" sz="2000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cs-CZ" altLang="cs-CZ" sz="2000" dirty="0" smtClean="0"/>
                  <a:t> are </a:t>
                </a:r>
                <a:r>
                  <a:rPr lang="cs-CZ" altLang="cs-CZ" sz="2000" dirty="0" err="1" smtClean="0"/>
                  <a:t>at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right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angles</a:t>
                </a:r>
                <a:r>
                  <a:rPr lang="cs-CZ" altLang="cs-CZ" sz="2000" dirty="0" smtClean="0"/>
                  <a:t> (</a:t>
                </a:r>
                <a:r>
                  <a:rPr lang="el-GR" altLang="cs-CZ" sz="2000" dirty="0" smtClean="0"/>
                  <a:t>α</a:t>
                </a:r>
                <a:r>
                  <a:rPr lang="cs-CZ" altLang="cs-CZ" sz="2000" dirty="0" smtClean="0"/>
                  <a:t>=90°).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potential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energy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is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equal</a:t>
                </a:r>
                <a:r>
                  <a:rPr lang="cs-CZ" altLang="cs-CZ" sz="2000" dirty="0" smtClean="0"/>
                  <a:t> to </a:t>
                </a:r>
                <a:r>
                  <a:rPr lang="cs-CZ" altLang="cs-CZ" sz="2000" dirty="0" err="1" smtClean="0"/>
                  <a:t>work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i="1" dirty="0" smtClean="0"/>
                  <a:t>W</a:t>
                </a:r>
                <a:r>
                  <a:rPr lang="cs-CZ" altLang="cs-CZ" sz="2000" dirty="0" smtClean="0"/>
                  <a:t> to </a:t>
                </a:r>
                <a:r>
                  <a:rPr lang="cs-CZ" altLang="cs-CZ" sz="2000" dirty="0" err="1" smtClean="0"/>
                  <a:t>rotate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dipole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from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zero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position</a:t>
                </a:r>
                <a:r>
                  <a:rPr lang="cs-CZ" altLang="cs-CZ" sz="2000" dirty="0" smtClean="0"/>
                  <a:t> to </a:t>
                </a:r>
                <a:r>
                  <a:rPr lang="el-GR" altLang="cs-CZ" sz="2000" i="1" dirty="0" smtClean="0"/>
                  <a:t>α</a:t>
                </a:r>
                <a:r>
                  <a:rPr lang="cs-CZ" altLang="cs-CZ" sz="2000" dirty="0" smtClean="0"/>
                  <a:t>.</a:t>
                </a:r>
              </a:p>
            </p:txBody>
          </p:sp>
        </mc:Choice>
        <mc:Fallback xmlns="">
          <p:sp>
            <p:nvSpPr>
              <p:cNvPr id="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943907"/>
                <a:ext cx="7990656" cy="1053045"/>
              </a:xfrm>
              <a:prstGeom prst="rect">
                <a:avLst/>
              </a:prstGeom>
              <a:blipFill rotWithShape="1">
                <a:blip r:embed="rId7"/>
                <a:stretch>
                  <a:fillRect l="-839" t="-2312" r="-763" b="-98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199961"/>
              </p:ext>
            </p:extLst>
          </p:nvPr>
        </p:nvGraphicFramePr>
        <p:xfrm>
          <a:off x="611560" y="3068638"/>
          <a:ext cx="7437438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25" name="Equation" r:id="rId8" imgW="3936960" imgH="469800" progId="Equation.DSMT4">
                  <p:embed/>
                </p:oleObj>
              </mc:Choice>
              <mc:Fallback>
                <p:oleObj name="Equation" r:id="rId8" imgW="3936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068638"/>
                        <a:ext cx="7437438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945677"/>
              </p:ext>
            </p:extLst>
          </p:nvPr>
        </p:nvGraphicFramePr>
        <p:xfrm>
          <a:off x="2915816" y="4292600"/>
          <a:ext cx="1295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26" name="Equation" r:id="rId10" imgW="685800" imgH="241200" progId="Equation.DSMT4">
                  <p:embed/>
                </p:oleObj>
              </mc:Choice>
              <mc:Fallback>
                <p:oleObj name="Equation" r:id="rId10" imgW="685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292600"/>
                        <a:ext cx="1295400" cy="4556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41784" y="4325034"/>
            <a:ext cx="20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smtClean="0"/>
              <a:t>In </a:t>
            </a:r>
            <a:r>
              <a:rPr lang="cs-CZ" altLang="cs-CZ" sz="2000" dirty="0" err="1" smtClean="0"/>
              <a:t>vector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form</a:t>
            </a:r>
            <a:endParaRPr lang="cs-CZ" altLang="cs-CZ" sz="2000" dirty="0" smtClean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9552" y="5117122"/>
            <a:ext cx="79906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relation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equivalent</a:t>
            </a:r>
            <a:r>
              <a:rPr lang="cs-CZ" altLang="cs-CZ" sz="2000" dirty="0" smtClean="0"/>
              <a:t> to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energy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electric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dipole</a:t>
            </a:r>
            <a:r>
              <a:rPr lang="cs-CZ" altLang="cs-CZ" sz="2000" dirty="0" smtClean="0"/>
              <a:t> </a:t>
            </a: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41531"/>
              </p:ext>
            </p:extLst>
          </p:nvPr>
        </p:nvGraphicFramePr>
        <p:xfrm>
          <a:off x="7162800" y="5061619"/>
          <a:ext cx="1295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27" name="Equation" r:id="rId12" imgW="685800" imgH="241200" progId="Equation.DSMT4">
                  <p:embed/>
                </p:oleObj>
              </mc:Choice>
              <mc:Fallback>
                <p:oleObj name="Equation" r:id="rId12" imgW="685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061619"/>
                        <a:ext cx="1295400" cy="455613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600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12576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b="1" kern="0" dirty="0" err="1" smtClean="0">
                <a:solidFill>
                  <a:srgbClr val="FF0000"/>
                </a:solidFill>
              </a:rPr>
              <a:t>Charged</a:t>
            </a:r>
            <a:r>
              <a:rPr lang="cs-CZ" altLang="cs-CZ" sz="2400" b="1" kern="0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kern="0" dirty="0" err="1" smtClean="0">
                <a:solidFill>
                  <a:srgbClr val="FF0000"/>
                </a:solidFill>
              </a:rPr>
              <a:t>Particle</a:t>
            </a:r>
            <a:r>
              <a:rPr lang="cs-CZ" altLang="cs-CZ" sz="2400" b="1" kern="0" dirty="0" smtClean="0">
                <a:solidFill>
                  <a:srgbClr val="FF0000"/>
                </a:solidFill>
              </a:rPr>
              <a:t> in </a:t>
            </a:r>
            <a:r>
              <a:rPr lang="cs-CZ" altLang="cs-CZ" sz="2400" b="1" kern="0" dirty="0" err="1" smtClean="0">
                <a:solidFill>
                  <a:srgbClr val="FF0000"/>
                </a:solidFill>
              </a:rPr>
              <a:t>Magnetic</a:t>
            </a:r>
            <a:r>
              <a:rPr lang="cs-CZ" altLang="cs-CZ" sz="2400" b="1" kern="0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kern="0" dirty="0" err="1" smtClean="0">
                <a:solidFill>
                  <a:srgbClr val="FF0000"/>
                </a:solidFill>
              </a:rPr>
              <a:t>Field</a:t>
            </a:r>
            <a:endParaRPr lang="en-US" altLang="cs-CZ" sz="2400" kern="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54018"/>
            <a:ext cx="2075692" cy="24749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6252941" y="954018"/>
                <a:ext cx="40729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941" y="954018"/>
                <a:ext cx="407291" cy="4029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8125149" y="937837"/>
                <a:ext cx="40729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149" y="937837"/>
                <a:ext cx="407291" cy="4029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8125149" y="3098077"/>
                <a:ext cx="40729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149" y="3098077"/>
                <a:ext cx="407291" cy="4029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6252941" y="3098077"/>
                <a:ext cx="40729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941" y="3098077"/>
                <a:ext cx="407291" cy="4029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7020272" y="191683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8285467" y="14754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152238" y="7647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7405069" y="1196752"/>
                <a:ext cx="380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069" y="1196752"/>
                <a:ext cx="380553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21311" r="-274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7359799" y="1691516"/>
                <a:ext cx="39889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799" y="1691516"/>
                <a:ext cx="398892" cy="402931"/>
              </a:xfrm>
              <a:prstGeom prst="rect">
                <a:avLst/>
              </a:prstGeom>
              <a:blipFill rotWithShape="1">
                <a:blip r:embed="rId9"/>
                <a:stretch>
                  <a:fillRect t="-20896" r="-303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477364" y="2377997"/>
                <a:ext cx="39889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364" y="2377997"/>
                <a:ext cx="398892" cy="402931"/>
              </a:xfrm>
              <a:prstGeom prst="rect">
                <a:avLst/>
              </a:prstGeom>
              <a:blipFill rotWithShape="1">
                <a:blip r:embed="rId10"/>
                <a:stretch>
                  <a:fillRect t="-21212" r="-307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7341460" y="2852936"/>
                <a:ext cx="39889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460" y="2852936"/>
                <a:ext cx="398892" cy="402931"/>
              </a:xfrm>
              <a:prstGeom prst="rect">
                <a:avLst/>
              </a:prstGeom>
              <a:blipFill rotWithShape="1">
                <a:blip r:embed="rId11"/>
                <a:stretch>
                  <a:fillRect t="-21212" r="-303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7785622" y="2060848"/>
                <a:ext cx="39889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622" y="2060848"/>
                <a:ext cx="398892" cy="402931"/>
              </a:xfrm>
              <a:prstGeom prst="rect">
                <a:avLst/>
              </a:prstGeom>
              <a:blipFill rotWithShape="1">
                <a:blip r:embed="rId12"/>
                <a:stretch>
                  <a:fillRect t="-21212" r="-303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/>
          <p:cNvSpPr txBox="1"/>
          <p:nvPr/>
        </p:nvSpPr>
        <p:spPr>
          <a:xfrm>
            <a:off x="7036714" y="118506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Q</a:t>
            </a:r>
            <a:endParaRPr lang="cs-CZ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757153"/>
                <a:ext cx="5688632" cy="10530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cs-CZ" altLang="cs-CZ" sz="2000" dirty="0" smtClean="0"/>
                  <a:t>We </a:t>
                </a:r>
                <a:r>
                  <a:rPr lang="cs-CZ" altLang="cs-CZ" sz="2000" dirty="0" err="1" smtClean="0"/>
                  <a:t>will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examine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now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what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happens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when</a:t>
                </a:r>
                <a:r>
                  <a:rPr lang="cs-CZ" altLang="cs-CZ" sz="2000" dirty="0" smtClean="0"/>
                  <a:t> a </a:t>
                </a:r>
                <a:r>
                  <a:rPr lang="cs-CZ" altLang="cs-CZ" sz="2000" dirty="0" err="1" smtClean="0"/>
                  <a:t>positively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charged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particle</a:t>
                </a:r>
                <a:r>
                  <a:rPr lang="cs-CZ" altLang="cs-CZ" sz="2000" dirty="0" smtClean="0"/>
                  <a:t> (</a:t>
                </a:r>
                <a:r>
                  <a:rPr lang="cs-CZ" altLang="cs-CZ" sz="2000" i="1" dirty="0" smtClean="0">
                    <a:solidFill>
                      <a:srgbClr val="0000FF"/>
                    </a:solidFill>
                  </a:rPr>
                  <a:t>Q</a:t>
                </a:r>
                <a:r>
                  <a:rPr lang="cs-CZ" altLang="cs-CZ" sz="2000" dirty="0" smtClean="0"/>
                  <a:t>) </a:t>
                </a:r>
                <a:r>
                  <a:rPr lang="cs-CZ" altLang="cs-CZ" sz="2000" dirty="0" err="1" smtClean="0"/>
                  <a:t>enters</a:t>
                </a:r>
                <a:r>
                  <a:rPr lang="cs-CZ" altLang="cs-CZ" sz="2000" dirty="0" smtClean="0"/>
                  <a:t> a </a:t>
                </a:r>
                <a:r>
                  <a:rPr lang="cs-CZ" altLang="cs-CZ" sz="2000" dirty="0" err="1" smtClean="0"/>
                  <a:t>magnetic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field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with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initial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velocity</a:t>
                </a:r>
                <a:r>
                  <a:rPr lang="cs-CZ" altLang="cs-CZ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perpendicular</a:t>
                </a:r>
                <a:r>
                  <a:rPr lang="cs-CZ" altLang="cs-CZ" sz="2000" dirty="0" smtClean="0"/>
                  <a:t> to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cs-CZ" altLang="cs-CZ" sz="2000" dirty="0" smtClean="0"/>
                  <a:t>. </a:t>
                </a:r>
              </a:p>
            </p:txBody>
          </p:sp>
        </mc:Choice>
        <mc:Fallback xmlns="">
          <p:sp>
            <p:nvSpPr>
              <p:cNvPr id="1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757153"/>
                <a:ext cx="5688632" cy="1053045"/>
              </a:xfrm>
              <a:prstGeom prst="rect">
                <a:avLst/>
              </a:prstGeom>
              <a:blipFill rotWithShape="1">
                <a:blip r:embed="rId13"/>
                <a:stretch>
                  <a:fillRect l="-1179" t="-2312" r="-1072" b="-98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509284"/>
              </p:ext>
            </p:extLst>
          </p:nvPr>
        </p:nvGraphicFramePr>
        <p:xfrm>
          <a:off x="589259" y="2276872"/>
          <a:ext cx="5422901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85" name="Equation" r:id="rId14" imgW="2869920" imgH="253800" progId="Equation.DSMT4">
                  <p:embed/>
                </p:oleObj>
              </mc:Choice>
              <mc:Fallback>
                <p:oleObj name="Equation" r:id="rId14" imgW="2869920" imgH="253800" progId="Equation.DSMT4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59" y="2276872"/>
                        <a:ext cx="5422901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7544" y="2924944"/>
            <a:ext cx="568863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1900" dirty="0" err="1" smtClean="0"/>
              <a:t>According</a:t>
            </a:r>
            <a:r>
              <a:rPr lang="cs-CZ" altLang="cs-CZ" sz="1900" dirty="0" smtClean="0"/>
              <a:t> to </a:t>
            </a:r>
            <a:r>
              <a:rPr lang="cs-CZ" altLang="cs-CZ" sz="1900" dirty="0" err="1" smtClean="0"/>
              <a:t>the</a:t>
            </a:r>
            <a:r>
              <a:rPr lang="cs-CZ" altLang="cs-CZ" sz="1900" dirty="0" smtClean="0"/>
              <a:t> </a:t>
            </a:r>
            <a:r>
              <a:rPr lang="cs-CZ" altLang="cs-CZ" sz="1900" dirty="0" err="1" smtClean="0"/>
              <a:t>Lorentz</a:t>
            </a:r>
            <a:r>
              <a:rPr lang="cs-CZ" altLang="cs-CZ" sz="1900" dirty="0" smtClean="0"/>
              <a:t> </a:t>
            </a:r>
            <a:r>
              <a:rPr lang="cs-CZ" altLang="cs-CZ" sz="1900" dirty="0" err="1" smtClean="0"/>
              <a:t>force</a:t>
            </a:r>
            <a:r>
              <a:rPr lang="cs-CZ" altLang="cs-CZ" sz="1900" dirty="0" smtClean="0"/>
              <a:t> and Newton</a:t>
            </a:r>
            <a:r>
              <a:rPr lang="en-US" altLang="cs-CZ" sz="1900" dirty="0" smtClean="0"/>
              <a:t>’</a:t>
            </a:r>
            <a:r>
              <a:rPr lang="cs-CZ" altLang="cs-CZ" sz="1900" dirty="0" smtClean="0"/>
              <a:t>s </a:t>
            </a:r>
            <a:r>
              <a:rPr lang="cs-CZ" altLang="cs-CZ" sz="1900" dirty="0" err="1" smtClean="0"/>
              <a:t>laws</a:t>
            </a:r>
            <a:endParaRPr lang="cs-CZ" altLang="cs-CZ" sz="1900" dirty="0" smtClean="0"/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63258"/>
              </p:ext>
            </p:extLst>
          </p:nvPr>
        </p:nvGraphicFramePr>
        <p:xfrm>
          <a:off x="899592" y="3212976"/>
          <a:ext cx="388778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86" name="Equation" r:id="rId16" imgW="2057400" imgH="419040" progId="Equation.DSMT4">
                  <p:embed/>
                </p:oleObj>
              </mc:Choice>
              <mc:Fallback>
                <p:oleObj name="Equation" r:id="rId16" imgW="2057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212976"/>
                        <a:ext cx="3887788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4149080"/>
                <a:ext cx="4896544" cy="977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1900" dirty="0" smtClean="0"/>
                  <a:t>Since the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cs-CZ" altLang="cs-CZ" sz="2000" i="1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cs-CZ" sz="19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cs-CZ" altLang="cs-CZ" sz="2000" i="1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cs-CZ" sz="1900" dirty="0" smtClean="0"/>
                  <a:t>have only </a:t>
                </a:r>
                <a:r>
                  <a:rPr lang="en-US" altLang="cs-CZ" sz="1900" i="1" dirty="0" smtClean="0"/>
                  <a:t>x</a:t>
                </a:r>
                <a:r>
                  <a:rPr lang="en-US" altLang="cs-CZ" sz="1900" dirty="0" smtClean="0"/>
                  <a:t> and </a:t>
                </a:r>
                <a:r>
                  <a:rPr lang="en-US" altLang="cs-CZ" sz="1900" i="1" dirty="0" smtClean="0"/>
                  <a:t>y</a:t>
                </a:r>
                <a:r>
                  <a:rPr lang="en-US" altLang="cs-CZ" sz="1900" dirty="0" smtClean="0"/>
                  <a:t> components, we can simply decompose to </a:t>
                </a:r>
                <a:r>
                  <a:rPr lang="en-US" altLang="cs-CZ" sz="1900" i="1" dirty="0" smtClean="0"/>
                  <a:t>x</a:t>
                </a:r>
                <a:r>
                  <a:rPr lang="en-US" altLang="cs-CZ" sz="1900" dirty="0" smtClean="0"/>
                  <a:t> and </a:t>
                </a:r>
                <a:r>
                  <a:rPr lang="en-US" altLang="cs-CZ" sz="1900" i="1" dirty="0" smtClean="0"/>
                  <a:t>y</a:t>
                </a:r>
                <a:r>
                  <a:rPr lang="en-US" altLang="cs-CZ" sz="1900" dirty="0" smtClean="0"/>
                  <a:t> components.  </a:t>
                </a:r>
                <a:endParaRPr lang="cs-CZ" altLang="cs-CZ" sz="1900" dirty="0" smtClean="0"/>
              </a:p>
            </p:txBody>
          </p:sp>
        </mc:Choice>
        <mc:Fallback xmlns="">
          <p:sp>
            <p:nvSpPr>
              <p:cNvPr id="2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149080"/>
                <a:ext cx="4896544" cy="977768"/>
              </a:xfrm>
              <a:prstGeom prst="rect">
                <a:avLst/>
              </a:prstGeom>
              <a:blipFill rotWithShape="1">
                <a:blip r:embed="rId18"/>
                <a:stretch>
                  <a:fillRect l="-1245" t="-6875" r="-1121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697151"/>
              </p:ext>
            </p:extLst>
          </p:nvPr>
        </p:nvGraphicFramePr>
        <p:xfrm>
          <a:off x="5652120" y="4127500"/>
          <a:ext cx="25939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87" name="Equation" r:id="rId19" imgW="1371600" imgH="482400" progId="Equation.DSMT4">
                  <p:embed/>
                </p:oleObj>
              </mc:Choice>
              <mc:Fallback>
                <p:oleObj name="Equation" r:id="rId19" imgW="1371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127500"/>
                        <a:ext cx="259397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837213"/>
              </p:ext>
            </p:extLst>
          </p:nvPr>
        </p:nvGraphicFramePr>
        <p:xfrm>
          <a:off x="5168527" y="5445224"/>
          <a:ext cx="336391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88" name="Equation" r:id="rId21" imgW="1777680" imgH="393480" progId="Equation.DSMT4">
                  <p:embed/>
                </p:oleObj>
              </mc:Choice>
              <mc:Fallback>
                <p:oleObj name="Equation" r:id="rId21" imgW="1777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527" y="5445224"/>
                        <a:ext cx="3363913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67544" y="5661471"/>
            <a:ext cx="4896544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1900" dirty="0" smtClean="0"/>
              <a:t>After the time integration we obtain</a:t>
            </a:r>
            <a:endParaRPr lang="cs-CZ" altLang="cs-CZ" sz="1900" dirty="0" smtClean="0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67544" y="1876762"/>
            <a:ext cx="56886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smtClean="0"/>
              <a:t>Let </a:t>
            </a:r>
            <a:r>
              <a:rPr lang="cs-CZ" altLang="cs-CZ" sz="2000" dirty="0" err="1" smtClean="0"/>
              <a:t>us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assume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initial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time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/>
              <a:t>t</a:t>
            </a:r>
            <a:r>
              <a:rPr lang="cs-CZ" altLang="cs-CZ" sz="2000" dirty="0" smtClean="0"/>
              <a:t>=0</a:t>
            </a:r>
          </a:p>
        </p:txBody>
      </p:sp>
    </p:spTree>
    <p:extLst>
      <p:ext uri="{BB962C8B-B14F-4D97-AF65-F5344CB8AC3E}">
        <p14:creationId xmlns:p14="http://schemas.microsoft.com/office/powerpoint/2010/main" val="251551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b="1" kern="0" dirty="0" err="1" smtClean="0">
                <a:solidFill>
                  <a:srgbClr val="FF0000"/>
                </a:solidFill>
              </a:rPr>
              <a:t>Charged</a:t>
            </a:r>
            <a:r>
              <a:rPr lang="cs-CZ" altLang="cs-CZ" sz="2400" b="1" kern="0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kern="0" dirty="0" err="1" smtClean="0">
                <a:solidFill>
                  <a:srgbClr val="FF0000"/>
                </a:solidFill>
              </a:rPr>
              <a:t>Particle</a:t>
            </a:r>
            <a:r>
              <a:rPr lang="cs-CZ" altLang="cs-CZ" sz="2400" b="1" kern="0" dirty="0" smtClean="0">
                <a:solidFill>
                  <a:srgbClr val="FF0000"/>
                </a:solidFill>
              </a:rPr>
              <a:t> in </a:t>
            </a:r>
            <a:r>
              <a:rPr lang="cs-CZ" altLang="cs-CZ" sz="2400" b="1" kern="0" dirty="0" err="1" smtClean="0">
                <a:solidFill>
                  <a:srgbClr val="FF0000"/>
                </a:solidFill>
              </a:rPr>
              <a:t>Magnetic</a:t>
            </a:r>
            <a:r>
              <a:rPr lang="cs-CZ" altLang="cs-CZ" sz="2400" b="1" kern="0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kern="0" dirty="0" err="1" smtClean="0">
                <a:solidFill>
                  <a:srgbClr val="FF0000"/>
                </a:solidFill>
              </a:rPr>
              <a:t>Field</a:t>
            </a:r>
            <a:endParaRPr lang="en-US" altLang="cs-CZ" sz="2400" kern="0" dirty="0" smtClean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7544" y="654255"/>
            <a:ext cx="4896544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1900" dirty="0" smtClean="0"/>
              <a:t>For the magnitudes of velocity we can write</a:t>
            </a:r>
            <a:endParaRPr lang="cs-CZ" altLang="cs-CZ" sz="1900" dirty="0" smtClean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798847"/>
              </p:ext>
            </p:extLst>
          </p:nvPr>
        </p:nvGraphicFramePr>
        <p:xfrm>
          <a:off x="5508104" y="620688"/>
          <a:ext cx="25003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2" name="Equation" r:id="rId3" imgW="1320480" imgH="241200" progId="Equation.DSMT4">
                  <p:embed/>
                </p:oleObj>
              </mc:Choice>
              <mc:Fallback>
                <p:oleObj name="Equation" r:id="rId3" imgW="1320480" imgH="241200" progId="Equation.DSMT4">
                  <p:embed/>
                  <p:pic>
                    <p:nvPicPr>
                      <p:cNvPr id="0" name="Objek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620688"/>
                        <a:ext cx="25003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025165"/>
              </p:ext>
            </p:extLst>
          </p:nvPr>
        </p:nvGraphicFramePr>
        <p:xfrm>
          <a:off x="467545" y="1292818"/>
          <a:ext cx="3168352" cy="85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3" name="Equation" r:id="rId5" imgW="1739880" imgH="469800" progId="Equation.DSMT4">
                  <p:embed/>
                </p:oleObj>
              </mc:Choice>
              <mc:Fallback>
                <p:oleObj name="Equation" r:id="rId5" imgW="17398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5" y="1292818"/>
                        <a:ext cx="3168352" cy="85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288315"/>
              </p:ext>
            </p:extLst>
          </p:nvPr>
        </p:nvGraphicFramePr>
        <p:xfrm>
          <a:off x="3995936" y="1268760"/>
          <a:ext cx="4824536" cy="88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4" name="Equation" r:id="rId7" imgW="2577960" imgH="469800" progId="Equation.DSMT4">
                  <p:embed/>
                </p:oleObj>
              </mc:Choice>
              <mc:Fallback>
                <p:oleObj name="Equation" r:id="rId7" imgW="2577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268760"/>
                        <a:ext cx="4824536" cy="880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276831"/>
              </p:ext>
            </p:extLst>
          </p:nvPr>
        </p:nvGraphicFramePr>
        <p:xfrm>
          <a:off x="604391" y="2419963"/>
          <a:ext cx="41116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5" name="Equation" r:id="rId9" imgW="2197080" imgH="495000" progId="Equation.DSMT4">
                  <p:embed/>
                </p:oleObj>
              </mc:Choice>
              <mc:Fallback>
                <p:oleObj name="Equation" r:id="rId9" imgW="21970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91" y="2419963"/>
                        <a:ext cx="41116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528771"/>
              </p:ext>
            </p:extLst>
          </p:nvPr>
        </p:nvGraphicFramePr>
        <p:xfrm>
          <a:off x="5512445" y="2410959"/>
          <a:ext cx="29479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6" name="Equation" r:id="rId11" imgW="1574640" imgH="495000" progId="Equation.DSMT4">
                  <p:embed/>
                </p:oleObj>
              </mc:Choice>
              <mc:Fallback>
                <p:oleObj name="Equation" r:id="rId11" imgW="15746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445" y="2410959"/>
                        <a:ext cx="2947987" cy="927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7544" y="3682422"/>
            <a:ext cx="489654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1900" dirty="0" smtClean="0"/>
              <a:t>This is an equation of a circle with radius </a:t>
            </a:r>
            <a:r>
              <a:rPr lang="en-US" altLang="cs-CZ" sz="1900" i="1" dirty="0" smtClean="0">
                <a:solidFill>
                  <a:srgbClr val="0000FF"/>
                </a:solidFill>
              </a:rPr>
              <a:t>R</a:t>
            </a:r>
            <a:r>
              <a:rPr lang="en-US" altLang="cs-CZ" sz="1900" dirty="0" smtClean="0"/>
              <a:t> shifted on the </a:t>
            </a:r>
            <a:r>
              <a:rPr lang="en-US" altLang="cs-CZ" sz="1900" i="1" dirty="0" smtClean="0"/>
              <a:t>y</a:t>
            </a:r>
            <a:r>
              <a:rPr lang="en-US" altLang="cs-CZ" sz="1900" dirty="0" smtClean="0"/>
              <a:t> axis by </a:t>
            </a:r>
            <a:r>
              <a:rPr lang="en-US" altLang="cs-CZ" sz="1900" i="1" dirty="0" err="1" smtClean="0">
                <a:solidFill>
                  <a:srgbClr val="0000FF"/>
                </a:solidFill>
              </a:rPr>
              <a:t>y</a:t>
            </a:r>
            <a:r>
              <a:rPr lang="en-US" altLang="cs-CZ" sz="1900" i="1" baseline="-25000" dirty="0" err="1" smtClean="0">
                <a:solidFill>
                  <a:srgbClr val="0000FF"/>
                </a:solidFill>
              </a:rPr>
              <a:t>c</a:t>
            </a:r>
            <a:r>
              <a:rPr lang="en-US" altLang="cs-CZ" sz="1900" dirty="0" smtClean="0"/>
              <a:t>. </a:t>
            </a:r>
            <a:endParaRPr lang="cs-CZ" altLang="cs-CZ" sz="1900" dirty="0" smtClean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97286"/>
              </p:ext>
            </p:extLst>
          </p:nvPr>
        </p:nvGraphicFramePr>
        <p:xfrm>
          <a:off x="5535686" y="3635418"/>
          <a:ext cx="285273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7" name="Equation" r:id="rId13" imgW="1523880" imgH="419040" progId="Equation.DSMT4">
                  <p:embed/>
                </p:oleObj>
              </mc:Choice>
              <mc:Fallback>
                <p:oleObj name="Equation" r:id="rId13" imgW="1523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86" y="3635418"/>
                        <a:ext cx="2852738" cy="784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67544" y="4643207"/>
            <a:ext cx="4104456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1900" dirty="0" smtClean="0"/>
              <a:t>The period of revolution and frequency called </a:t>
            </a:r>
            <a:r>
              <a:rPr lang="en-US" altLang="cs-CZ" sz="1900" dirty="0" smtClean="0">
                <a:solidFill>
                  <a:srgbClr val="0000FF"/>
                </a:solidFill>
              </a:rPr>
              <a:t>cyclotron frequency </a:t>
            </a:r>
            <a:r>
              <a:rPr lang="en-US" altLang="cs-CZ" sz="1900" dirty="0" smtClean="0"/>
              <a:t>can be expressed as</a:t>
            </a:r>
            <a:endParaRPr lang="cs-CZ" altLang="cs-CZ" sz="1900" dirty="0" smtClean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391685"/>
              </p:ext>
            </p:extLst>
          </p:nvPr>
        </p:nvGraphicFramePr>
        <p:xfrm>
          <a:off x="4915991" y="4771274"/>
          <a:ext cx="34004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8" name="Equation" r:id="rId15" imgW="1815840" imgH="431640" progId="Equation.DSMT4">
                  <p:embed/>
                </p:oleObj>
              </mc:Choice>
              <mc:Fallback>
                <p:oleObj name="Equation" r:id="rId15" imgW="1815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5991" y="4771274"/>
                        <a:ext cx="3400425" cy="808037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67544" y="5771872"/>
            <a:ext cx="4104456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1900" u="sng" dirty="0" smtClean="0"/>
              <a:t>Example:</a:t>
            </a:r>
            <a:r>
              <a:rPr lang="en-US" altLang="cs-CZ" sz="1900" dirty="0" smtClean="0"/>
              <a:t> for an electron entering the field B= 0.1T with velocity v=10</a:t>
            </a:r>
            <a:r>
              <a:rPr lang="en-US" altLang="cs-CZ" sz="1900" baseline="30000" dirty="0" smtClean="0"/>
              <a:t>4</a:t>
            </a:r>
            <a:r>
              <a:rPr lang="en-US" altLang="cs-CZ" sz="1900" dirty="0" smtClean="0"/>
              <a:t> m/s we have</a:t>
            </a:r>
            <a:endParaRPr lang="cs-CZ" altLang="cs-CZ" sz="1900" dirty="0" smtClean="0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770993"/>
              </p:ext>
            </p:extLst>
          </p:nvPr>
        </p:nvGraphicFramePr>
        <p:xfrm>
          <a:off x="4999038" y="6073924"/>
          <a:ext cx="32353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9" name="Equation" r:id="rId17" imgW="1726920" imgH="203040" progId="Equation.DSMT4">
                  <p:embed/>
                </p:oleObj>
              </mc:Choice>
              <mc:Fallback>
                <p:oleObj name="Equation" r:id="rId17" imgW="1726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6073924"/>
                        <a:ext cx="3235325" cy="379412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12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400" b="1" kern="0" dirty="0" smtClean="0">
                <a:solidFill>
                  <a:srgbClr val="FF0000"/>
                </a:solidFill>
              </a:rPr>
              <a:t>Ampere’s Law</a:t>
            </a:r>
            <a:endParaRPr lang="en-US" altLang="cs-CZ" sz="2400" kern="0" dirty="0" smtClean="0"/>
          </a:p>
        </p:txBody>
      </p:sp>
      <p:pic>
        <p:nvPicPr>
          <p:cNvPr id="3" name="Picture 3" descr="m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0688"/>
            <a:ext cx="3403104" cy="223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67544" y="692696"/>
            <a:ext cx="468052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An experiment with iron sawdust placed on a piece of paper around a wire carrying electric current perpendicular to the paper shows us that the </a:t>
            </a:r>
            <a:r>
              <a:rPr lang="en-US" altLang="cs-CZ" sz="2000" dirty="0" smtClean="0">
                <a:solidFill>
                  <a:srgbClr val="0000FF"/>
                </a:solidFill>
              </a:rPr>
              <a:t>force lines</a:t>
            </a:r>
            <a:r>
              <a:rPr lang="en-US" altLang="cs-CZ" sz="2000" dirty="0" smtClean="0"/>
              <a:t> of magnetic field are </a:t>
            </a:r>
            <a:r>
              <a:rPr lang="en-US" altLang="cs-CZ" sz="2000" dirty="0" smtClean="0">
                <a:solidFill>
                  <a:srgbClr val="0000FF"/>
                </a:solidFill>
              </a:rPr>
              <a:t>circular</a:t>
            </a:r>
            <a:r>
              <a:rPr lang="en-US" altLang="cs-CZ" sz="2000" dirty="0" smtClean="0"/>
              <a:t> with the center at the position of the wire. </a:t>
            </a:r>
            <a:endParaRPr lang="cs-CZ" altLang="cs-CZ" sz="2000" dirty="0" smtClean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7544" y="2930168"/>
            <a:ext cx="72728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Another experiments found that the magnetic induction is directly proportional to the current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I</a:t>
            </a:r>
            <a:r>
              <a:rPr lang="en-US" altLang="cs-CZ" sz="2000" dirty="0" smtClean="0"/>
              <a:t> flowing through the wire and inversely proportional to the distance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r</a:t>
            </a:r>
            <a:r>
              <a:rPr lang="en-US" altLang="cs-CZ" sz="2000" dirty="0" smtClean="0"/>
              <a:t> from the wire.   </a:t>
            </a:r>
            <a:endParaRPr lang="cs-CZ" altLang="cs-CZ" sz="2000" dirty="0" smtClean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974141"/>
              </p:ext>
            </p:extLst>
          </p:nvPr>
        </p:nvGraphicFramePr>
        <p:xfrm>
          <a:off x="7884368" y="3070492"/>
          <a:ext cx="7366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1" name="Equation" r:id="rId4" imgW="393480" imgH="393480" progId="Equation.DSMT4">
                  <p:embed/>
                </p:oleObj>
              </mc:Choice>
              <mc:Fallback>
                <p:oleObj name="Equation" r:id="rId4" imgW="393480" imgH="393480" progId="Equation.DSMT4">
                  <p:embed/>
                  <p:pic>
                    <p:nvPicPr>
                      <p:cNvPr id="0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3070492"/>
                        <a:ext cx="7366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7544" y="4141529"/>
            <a:ext cx="5472608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constant of proportionality was defined as</a:t>
            </a:r>
          </a:p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where </a:t>
            </a:r>
            <a:r>
              <a:rPr lang="el-GR" altLang="cs-CZ" sz="2000" i="1" dirty="0" smtClean="0">
                <a:solidFill>
                  <a:srgbClr val="0000FF"/>
                </a:solidFill>
              </a:rPr>
              <a:t>μ</a:t>
            </a:r>
            <a:r>
              <a:rPr lang="en-US" altLang="cs-CZ" sz="2000" i="1" baseline="-25000" dirty="0" smtClean="0">
                <a:solidFill>
                  <a:srgbClr val="0000FF"/>
                </a:solidFill>
              </a:rPr>
              <a:t>0</a:t>
            </a:r>
            <a:r>
              <a:rPr lang="en-US" altLang="cs-CZ" sz="2000" dirty="0" smtClean="0"/>
              <a:t> is </a:t>
            </a:r>
            <a:r>
              <a:rPr lang="en-US" altLang="cs-CZ" sz="2000" b="1" dirty="0" smtClean="0">
                <a:solidFill>
                  <a:srgbClr val="0000FF"/>
                </a:solidFill>
              </a:rPr>
              <a:t>permeability of vacuum</a:t>
            </a:r>
            <a:r>
              <a:rPr lang="en-US" altLang="cs-CZ" sz="2000" dirty="0" smtClean="0"/>
              <a:t>. </a:t>
            </a:r>
            <a:endParaRPr lang="cs-CZ" altLang="cs-CZ" sz="2000" dirty="0" smtClean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059126"/>
              </p:ext>
            </p:extLst>
          </p:nvPr>
        </p:nvGraphicFramePr>
        <p:xfrm>
          <a:off x="6135786" y="4005064"/>
          <a:ext cx="45243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2" name="Equation" r:id="rId6" imgW="241200" imgH="393480" progId="Equation.DSMT4">
                  <p:embed/>
                </p:oleObj>
              </mc:Choice>
              <mc:Fallback>
                <p:oleObj name="Equation" r:id="rId6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786" y="4005064"/>
                        <a:ext cx="452438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615424"/>
              </p:ext>
            </p:extLst>
          </p:nvPr>
        </p:nvGraphicFramePr>
        <p:xfrm>
          <a:off x="1086817" y="5066382"/>
          <a:ext cx="24050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3" name="Equation" r:id="rId8" imgW="1282680" imgH="241200" progId="Equation.DSMT4">
                  <p:embed/>
                </p:oleObj>
              </mc:Choice>
              <mc:Fallback>
                <p:oleObj name="Equation" r:id="rId8" imgW="1282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817" y="5066382"/>
                        <a:ext cx="2405063" cy="450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7544" y="5733256"/>
            <a:ext cx="53285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complete relation for the magnetic induction around the wire is</a:t>
            </a:r>
            <a:endParaRPr lang="cs-CZ" altLang="cs-CZ" sz="2000" dirty="0" smtClean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64671"/>
              </p:ext>
            </p:extLst>
          </p:nvPr>
        </p:nvGraphicFramePr>
        <p:xfrm>
          <a:off x="6228184" y="5718324"/>
          <a:ext cx="106997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4" name="Equation" r:id="rId10" imgW="571320" imgH="393480" progId="Equation.DSMT4">
                  <p:embed/>
                </p:oleObj>
              </mc:Choice>
              <mc:Fallback>
                <p:oleObj name="Equation" r:id="rId10" imgW="571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5718324"/>
                        <a:ext cx="1069975" cy="7350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30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88" y="692696"/>
            <a:ext cx="4214200" cy="2173265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400" b="1" kern="0" dirty="0" smtClean="0">
                <a:solidFill>
                  <a:srgbClr val="FF0000"/>
                </a:solidFill>
              </a:rPr>
              <a:t>Ampere’s Law</a:t>
            </a:r>
            <a:endParaRPr lang="en-US" altLang="cs-CZ" sz="2400" kern="0" dirty="0" smtClean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7544" y="697920"/>
            <a:ext cx="43924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previously found formula is valid only for the symmetric</a:t>
            </a:r>
            <a:r>
              <a:rPr lang="cs-CZ" altLang="cs-CZ" sz="2000" dirty="0" smtClean="0"/>
              <a:t>al</a:t>
            </a:r>
            <a:r>
              <a:rPr lang="en-US" altLang="cs-CZ" sz="2000" dirty="0" smtClean="0"/>
              <a:t> circular arrangement. The Ampere’s law describes </a:t>
            </a:r>
            <a:r>
              <a:rPr lang="en-US" altLang="cs-CZ" sz="2000" dirty="0" smtClean="0">
                <a:solidFill>
                  <a:srgbClr val="0000FF"/>
                </a:solidFill>
              </a:rPr>
              <a:t>more general situation</a:t>
            </a:r>
            <a:r>
              <a:rPr lang="en-US" altLang="cs-CZ" sz="2000" dirty="0" smtClean="0"/>
              <a:t>. Let us consider any closed path around the conductor. </a:t>
            </a:r>
            <a:endParaRPr lang="cs-CZ" altLang="cs-CZ" sz="2000" dirty="0" smtClean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7544" y="2884874"/>
            <a:ext cx="4392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Let us determine the length integral </a:t>
            </a:r>
            <a:endParaRPr lang="cs-CZ" altLang="cs-CZ" sz="2000" dirty="0" smtClean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220052"/>
              </p:ext>
            </p:extLst>
          </p:nvPr>
        </p:nvGraphicFramePr>
        <p:xfrm>
          <a:off x="5004048" y="2823785"/>
          <a:ext cx="9271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7" name="Equation" r:id="rId4" imgW="495000" imgH="279360" progId="Equation.DSMT4">
                  <p:embed/>
                </p:oleObj>
              </mc:Choice>
              <mc:Fallback>
                <p:oleObj name="Equation" r:id="rId4" imgW="495000" imgH="279360" progId="Equation.DSMT4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823785"/>
                        <a:ext cx="92710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35552"/>
              </p:ext>
            </p:extLst>
          </p:nvPr>
        </p:nvGraphicFramePr>
        <p:xfrm>
          <a:off x="4973290" y="3552056"/>
          <a:ext cx="1758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8" name="Equation" r:id="rId6" imgW="939600" imgH="203040" progId="Equation.DSMT4">
                  <p:embed/>
                </p:oleObj>
              </mc:Choice>
              <mc:Fallback>
                <p:oleObj name="Equation" r:id="rId6" imgW="93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290" y="3552056"/>
                        <a:ext cx="17589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7544" y="3532946"/>
            <a:ext cx="4392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We can see from the figure</a:t>
            </a:r>
            <a:endParaRPr lang="cs-CZ" altLang="cs-CZ" sz="2000" dirty="0" smtClean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934388"/>
              </p:ext>
            </p:extLst>
          </p:nvPr>
        </p:nvGraphicFramePr>
        <p:xfrm>
          <a:off x="4962921" y="4077072"/>
          <a:ext cx="306546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9" name="Equation" r:id="rId8" imgW="1638000" imgH="241200" progId="Equation.DSMT4">
                  <p:embed/>
                </p:oleObj>
              </mc:Choice>
              <mc:Fallback>
                <p:oleObj name="Equation" r:id="rId8" imgW="1638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921" y="4077072"/>
                        <a:ext cx="306546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7544" y="4541058"/>
            <a:ext cx="4392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Using the known formula for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B</a:t>
            </a:r>
            <a:r>
              <a:rPr lang="en-US" altLang="cs-CZ" sz="2000" dirty="0" smtClean="0"/>
              <a:t>. </a:t>
            </a:r>
            <a:endParaRPr lang="cs-CZ" altLang="cs-CZ" sz="2000" dirty="0" smtClean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94958"/>
              </p:ext>
            </p:extLst>
          </p:nvPr>
        </p:nvGraphicFramePr>
        <p:xfrm>
          <a:off x="4211960" y="4725144"/>
          <a:ext cx="442118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80" name="Equation" r:id="rId10" imgW="2361960" imgH="469800" progId="Equation.DSMT4">
                  <p:embed/>
                </p:oleObj>
              </mc:Choice>
              <mc:Fallback>
                <p:oleObj name="Equation" r:id="rId10" imgW="2361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725144"/>
                        <a:ext cx="442118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67544" y="5655681"/>
            <a:ext cx="4392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So the Ampere’s law is</a:t>
            </a:r>
            <a:endParaRPr lang="cs-CZ" altLang="cs-CZ" sz="2000" dirty="0" smtClean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579136"/>
              </p:ext>
            </p:extLst>
          </p:nvPr>
        </p:nvGraphicFramePr>
        <p:xfrm>
          <a:off x="4228257" y="5643017"/>
          <a:ext cx="163988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81" name="Equation" r:id="rId12" imgW="876240" imgH="279360" progId="Equation.DSMT4">
                  <p:embed/>
                </p:oleObj>
              </mc:Choice>
              <mc:Fallback>
                <p:oleObj name="Equation" r:id="rId12" imgW="876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8257" y="5643017"/>
                        <a:ext cx="1639887" cy="5222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67544" y="6341258"/>
            <a:ext cx="61206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It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also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known</a:t>
            </a:r>
            <a:r>
              <a:rPr lang="cs-CZ" altLang="cs-CZ" sz="2000" dirty="0" smtClean="0"/>
              <a:t> as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b="1" dirty="0" err="1" smtClean="0">
                <a:solidFill>
                  <a:srgbClr val="0000FF"/>
                </a:solidFill>
              </a:rPr>
              <a:t>first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 Maxwell </a:t>
            </a:r>
            <a:r>
              <a:rPr lang="cs-CZ" altLang="cs-CZ" sz="2000" b="1" dirty="0" err="1" smtClean="0">
                <a:solidFill>
                  <a:srgbClr val="0000FF"/>
                </a:solidFill>
              </a:rPr>
              <a:t>equation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453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400" b="1" kern="0" dirty="0" err="1" smtClean="0">
                <a:solidFill>
                  <a:srgbClr val="FF0000"/>
                </a:solidFill>
              </a:rPr>
              <a:t>Biot</a:t>
            </a:r>
            <a:r>
              <a:rPr lang="en-US" altLang="cs-CZ" sz="2400" b="1" kern="0" dirty="0" smtClean="0">
                <a:solidFill>
                  <a:srgbClr val="FF0000"/>
                </a:solidFill>
              </a:rPr>
              <a:t>-Savart Law</a:t>
            </a:r>
            <a:endParaRPr lang="en-US" altLang="cs-CZ" sz="2400" kern="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83" y="476671"/>
            <a:ext cx="1912217" cy="3255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6516216" y="2564904"/>
                <a:ext cx="392352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</m:acc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564904"/>
                <a:ext cx="392352" cy="410305"/>
              </a:xfrm>
              <a:prstGeom prst="rect">
                <a:avLst/>
              </a:prstGeom>
              <a:blipFill rotWithShape="1">
                <a:blip r:embed="rId4"/>
                <a:stretch>
                  <a:fillRect l="-14063" t="-20896" r="-43750" b="-238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7445868" y="2658655"/>
                <a:ext cx="356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868" y="2658655"/>
                <a:ext cx="35644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21311" r="-254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948264" y="3059668"/>
                <a:ext cx="375680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cs-CZ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059668"/>
                <a:ext cx="375680" cy="362984"/>
              </a:xfrm>
              <a:prstGeom prst="rect">
                <a:avLst/>
              </a:prstGeom>
              <a:blipFill rotWithShape="1">
                <a:blip r:embed="rId6"/>
                <a:stretch>
                  <a:fillRect l="-1639" t="-22034" r="-18033" b="-237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Vývojový diagram: sumační spojení 7"/>
          <p:cNvSpPr/>
          <p:nvPr/>
        </p:nvSpPr>
        <p:spPr bwMode="auto">
          <a:xfrm>
            <a:off x="8100392" y="2485437"/>
            <a:ext cx="288032" cy="295491"/>
          </a:xfrm>
          <a:prstGeom prst="flowChartSummingJunction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7987545" y="2738037"/>
                <a:ext cx="400879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545" y="2738037"/>
                <a:ext cx="400879" cy="4029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692696"/>
                <a:ext cx="5760640" cy="24307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The Ampere’s law could become difficult to apply in case of more complicated shapes of the wire. For these cases we have a magnetic equivalent of Coulomb’s law named </a:t>
                </a:r>
                <a:r>
                  <a:rPr lang="en-US" altLang="cs-CZ" sz="2000" dirty="0" err="1" smtClean="0">
                    <a:solidFill>
                      <a:srgbClr val="0000FF"/>
                    </a:solidFill>
                  </a:rPr>
                  <a:t>Biot</a:t>
                </a:r>
                <a:r>
                  <a:rPr lang="en-US" altLang="cs-CZ" sz="2000" dirty="0" smtClean="0">
                    <a:solidFill>
                      <a:srgbClr val="0000FF"/>
                    </a:solidFill>
                  </a:rPr>
                  <a:t>-Savart law</a:t>
                </a:r>
                <a:r>
                  <a:rPr lang="en-US" altLang="cs-CZ" sz="2000" dirty="0" smtClean="0"/>
                  <a:t>. </a:t>
                </a:r>
              </a:p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We will examine the magnetic induction at the point </a:t>
                </a:r>
                <a:r>
                  <a:rPr lang="en-US" altLang="cs-CZ" sz="2000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altLang="cs-CZ" sz="2000" dirty="0" smtClean="0"/>
                  <a:t> around the wire carrying the current </a:t>
                </a:r>
                <a:r>
                  <a:rPr lang="en-US" altLang="cs-CZ" sz="2000" i="1" dirty="0" smtClean="0">
                    <a:solidFill>
                      <a:srgbClr val="0000FF"/>
                    </a:solidFill>
                  </a:rPr>
                  <a:t>I</a:t>
                </a:r>
                <a:r>
                  <a:rPr lang="en-US" altLang="cs-CZ" sz="2000" dirty="0" smtClean="0"/>
                  <a:t>. The contribution </a:t>
                </a:r>
                <a:r>
                  <a:rPr lang="en-US" altLang="cs-CZ" sz="2000" dirty="0" smtClean="0">
                    <a:solidFill>
                      <a:srgbClr val="0000FF"/>
                    </a:solidFill>
                  </a:rPr>
                  <a:t>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cs-CZ" sz="2000" dirty="0" smtClean="0"/>
                  <a:t> of the infinitesimal element </a:t>
                </a:r>
                <a:r>
                  <a:rPr lang="en-US" altLang="cs-CZ" sz="2000" dirty="0" smtClean="0">
                    <a:solidFill>
                      <a:srgbClr val="0000FF"/>
                    </a:solidFill>
                  </a:rPr>
                  <a:t>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𝑙</m:t>
                        </m:r>
                      </m:e>
                    </m:acc>
                  </m:oMath>
                </a14:m>
                <a:r>
                  <a:rPr lang="en-US" altLang="cs-CZ" sz="2000" dirty="0" smtClean="0"/>
                  <a:t> is</a:t>
                </a:r>
                <a:endParaRPr lang="cs-CZ" altLang="cs-CZ" sz="2000" dirty="0" smtClean="0"/>
              </a:p>
            </p:txBody>
          </p:sp>
        </mc:Choice>
        <mc:Fallback xmlns="">
          <p:sp>
            <p:nvSpPr>
              <p:cNvPr id="1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692696"/>
                <a:ext cx="5760640" cy="2430794"/>
              </a:xfrm>
              <a:prstGeom prst="rect">
                <a:avLst/>
              </a:prstGeom>
              <a:blipFill rotWithShape="1">
                <a:blip r:embed="rId8"/>
                <a:stretch>
                  <a:fillRect l="-1164" t="-1005" r="-1058" b="-3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8028384" y="20608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cs-CZ" dirty="0"/>
          </a:p>
        </p:txBody>
      </p:sp>
      <p:sp>
        <p:nvSpPr>
          <p:cNvPr id="14" name="Oblouk 13"/>
          <p:cNvSpPr/>
          <p:nvPr/>
        </p:nvSpPr>
        <p:spPr bwMode="auto">
          <a:xfrm>
            <a:off x="6908568" y="2430180"/>
            <a:ext cx="648072" cy="576064"/>
          </a:xfrm>
          <a:prstGeom prst="arc">
            <a:avLst>
              <a:gd name="adj1" fmla="val 15951256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278620" y="241159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cs-CZ" dirty="0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843664"/>
              </p:ext>
            </p:extLst>
          </p:nvPr>
        </p:nvGraphicFramePr>
        <p:xfrm>
          <a:off x="755576" y="3195439"/>
          <a:ext cx="19494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54" name="Equation" r:id="rId9" imgW="1041120" imgH="431640" progId="Equation.DSMT4">
                  <p:embed/>
                </p:oleObj>
              </mc:Choice>
              <mc:Fallback>
                <p:oleObj name="Equation" r:id="rId9" imgW="1041120" imgH="431640" progId="Equation.DSMT4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195439"/>
                        <a:ext cx="1949450" cy="809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4037002"/>
                <a:ext cx="813690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cs-CZ" sz="2000" baseline="-25000" dirty="0" smtClean="0">
                    <a:solidFill>
                      <a:srgbClr val="0000FF"/>
                    </a:solidFill>
                  </a:rPr>
                  <a:t>0</a:t>
                </a:r>
                <a:r>
                  <a:rPr lang="en-US" altLang="cs-CZ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cs-CZ" sz="2000" dirty="0" smtClean="0"/>
                  <a:t>is a unit vector in the direction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cs-CZ" sz="2000" baseline="-25000" dirty="0"/>
                  <a:t> </a:t>
                </a:r>
                <a:r>
                  <a:rPr lang="en-US" altLang="cs-CZ" sz="2000" dirty="0" smtClean="0"/>
                  <a:t> and </a:t>
                </a:r>
                <a:r>
                  <a:rPr lang="en-US" altLang="cs-CZ" sz="2000" i="1" dirty="0" smtClean="0">
                    <a:solidFill>
                      <a:srgbClr val="0000FF"/>
                    </a:solidFill>
                  </a:rPr>
                  <a:t>r</a:t>
                </a:r>
                <a:r>
                  <a:rPr lang="en-US" altLang="cs-CZ" sz="2000" i="1" dirty="0" smtClean="0"/>
                  <a:t> </a:t>
                </a:r>
                <a:r>
                  <a:rPr lang="en-US" altLang="cs-CZ" sz="20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cs-CZ" sz="200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cs-CZ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cs-CZ" sz="2000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cs-CZ" sz="2000" dirty="0" smtClean="0"/>
                  <a:t>. </a:t>
                </a:r>
                <a:endParaRPr lang="cs-CZ" altLang="cs-CZ" sz="2000" dirty="0" smtClean="0"/>
              </a:p>
            </p:txBody>
          </p:sp>
        </mc:Choice>
        <mc:Fallback xmlns="">
          <p:sp>
            <p:nvSpPr>
              <p:cNvPr id="1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037002"/>
                <a:ext cx="8136904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825" t="-15152" b="-27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4719700"/>
                <a:ext cx="5112568" cy="437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The magnitude of </a:t>
                </a:r>
                <a:r>
                  <a:rPr lang="en-US" altLang="cs-CZ" sz="2000" dirty="0">
                    <a:solidFill>
                      <a:srgbClr val="0000FF"/>
                    </a:solidFill>
                  </a:rPr>
                  <a:t>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altLang="cs-CZ" sz="2000" i="1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cs-CZ" sz="2000" dirty="0" smtClean="0"/>
                  <a:t>can be expressed by</a:t>
                </a:r>
                <a:endParaRPr lang="cs-CZ" altLang="cs-CZ" sz="2000" dirty="0" smtClean="0"/>
              </a:p>
            </p:txBody>
          </p:sp>
        </mc:Choice>
        <mc:Fallback xmlns="">
          <p:sp>
            <p:nvSpPr>
              <p:cNvPr id="1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719700"/>
                <a:ext cx="5112568" cy="437492"/>
              </a:xfrm>
              <a:prstGeom prst="rect">
                <a:avLst/>
              </a:prstGeom>
              <a:blipFill rotWithShape="1">
                <a:blip r:embed="rId12"/>
                <a:stretch>
                  <a:fillRect l="-1313" b="-2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14278"/>
              </p:ext>
            </p:extLst>
          </p:nvPr>
        </p:nvGraphicFramePr>
        <p:xfrm>
          <a:off x="5959872" y="4616450"/>
          <a:ext cx="20685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55" name="Equation" r:id="rId13" imgW="1104840" imgH="393480" progId="Equation.DSMT4">
                  <p:embed/>
                </p:oleObj>
              </mc:Choice>
              <mc:Fallback>
                <p:oleObj name="Equation" r:id="rId13" imgW="1104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872" y="4616450"/>
                        <a:ext cx="206851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5373216"/>
                <a:ext cx="5112568" cy="10530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To be able to determine the magnetic induction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altLang="cs-CZ" sz="2000" i="1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cs-CZ" sz="2000" dirty="0" smtClean="0"/>
                  <a:t>at </a:t>
                </a:r>
                <a:r>
                  <a:rPr lang="en-US" altLang="cs-CZ" sz="2000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altLang="cs-CZ" sz="2000" dirty="0" smtClean="0"/>
                  <a:t> due to the whole wire, we have to integrate along the entire length </a:t>
                </a:r>
                <a:r>
                  <a:rPr lang="en-US" altLang="cs-CZ" sz="20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cs-CZ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cs-CZ" altLang="cs-CZ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5373216"/>
                <a:ext cx="5112568" cy="1053045"/>
              </a:xfrm>
              <a:prstGeom prst="rect">
                <a:avLst/>
              </a:prstGeom>
              <a:blipFill rotWithShape="1">
                <a:blip r:embed="rId15"/>
                <a:stretch>
                  <a:fillRect l="-1313" t="-2312" r="-1313" b="-92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317042"/>
              </p:ext>
            </p:extLst>
          </p:nvPr>
        </p:nvGraphicFramePr>
        <p:xfrm>
          <a:off x="5983288" y="5643141"/>
          <a:ext cx="11176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56" name="Equation" r:id="rId16" imgW="596880" imgH="393480" progId="Equation.DSMT4">
                  <p:embed/>
                </p:oleObj>
              </mc:Choice>
              <mc:Fallback>
                <p:oleObj name="Equation" r:id="rId16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288" y="5643141"/>
                        <a:ext cx="1117600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133049"/>
              </p:ext>
            </p:extLst>
          </p:nvPr>
        </p:nvGraphicFramePr>
        <p:xfrm>
          <a:off x="4014788" y="3206750"/>
          <a:ext cx="19018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57" name="Equation" r:id="rId18" imgW="1015920" imgH="419040" progId="Equation.DSMT4">
                  <p:embed/>
                </p:oleObj>
              </mc:Choice>
              <mc:Fallback>
                <p:oleObj name="Equation" r:id="rId18" imgW="1015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3206750"/>
                        <a:ext cx="1901825" cy="7858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068216" y="3422652"/>
            <a:ext cx="4956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or</a:t>
            </a: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07072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chemeClr val="tx1"/>
                </a:solidFill>
              </a:rPr>
              <a:t>Application of </a:t>
            </a:r>
            <a:r>
              <a:rPr lang="en-US" altLang="cs-CZ" sz="2200" b="1" kern="0" dirty="0" err="1" smtClean="0">
                <a:solidFill>
                  <a:schemeClr val="tx1"/>
                </a:solidFill>
              </a:rPr>
              <a:t>Biot</a:t>
            </a:r>
            <a:r>
              <a:rPr lang="en-US" altLang="cs-CZ" sz="2200" b="1" kern="0" dirty="0" smtClean="0">
                <a:solidFill>
                  <a:schemeClr val="tx1"/>
                </a:solidFill>
              </a:rPr>
              <a:t>-Savart Law – long straight wire</a:t>
            </a:r>
            <a:endParaRPr lang="en-US" altLang="cs-CZ" sz="2200" kern="0" dirty="0" smtClean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4704"/>
            <a:ext cx="5029636" cy="215817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955294" y="2564904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cs-CZ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824489" y="165912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44208" y="163716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5440794" y="2132856"/>
                <a:ext cx="383695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baseline="-25000" dirty="0" smtClean="0"/>
                  <a:t>0</a:t>
                </a:r>
                <a:endParaRPr lang="cs-CZ" baseline="-250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794" y="2132856"/>
                <a:ext cx="383695" cy="362984"/>
              </a:xfrm>
              <a:prstGeom prst="rect">
                <a:avLst/>
              </a:prstGeom>
              <a:blipFill rotWithShape="1">
                <a:blip r:embed="rId4"/>
                <a:stretch>
                  <a:fillRect l="-1613" t="-22034" r="-17742" b="-220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692696"/>
                <a:ext cx="3816424" cy="1360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Determine the magnitude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altLang="cs-CZ" sz="2000" i="1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cs-CZ" sz="2000" dirty="0" smtClean="0"/>
                  <a:t>at a distance </a:t>
                </a:r>
                <a:r>
                  <a:rPr lang="en-US" altLang="cs-CZ" sz="2000" i="1" dirty="0" smtClean="0">
                    <a:solidFill>
                      <a:srgbClr val="0000FF"/>
                    </a:solidFill>
                  </a:rPr>
                  <a:t>R</a:t>
                </a:r>
                <a:r>
                  <a:rPr lang="en-US" altLang="cs-CZ" sz="2000" dirty="0" smtClean="0"/>
                  <a:t> from the center of a long cylindrical wire carrying a current </a:t>
                </a:r>
                <a:r>
                  <a:rPr lang="en-US" altLang="cs-CZ" sz="2000" i="1" dirty="0" smtClean="0">
                    <a:solidFill>
                      <a:srgbClr val="0000FF"/>
                    </a:solidFill>
                  </a:rPr>
                  <a:t>I</a:t>
                </a:r>
                <a:r>
                  <a:rPr lang="en-US" altLang="cs-CZ" sz="2000" dirty="0" smtClean="0"/>
                  <a:t>. </a:t>
                </a:r>
                <a:endParaRPr lang="cs-CZ" altLang="cs-CZ" sz="2000" dirty="0" smtClean="0"/>
              </a:p>
            </p:txBody>
          </p:sp>
        </mc:Choice>
        <mc:Fallback xmlns=""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692696"/>
                <a:ext cx="3816424" cy="1360822"/>
              </a:xfrm>
              <a:prstGeom prst="rect">
                <a:avLst/>
              </a:prstGeom>
              <a:blipFill rotWithShape="1">
                <a:blip r:embed="rId5"/>
                <a:stretch>
                  <a:fillRect l="-1757" t="-1794" r="-1597" b="-76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801694"/>
              </p:ext>
            </p:extLst>
          </p:nvPr>
        </p:nvGraphicFramePr>
        <p:xfrm>
          <a:off x="547688" y="2259013"/>
          <a:ext cx="20923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99" name="Equation" r:id="rId6" imgW="1117440" imgH="393480" progId="Equation.DSMT4">
                  <p:embed/>
                </p:oleObj>
              </mc:Choice>
              <mc:Fallback>
                <p:oleObj name="Equation" r:id="rId6" imgW="1117440" imgH="393480" progId="Equation.DSMT4">
                  <p:embed/>
                  <p:pic>
                    <p:nvPicPr>
                      <p:cNvPr id="0" name="Obj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2259013"/>
                        <a:ext cx="209232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Přímá spojnice se šipkou 10"/>
          <p:cNvCxnSpPr/>
          <p:nvPr/>
        </p:nvCxnSpPr>
        <p:spPr bwMode="auto">
          <a:xfrm>
            <a:off x="5708986" y="2636912"/>
            <a:ext cx="231166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292080" y="2489952"/>
                <a:ext cx="447751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</m:acc>
                    </m:oMath>
                  </m:oMathPara>
                </a14:m>
                <a:endParaRPr lang="cs-CZ" baseline="-250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489952"/>
                <a:ext cx="447751" cy="410305"/>
              </a:xfrm>
              <a:prstGeom prst="rect">
                <a:avLst/>
              </a:prstGeom>
              <a:blipFill rotWithShape="1">
                <a:blip r:embed="rId8"/>
                <a:stretch>
                  <a:fillRect t="-20588" r="-459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498559"/>
              </p:ext>
            </p:extLst>
          </p:nvPr>
        </p:nvGraphicFramePr>
        <p:xfrm>
          <a:off x="539552" y="3291830"/>
          <a:ext cx="221138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00" name="Equation" r:id="rId9" imgW="1180800" imgH="457200" progId="Equation.DSMT4">
                  <p:embed/>
                </p:oleObj>
              </mc:Choice>
              <mc:Fallback>
                <p:oleObj name="Equation" r:id="rId9" imgW="1180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291830"/>
                        <a:ext cx="2211387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566328"/>
              </p:ext>
            </p:extLst>
          </p:nvPr>
        </p:nvGraphicFramePr>
        <p:xfrm>
          <a:off x="3277939" y="3379589"/>
          <a:ext cx="54705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01" name="Equation" r:id="rId11" imgW="3441600" imgH="393480" progId="Equation.DSMT4">
                  <p:embed/>
                </p:oleObj>
              </mc:Choice>
              <mc:Fallback>
                <p:oleObj name="Equation" r:id="rId11" imgW="3441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7939" y="3379589"/>
                        <a:ext cx="54705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274497"/>
              </p:ext>
            </p:extLst>
          </p:nvPr>
        </p:nvGraphicFramePr>
        <p:xfrm>
          <a:off x="539552" y="4437112"/>
          <a:ext cx="58039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02" name="Equation" r:id="rId13" imgW="3098520" imgH="469800" progId="Equation.DSMT4">
                  <p:embed/>
                </p:oleObj>
              </mc:Choice>
              <mc:Fallback>
                <p:oleObj name="Equation" r:id="rId13" imgW="30985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437112"/>
                        <a:ext cx="580390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617059"/>
              </p:ext>
            </p:extLst>
          </p:nvPr>
        </p:nvGraphicFramePr>
        <p:xfrm>
          <a:off x="539552" y="5571132"/>
          <a:ext cx="22828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03" name="Equation" r:id="rId15" imgW="1218960" imgH="393480" progId="Equation.DSMT4">
                  <p:embed/>
                </p:oleObj>
              </mc:Choice>
              <mc:Fallback>
                <p:oleObj name="Equation" r:id="rId15" imgW="1218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571132"/>
                        <a:ext cx="228282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767745"/>
              </p:ext>
            </p:extLst>
          </p:nvPr>
        </p:nvGraphicFramePr>
        <p:xfrm>
          <a:off x="4649788" y="5570538"/>
          <a:ext cx="11176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04" name="Equation" r:id="rId17" imgW="596880" imgH="393480" progId="Equation.DSMT4">
                  <p:embed/>
                </p:oleObj>
              </mc:Choice>
              <mc:Fallback>
                <p:oleObj name="Equation" r:id="rId17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5570538"/>
                        <a:ext cx="1117600" cy="7381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30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1200"/>
            <a:ext cx="4156916" cy="2304000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chemeClr val="tx1"/>
                </a:solidFill>
              </a:rPr>
              <a:t>Application of </a:t>
            </a:r>
            <a:r>
              <a:rPr lang="en-US" altLang="cs-CZ" sz="2200" b="1" kern="0" dirty="0" err="1" smtClean="0">
                <a:solidFill>
                  <a:schemeClr val="tx1"/>
                </a:solidFill>
              </a:rPr>
              <a:t>Biot</a:t>
            </a:r>
            <a:r>
              <a:rPr lang="en-US" altLang="cs-CZ" sz="2200" b="1" kern="0" dirty="0" smtClean="0">
                <a:solidFill>
                  <a:schemeClr val="tx1"/>
                </a:solidFill>
              </a:rPr>
              <a:t>-Savart Law – circular wire</a:t>
            </a:r>
            <a:endParaRPr lang="en-US" altLang="cs-CZ" sz="2200" kern="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692696"/>
                <a:ext cx="4032448" cy="10530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Determine the magnitude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altLang="cs-CZ" sz="2000" i="1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cs-CZ" sz="2000" dirty="0" smtClean="0"/>
                  <a:t>on the axis of circular loop of radius </a:t>
                </a:r>
                <a:r>
                  <a:rPr lang="en-US" altLang="cs-CZ" sz="2000" i="1" dirty="0" smtClean="0">
                    <a:solidFill>
                      <a:srgbClr val="0000FF"/>
                    </a:solidFill>
                  </a:rPr>
                  <a:t>R</a:t>
                </a:r>
                <a:r>
                  <a:rPr lang="en-US" altLang="cs-CZ" sz="2000" dirty="0" smtClean="0"/>
                  <a:t> carrying a current </a:t>
                </a:r>
                <a:r>
                  <a:rPr lang="en-US" altLang="cs-CZ" sz="2000" i="1" dirty="0" smtClean="0">
                    <a:solidFill>
                      <a:srgbClr val="0000FF"/>
                    </a:solidFill>
                  </a:rPr>
                  <a:t>I</a:t>
                </a:r>
                <a:r>
                  <a:rPr lang="en-US" altLang="cs-CZ" sz="2000" dirty="0" smtClean="0"/>
                  <a:t>. </a:t>
                </a:r>
                <a:endParaRPr lang="cs-CZ" altLang="cs-CZ" sz="2000" dirty="0" smtClean="0"/>
              </a:p>
            </p:txBody>
          </p:sp>
        </mc:Choice>
        <mc:Fallback xmlns="">
          <p:sp>
            <p:nvSpPr>
              <p:cNvPr id="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692696"/>
                <a:ext cx="4032448" cy="1053045"/>
              </a:xfrm>
              <a:prstGeom prst="rect">
                <a:avLst/>
              </a:prstGeom>
              <a:blipFill rotWithShape="1">
                <a:blip r:embed="rId4"/>
                <a:stretch>
                  <a:fillRect l="-1664" r="-1513" b="-104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7388" y="3068960"/>
            <a:ext cx="81190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2000" dirty="0" smtClean="0"/>
              <a:t>Vertical component </a:t>
            </a:r>
            <a:r>
              <a:rPr lang="en-US" altLang="cs-CZ" sz="2000" dirty="0" err="1" smtClean="0">
                <a:solidFill>
                  <a:srgbClr val="0000FF"/>
                </a:solidFill>
              </a:rPr>
              <a:t>dB</a:t>
            </a:r>
            <a:r>
              <a:rPr lang="en-US" altLang="cs-CZ" sz="2000" baseline="-25000" dirty="0" err="1" smtClean="0">
                <a:solidFill>
                  <a:srgbClr val="0000FF"/>
                </a:solidFill>
              </a:rPr>
              <a:t>x</a:t>
            </a:r>
            <a:r>
              <a:rPr lang="en-US" altLang="cs-CZ" sz="2000" dirty="0" smtClean="0"/>
              <a:t> is </a:t>
            </a:r>
            <a:r>
              <a:rPr lang="en-US" altLang="cs-CZ" sz="2000" dirty="0"/>
              <a:t>compensated by the element on the opposite side of the ring, so only </a:t>
            </a:r>
            <a:r>
              <a:rPr lang="en-US" altLang="cs-CZ" sz="2000" dirty="0" smtClean="0"/>
              <a:t>horizontal component </a:t>
            </a:r>
            <a:r>
              <a:rPr lang="en-US" altLang="cs-CZ" sz="2000" dirty="0" err="1" smtClean="0">
                <a:solidFill>
                  <a:srgbClr val="0000FF"/>
                </a:solidFill>
              </a:rPr>
              <a:t>dB</a:t>
            </a:r>
            <a:r>
              <a:rPr lang="en-US" altLang="cs-CZ" sz="2000" baseline="-25000" dirty="0" err="1" smtClean="0">
                <a:solidFill>
                  <a:srgbClr val="0000FF"/>
                </a:solidFill>
              </a:rPr>
              <a:t>z</a:t>
            </a:r>
            <a:r>
              <a:rPr lang="en-US" altLang="cs-CZ" sz="2000" dirty="0" smtClean="0">
                <a:solidFill>
                  <a:srgbClr val="0000FF"/>
                </a:solidFill>
              </a:rPr>
              <a:t>=</a:t>
            </a:r>
            <a:r>
              <a:rPr lang="en-US" altLang="cs-CZ" sz="2000" dirty="0" err="1" smtClean="0">
                <a:solidFill>
                  <a:srgbClr val="0000FF"/>
                </a:solidFill>
              </a:rPr>
              <a:t>d</a:t>
            </a:r>
            <a:r>
              <a:rPr lang="en-US" altLang="cs-CZ" sz="2000" i="1" dirty="0" err="1" smtClean="0">
                <a:solidFill>
                  <a:srgbClr val="0000FF"/>
                </a:solidFill>
              </a:rPr>
              <a:t>Bsin</a:t>
            </a:r>
            <a:r>
              <a:rPr lang="el-GR" altLang="cs-CZ" sz="2000" dirty="0" smtClean="0">
                <a:solidFill>
                  <a:srgbClr val="0000FF"/>
                </a:solidFill>
              </a:rPr>
              <a:t>Θ</a:t>
            </a:r>
            <a:r>
              <a:rPr lang="en-US" altLang="cs-CZ" sz="2000" dirty="0" smtClean="0"/>
              <a:t> </a:t>
            </a:r>
            <a:r>
              <a:rPr lang="en-US" altLang="cs-CZ" sz="2000" dirty="0"/>
              <a:t>can be taken into account. 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464592"/>
              </p:ext>
            </p:extLst>
          </p:nvPr>
        </p:nvGraphicFramePr>
        <p:xfrm>
          <a:off x="1152997" y="1988840"/>
          <a:ext cx="147478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67" name="Equation" r:id="rId5" imgW="787320" imgH="393480" progId="Equation.DSMT4">
                  <p:embed/>
                </p:oleObj>
              </mc:Choice>
              <mc:Fallback>
                <p:oleObj name="Equation" r:id="rId5" imgW="787320" imgH="393480" progId="Equation.DSMT4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997" y="1988840"/>
                        <a:ext cx="1474787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8277818" y="1196752"/>
                <a:ext cx="47141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818" y="1196752"/>
                <a:ext cx="471411" cy="402931"/>
              </a:xfrm>
              <a:prstGeom prst="rect">
                <a:avLst/>
              </a:prstGeom>
              <a:blipFill rotWithShape="1">
                <a:blip r:embed="rId7"/>
                <a:stretch>
                  <a:fillRect l="-11688" b="-242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8042112" y="1988840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dB</a:t>
            </a:r>
            <a:r>
              <a:rPr lang="en-US" sz="1600" baseline="-25000" dirty="0" err="1" smtClean="0"/>
              <a:t>z</a:t>
            </a:r>
            <a:endParaRPr lang="cs-CZ" sz="1600" baseline="-25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96728" y="1196752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dB</a:t>
            </a:r>
            <a:r>
              <a:rPr lang="en-US" sz="1600" baseline="-25000" dirty="0" err="1" smtClean="0"/>
              <a:t>x</a:t>
            </a:r>
            <a:endParaRPr lang="cs-CZ" sz="1600" baseline="-25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296656" y="62068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cs-CZ" dirty="0"/>
          </a:p>
        </p:txBody>
      </p:sp>
      <p:sp>
        <p:nvSpPr>
          <p:cNvPr id="13" name="Oblouk 12"/>
          <p:cNvSpPr/>
          <p:nvPr/>
        </p:nvSpPr>
        <p:spPr bwMode="auto">
          <a:xfrm>
            <a:off x="5076056" y="1219218"/>
            <a:ext cx="938772" cy="769622"/>
          </a:xfrm>
          <a:prstGeom prst="arc">
            <a:avLst>
              <a:gd name="adj1" fmla="val 13659005"/>
              <a:gd name="adj2" fmla="val 16083746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Přímá spojnice 14"/>
          <p:cNvCxnSpPr>
            <a:endCxn id="13" idx="0"/>
          </p:cNvCxnSpPr>
          <p:nvPr/>
        </p:nvCxnSpPr>
        <p:spPr bwMode="auto">
          <a:xfrm flipH="1" flipV="1">
            <a:off x="5264465" y="1295779"/>
            <a:ext cx="280977" cy="69306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ovéPole 15"/>
          <p:cNvSpPr txBox="1"/>
          <p:nvPr/>
        </p:nvSpPr>
        <p:spPr>
          <a:xfrm>
            <a:off x="7782295" y="197345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394500" y="123986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545180" y="138712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287420" y="1268760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</a:t>
            </a:r>
            <a:r>
              <a:rPr lang="el-GR" sz="1400" dirty="0" smtClean="0"/>
              <a:t>φ</a:t>
            </a:r>
            <a:endParaRPr lang="cs-CZ" sz="1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796037" y="762807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Přímá spojnice 22"/>
          <p:cNvCxnSpPr/>
          <p:nvPr/>
        </p:nvCxnSpPr>
        <p:spPr bwMode="auto">
          <a:xfrm>
            <a:off x="4962910" y="1070584"/>
            <a:ext cx="333746" cy="16927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140186"/>
              </p:ext>
            </p:extLst>
          </p:nvPr>
        </p:nvGraphicFramePr>
        <p:xfrm>
          <a:off x="3707904" y="4092118"/>
          <a:ext cx="2775400" cy="705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68" name="Equation" r:id="rId8" imgW="1549080" imgH="393480" progId="Equation.DSMT4">
                  <p:embed/>
                </p:oleObj>
              </mc:Choice>
              <mc:Fallback>
                <p:oleObj name="Equation" r:id="rId8" imgW="1549080" imgH="393480" progId="Equation.DSMT4">
                  <p:embed/>
                  <p:pic>
                    <p:nvPicPr>
                      <p:cNvPr id="0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092118"/>
                        <a:ext cx="2775400" cy="705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519603"/>
              </p:ext>
            </p:extLst>
          </p:nvPr>
        </p:nvGraphicFramePr>
        <p:xfrm>
          <a:off x="822721" y="4941888"/>
          <a:ext cx="7205663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69" name="Equation" r:id="rId10" imgW="3848040" imgH="469800" progId="Equation.DSMT4">
                  <p:embed/>
                </p:oleObj>
              </mc:Choice>
              <mc:Fallback>
                <p:oleObj name="Equation" r:id="rId10" imgW="38480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721" y="4941888"/>
                        <a:ext cx="7205663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895993"/>
              </p:ext>
            </p:extLst>
          </p:nvPr>
        </p:nvGraphicFramePr>
        <p:xfrm>
          <a:off x="827584" y="4097517"/>
          <a:ext cx="2189162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70" name="Equation" r:id="rId12" imgW="1168200" imgH="393480" progId="Equation.DSMT4">
                  <p:embed/>
                </p:oleObj>
              </mc:Choice>
              <mc:Fallback>
                <p:oleObj name="Equation" r:id="rId12" imgW="116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097517"/>
                        <a:ext cx="2189162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986799"/>
              </p:ext>
            </p:extLst>
          </p:nvPr>
        </p:nvGraphicFramePr>
        <p:xfrm>
          <a:off x="3533130" y="5859463"/>
          <a:ext cx="17589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71" name="Equation" r:id="rId14" imgW="939600" imgH="393480" progId="Equation.DSMT4">
                  <p:embed/>
                </p:oleObj>
              </mc:Choice>
              <mc:Fallback>
                <p:oleObj name="Equation" r:id="rId14" imgW="939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130" y="5859463"/>
                        <a:ext cx="1758950" cy="7381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850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12576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b="1" kern="0" dirty="0" err="1" smtClean="0">
                <a:solidFill>
                  <a:srgbClr val="FF0000"/>
                </a:solidFill>
              </a:rPr>
              <a:t>Magnetic</a:t>
            </a:r>
            <a:r>
              <a:rPr lang="cs-CZ" altLang="cs-CZ" sz="2400" b="1" kern="0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kern="0" dirty="0" err="1" smtClean="0">
                <a:solidFill>
                  <a:srgbClr val="FF0000"/>
                </a:solidFill>
              </a:rPr>
              <a:t>Field</a:t>
            </a:r>
            <a:endParaRPr lang="en-US" altLang="cs-CZ" sz="2400" kern="0" dirty="0" smtClean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7544" y="836712"/>
            <a:ext cx="8208912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/>
              <a:t>A magnetic field is a vector field that describes the magnetic influence of electric charges in relative </a:t>
            </a:r>
            <a:r>
              <a:rPr lang="en-US" altLang="cs-CZ" sz="2000" dirty="0" smtClean="0"/>
              <a:t>motion </a:t>
            </a:r>
            <a:r>
              <a:rPr lang="en-US" altLang="cs-CZ" sz="2000" dirty="0"/>
              <a:t>and magnetized materials. </a:t>
            </a:r>
            <a:endParaRPr lang="cs-CZ" altLang="cs-CZ" sz="2000" dirty="0" smtClean="0"/>
          </a:p>
          <a:p>
            <a:pPr algn="just" eaLnBrk="1" hangingPunct="1">
              <a:spcAft>
                <a:spcPts val="600"/>
              </a:spcAft>
            </a:pPr>
            <a:r>
              <a:rPr lang="en-US" altLang="cs-CZ" sz="2000" dirty="0"/>
              <a:t>Magnetic fields are produced by </a:t>
            </a:r>
            <a:r>
              <a:rPr lang="en-US" altLang="cs-CZ" sz="2000" dirty="0">
                <a:solidFill>
                  <a:srgbClr val="0000FF"/>
                </a:solidFill>
              </a:rPr>
              <a:t>electric currents</a:t>
            </a:r>
            <a:r>
              <a:rPr lang="en-US" altLang="cs-CZ" sz="2000" dirty="0"/>
              <a:t>, which can be macroscopic currents in wires, or microscopic currents associated with electrons in atomic orbits.</a:t>
            </a:r>
            <a:endParaRPr lang="cs-CZ" altLang="cs-CZ" sz="20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757620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397443"/>
              </p:ext>
            </p:extLst>
          </p:nvPr>
        </p:nvGraphicFramePr>
        <p:xfrm>
          <a:off x="6516216" y="620688"/>
          <a:ext cx="17589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60" name="Equation" r:id="rId3" imgW="939600" imgH="393480" progId="Equation.DSMT4">
                  <p:embed/>
                </p:oleObj>
              </mc:Choice>
              <mc:Fallback>
                <p:oleObj name="Equation" r:id="rId3" imgW="939600" imgH="393480" progId="Equation.DSMT4">
                  <p:embed/>
                  <p:pic>
                    <p:nvPicPr>
                      <p:cNvPr id="0" name="Objek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620688"/>
                        <a:ext cx="1758950" cy="738187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chemeClr val="tx1"/>
                </a:solidFill>
              </a:rPr>
              <a:t>Application of </a:t>
            </a:r>
            <a:r>
              <a:rPr lang="en-US" altLang="cs-CZ" sz="2200" b="1" kern="0" dirty="0" err="1" smtClean="0">
                <a:solidFill>
                  <a:schemeClr val="tx1"/>
                </a:solidFill>
              </a:rPr>
              <a:t>Biot</a:t>
            </a:r>
            <a:r>
              <a:rPr lang="en-US" altLang="cs-CZ" sz="2200" b="1" kern="0" dirty="0" smtClean="0">
                <a:solidFill>
                  <a:schemeClr val="tx1"/>
                </a:solidFill>
              </a:rPr>
              <a:t>-Savart Law – circular wire</a:t>
            </a:r>
            <a:endParaRPr lang="en-US" altLang="cs-CZ" sz="2200" kern="0" dirty="0" smtClean="0">
              <a:solidFill>
                <a:schemeClr val="tx1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67544" y="692696"/>
            <a:ext cx="54726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found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formula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magnitude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magnetic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induct</a:t>
            </a:r>
            <a:r>
              <a:rPr lang="en-US" altLang="cs-CZ" sz="2000" dirty="0" smtClean="0"/>
              <a:t>ion</a:t>
            </a:r>
            <a:r>
              <a:rPr lang="cs-CZ" altLang="cs-CZ" sz="2000" dirty="0" smtClean="0"/>
              <a:t>.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7544" y="1556792"/>
            <a:ext cx="58326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If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realize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that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sin </a:t>
            </a:r>
            <a:r>
              <a:rPr lang="el-GR" altLang="cs-CZ" sz="2000" dirty="0" smtClean="0"/>
              <a:t>Θ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can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be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expressed</a:t>
            </a:r>
            <a:r>
              <a:rPr lang="cs-CZ" altLang="cs-CZ" sz="2000" dirty="0" smtClean="0"/>
              <a:t> as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543628"/>
              </p:ext>
            </p:extLst>
          </p:nvPr>
        </p:nvGraphicFramePr>
        <p:xfrm>
          <a:off x="6286500" y="1443038"/>
          <a:ext cx="22574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61" name="Equation" r:id="rId5" imgW="1206360" imgH="419040" progId="Equation.DSMT4">
                  <p:embed/>
                </p:oleObj>
              </mc:Choice>
              <mc:Fallback>
                <p:oleObj name="Equation" r:id="rId5" imgW="1206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1443038"/>
                        <a:ext cx="2257425" cy="785812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7544" y="2204864"/>
            <a:ext cx="58326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can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rewrite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result</a:t>
            </a:r>
            <a:r>
              <a:rPr lang="cs-CZ" altLang="cs-CZ" sz="2000" dirty="0" smtClean="0"/>
              <a:t> 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156404"/>
              </p:ext>
            </p:extLst>
          </p:nvPr>
        </p:nvGraphicFramePr>
        <p:xfrm>
          <a:off x="3899644" y="2163514"/>
          <a:ext cx="23749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62" name="Equation" r:id="rId7" imgW="1269720" imgH="444240" progId="Equation.DSMT4">
                  <p:embed/>
                </p:oleObj>
              </mc:Choice>
              <mc:Fallback>
                <p:oleObj name="Equation" r:id="rId7" imgW="12697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9644" y="2163514"/>
                        <a:ext cx="2374900" cy="8334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077072"/>
            <a:ext cx="4091945" cy="245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7544" y="3100898"/>
            <a:ext cx="58326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smtClean="0"/>
              <a:t>A </a:t>
            </a:r>
            <a:r>
              <a:rPr lang="cs-CZ" altLang="cs-CZ" sz="2000" dirty="0" err="1" smtClean="0"/>
              <a:t>graph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/>
              <a:t>I</a:t>
            </a:r>
            <a:r>
              <a:rPr lang="cs-CZ" altLang="cs-CZ" sz="2000" dirty="0" smtClean="0"/>
              <a:t>= 1A, </a:t>
            </a:r>
            <a:r>
              <a:rPr lang="cs-CZ" altLang="cs-CZ" sz="2000" i="1" dirty="0" smtClean="0"/>
              <a:t>R</a:t>
            </a:r>
            <a:r>
              <a:rPr lang="cs-CZ" altLang="cs-CZ" sz="2000" dirty="0" smtClean="0"/>
              <a:t>= 5cm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220072" y="3356992"/>
            <a:ext cx="3382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2000" dirty="0" smtClean="0"/>
              <a:t>Important points and limits</a:t>
            </a: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154574"/>
              </p:ext>
            </p:extLst>
          </p:nvPr>
        </p:nvGraphicFramePr>
        <p:xfrm>
          <a:off x="5434013" y="4443413"/>
          <a:ext cx="2546350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63" name="Equation" r:id="rId10" imgW="1346040" imgH="634680" progId="Equation.DSMT4">
                  <p:embed/>
                </p:oleObj>
              </mc:Choice>
              <mc:Fallback>
                <p:oleObj name="Equation" r:id="rId10" imgW="134604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4443413"/>
                        <a:ext cx="2546350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044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rgbClr val="FF0000"/>
                </a:solidFill>
              </a:rPr>
              <a:t>Magnetic Force Between Wires</a:t>
            </a:r>
            <a:endParaRPr lang="en-US" altLang="cs-CZ" sz="2200" kern="0" dirty="0" smtClean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0688"/>
            <a:ext cx="2304256" cy="3122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452320" y="1556792"/>
                <a:ext cx="420115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1556792"/>
                <a:ext cx="420115" cy="4029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7176606" y="1916832"/>
                <a:ext cx="419730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baseline="-25000" dirty="0" smtClean="0"/>
                  <a:t>1</a:t>
                </a:r>
                <a:endParaRPr lang="cs-CZ" baseline="-250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606" y="1916832"/>
                <a:ext cx="419730" cy="402931"/>
              </a:xfrm>
              <a:prstGeom prst="rect">
                <a:avLst/>
              </a:prstGeom>
              <a:blipFill rotWithShape="1">
                <a:blip r:embed="rId5"/>
                <a:stretch>
                  <a:fillRect t="-20896" r="-21739" b="-164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7380312" y="1801933"/>
                <a:ext cx="46301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b="0" i="1" baseline="-250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cs-CZ" baseline="-250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801933"/>
                <a:ext cx="463011" cy="402931"/>
              </a:xfrm>
              <a:prstGeom prst="rect">
                <a:avLst/>
              </a:prstGeom>
              <a:blipFill rotWithShape="1">
                <a:blip r:embed="rId6"/>
                <a:stretch>
                  <a:fillRect t="-21212" r="-236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7544" y="692696"/>
            <a:ext cx="54726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/>
              <a:t>The magnetic field of an infinitely long straight wire </a:t>
            </a:r>
            <a:r>
              <a:rPr lang="en-US" altLang="cs-CZ" sz="2000" dirty="0" smtClean="0"/>
              <a:t>carrying </a:t>
            </a:r>
            <a:r>
              <a:rPr lang="en-US" altLang="cs-CZ" sz="2000" i="1" dirty="0" smtClean="0">
                <a:solidFill>
                  <a:srgbClr val="FF0000"/>
                </a:solidFill>
              </a:rPr>
              <a:t>I</a:t>
            </a:r>
            <a:r>
              <a:rPr lang="en-US" altLang="cs-CZ" sz="2000" baseline="-25000" dirty="0" smtClean="0">
                <a:solidFill>
                  <a:srgbClr val="FF0000"/>
                </a:solidFill>
              </a:rPr>
              <a:t>1 </a:t>
            </a:r>
            <a:r>
              <a:rPr lang="en-US" altLang="cs-CZ" sz="2000" dirty="0" smtClean="0"/>
              <a:t>can </a:t>
            </a:r>
            <a:r>
              <a:rPr lang="en-US" altLang="cs-CZ" sz="2000" dirty="0"/>
              <a:t>be obtained by applying Ampere's law.</a:t>
            </a:r>
            <a:endParaRPr lang="cs-CZ" altLang="cs-CZ" sz="2000" dirty="0" smtClean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34926"/>
              </p:ext>
            </p:extLst>
          </p:nvPr>
        </p:nvGraphicFramePr>
        <p:xfrm>
          <a:off x="2400300" y="1412875"/>
          <a:ext cx="114141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63" name="Equation" r:id="rId7" imgW="609480" imgH="393480" progId="Equation.DSMT4">
                  <p:embed/>
                </p:oleObj>
              </mc:Choice>
              <mc:Fallback>
                <p:oleObj name="Equation" r:id="rId7" imgW="609480" imgH="393480" progId="Equation.DSMT4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1412875"/>
                        <a:ext cx="1141413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67544" y="2269321"/>
            <a:ext cx="34563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A force exerted on the wire with </a:t>
            </a:r>
            <a:r>
              <a:rPr lang="en-US" altLang="cs-CZ" sz="2000" i="1" dirty="0" smtClean="0">
                <a:solidFill>
                  <a:srgbClr val="FF0000"/>
                </a:solidFill>
              </a:rPr>
              <a:t>I</a:t>
            </a:r>
            <a:r>
              <a:rPr lang="en-US" altLang="cs-CZ" sz="2000" baseline="-25000" dirty="0" smtClean="0">
                <a:solidFill>
                  <a:srgbClr val="FF0000"/>
                </a:solidFill>
              </a:rPr>
              <a:t>2 </a:t>
            </a:r>
            <a:r>
              <a:rPr lang="en-US" altLang="cs-CZ" sz="2000" dirty="0" smtClean="0"/>
              <a:t>can be obtained as the Lorentz force. </a:t>
            </a:r>
            <a:endParaRPr lang="cs-CZ" altLang="cs-CZ" sz="2000" dirty="0" smtClean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000019"/>
              </p:ext>
            </p:extLst>
          </p:nvPr>
        </p:nvGraphicFramePr>
        <p:xfrm>
          <a:off x="4139952" y="2636912"/>
          <a:ext cx="18542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64" name="Equation" r:id="rId9" imgW="990360" imgH="279360" progId="Equation.DSMT4">
                  <p:embed/>
                </p:oleObj>
              </mc:Choice>
              <mc:Fallback>
                <p:oleObj name="Equation" r:id="rId9" imgW="990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2636912"/>
                        <a:ext cx="18542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3493457"/>
                <a:ext cx="5688632" cy="1061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Taking into account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cs-CZ" sz="20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0" i="1" smtClean="0">
                            <a:latin typeface="Cambria Math"/>
                          </a:rPr>
                          <m:t>𝑑𝑙</m:t>
                        </m:r>
                      </m:e>
                    </m:acc>
                  </m:oMath>
                </a14:m>
                <a:r>
                  <a:rPr lang="en-US" altLang="cs-CZ" sz="2000" dirty="0"/>
                  <a:t> </a:t>
                </a:r>
                <a:r>
                  <a:rPr lang="en-US" altLang="cs-CZ" sz="2000" dirty="0" smtClean="0"/>
                  <a:t>are always perpendicular to each other, we can simplify to the relation of the force on length </a:t>
                </a:r>
                <a:r>
                  <a:rPr lang="en-US" altLang="cs-CZ" sz="2000" i="1" dirty="0" smtClean="0"/>
                  <a:t>L</a:t>
                </a:r>
                <a:r>
                  <a:rPr lang="en-US" altLang="cs-CZ" sz="2000" dirty="0" smtClean="0"/>
                  <a:t>. </a:t>
                </a:r>
                <a:endParaRPr lang="cs-CZ" altLang="cs-CZ" sz="2000" dirty="0" smtClean="0"/>
              </a:p>
            </p:txBody>
          </p:sp>
        </mc:Choice>
        <mc:Fallback xmlns="">
          <p:sp>
            <p:nvSpPr>
              <p:cNvPr id="1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3493457"/>
                <a:ext cx="5688632" cy="1061188"/>
              </a:xfrm>
              <a:prstGeom prst="rect">
                <a:avLst/>
              </a:prstGeom>
              <a:blipFill rotWithShape="1">
                <a:blip r:embed="rId11"/>
                <a:stretch>
                  <a:fillRect l="-1179" r="-1072" b="-97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413469"/>
              </p:ext>
            </p:extLst>
          </p:nvPr>
        </p:nvGraphicFramePr>
        <p:xfrm>
          <a:off x="611560" y="4653136"/>
          <a:ext cx="251618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65" name="Equation" r:id="rId12" imgW="1346040" imgH="393480" progId="Equation.DSMT4">
                  <p:embed/>
                </p:oleObj>
              </mc:Choice>
              <mc:Fallback>
                <p:oleObj name="Equation" r:id="rId12" imgW="1346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653136"/>
                        <a:ext cx="2516188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Obrázek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666143"/>
            <a:ext cx="574328" cy="610729"/>
          </a:xfrm>
          <a:prstGeom prst="rect">
            <a:avLst/>
          </a:prstGeom>
          <a:scene3d>
            <a:camera prst="orthographicFront">
              <a:rot lat="0" lon="0" rev="1800000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7884368" y="1628800"/>
                <a:ext cx="474104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𝑑𝑙</m:t>
                        </m:r>
                      </m:e>
                    </m:acc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1628800"/>
                <a:ext cx="474104" cy="410305"/>
              </a:xfrm>
              <a:prstGeom prst="rect">
                <a:avLst/>
              </a:prstGeom>
              <a:blipFill rotWithShape="1">
                <a:blip r:embed="rId15"/>
                <a:stretch>
                  <a:fillRect l="-10256" b="-238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157109"/>
              </p:ext>
            </p:extLst>
          </p:nvPr>
        </p:nvGraphicFramePr>
        <p:xfrm>
          <a:off x="3563888" y="4653136"/>
          <a:ext cx="14716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66" name="Equation" r:id="rId16" imgW="787320" imgH="393480" progId="Equation.DSMT4">
                  <p:embed/>
                </p:oleObj>
              </mc:Choice>
              <mc:Fallback>
                <p:oleObj name="Equation" r:id="rId16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653136"/>
                        <a:ext cx="1471613" cy="7381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67544" y="5536164"/>
            <a:ext cx="81369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We can see by the screw rule or right hand rule that </a:t>
            </a:r>
            <a:r>
              <a:rPr lang="en-US" altLang="cs-CZ" sz="2000" dirty="0" smtClean="0">
                <a:solidFill>
                  <a:srgbClr val="0000FF"/>
                </a:solidFill>
              </a:rPr>
              <a:t>parallel current </a:t>
            </a:r>
            <a:r>
              <a:rPr lang="en-US" altLang="cs-CZ" sz="2000" dirty="0" smtClean="0"/>
              <a:t>causes </a:t>
            </a:r>
            <a:r>
              <a:rPr lang="en-US" altLang="cs-CZ" sz="2000" dirty="0" smtClean="0">
                <a:solidFill>
                  <a:srgbClr val="0000FF"/>
                </a:solidFill>
              </a:rPr>
              <a:t>attractive force </a:t>
            </a:r>
            <a:r>
              <a:rPr lang="en-US" altLang="cs-CZ" sz="2000" dirty="0" smtClean="0"/>
              <a:t>and </a:t>
            </a:r>
            <a:r>
              <a:rPr lang="en-US" altLang="cs-CZ" sz="2000" dirty="0" smtClean="0">
                <a:solidFill>
                  <a:srgbClr val="0000FF"/>
                </a:solidFill>
              </a:rPr>
              <a:t>antiparallel current </a:t>
            </a:r>
            <a:r>
              <a:rPr lang="en-US" altLang="cs-CZ" sz="2000" dirty="0" smtClean="0"/>
              <a:t>causes </a:t>
            </a:r>
            <a:r>
              <a:rPr lang="en-US" altLang="cs-CZ" sz="2000" dirty="0" smtClean="0">
                <a:solidFill>
                  <a:srgbClr val="0000FF"/>
                </a:solidFill>
              </a:rPr>
              <a:t>repulsive force</a:t>
            </a:r>
            <a:r>
              <a:rPr lang="en-US" altLang="cs-CZ" sz="2000" dirty="0" smtClean="0"/>
              <a:t>. </a:t>
            </a: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2355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rgbClr val="FF0000"/>
                </a:solidFill>
              </a:rPr>
              <a:t>Magnetic Force Between Wires</a:t>
            </a:r>
            <a:endParaRPr lang="en-US" altLang="cs-CZ" sz="2200" kern="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692696"/>
                <a:ext cx="8136904" cy="1769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The attraction between two long parallel wires is used to </a:t>
                </a:r>
                <a:r>
                  <a:rPr lang="en-US" altLang="cs-CZ" sz="2000" dirty="0" smtClean="0">
                    <a:solidFill>
                      <a:srgbClr val="0000FF"/>
                    </a:solidFill>
                  </a:rPr>
                  <a:t>define the current 1 Ampere</a:t>
                </a:r>
                <a:r>
                  <a:rPr lang="en-US" altLang="cs-CZ" sz="2000" dirty="0" smtClean="0"/>
                  <a:t>. </a:t>
                </a:r>
              </a:p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i="1" dirty="0" smtClean="0"/>
                  <a:t>If we have two parallel wires 1 meter apart and the currents I</a:t>
                </a:r>
                <a:r>
                  <a:rPr lang="en-US" altLang="cs-CZ" sz="2000" i="1" baseline="-25000" dirty="0" smtClean="0"/>
                  <a:t>1</a:t>
                </a:r>
                <a:r>
                  <a:rPr lang="en-US" altLang="cs-CZ" sz="2000" i="1" dirty="0" smtClean="0"/>
                  <a:t> and I</a:t>
                </a:r>
                <a:r>
                  <a:rPr lang="en-US" altLang="cs-CZ" sz="2000" i="1" baseline="-25000" dirty="0" smtClean="0"/>
                  <a:t>2</a:t>
                </a:r>
                <a:r>
                  <a:rPr lang="en-US" altLang="cs-CZ" sz="2000" i="1" dirty="0" smtClean="0"/>
                  <a:t> are equal and of the same direction, then the current causing the attractive force F= 2</a:t>
                </a:r>
                <a14:m>
                  <m:oMath xmlns:m="http://schemas.openxmlformats.org/officeDocument/2006/math">
                    <m:r>
                      <a:rPr lang="en-US" altLang="cs-CZ" sz="200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cs-CZ" sz="2000" i="1" dirty="0" smtClean="0"/>
                  <a:t>10</a:t>
                </a:r>
                <a:r>
                  <a:rPr lang="en-US" altLang="cs-CZ" sz="2000" i="1" baseline="30000" dirty="0" smtClean="0"/>
                  <a:t>-7</a:t>
                </a:r>
                <a:r>
                  <a:rPr lang="en-US" altLang="cs-CZ" sz="2000" i="1" dirty="0" smtClean="0"/>
                  <a:t> N/m is defined to be 1 Ampere. </a:t>
                </a:r>
                <a:endParaRPr lang="cs-CZ" altLang="cs-CZ" sz="2000" i="1" dirty="0" smtClean="0"/>
              </a:p>
            </p:txBody>
          </p:sp>
        </mc:Choice>
        <mc:Fallback xmlns="">
          <p:sp>
            <p:nvSpPr>
              <p:cNvPr id="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692696"/>
                <a:ext cx="8136904" cy="1769715"/>
              </a:xfrm>
              <a:prstGeom prst="rect">
                <a:avLst/>
              </a:prstGeom>
              <a:blipFill rotWithShape="1">
                <a:blip r:embed="rId2"/>
                <a:stretch>
                  <a:fillRect l="-825" t="-1379" r="-825" b="-55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67544" y="2883421"/>
            <a:ext cx="8136904" cy="23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magnetic force and </a:t>
            </a:r>
            <a:r>
              <a:rPr lang="en-US" altLang="cs-CZ" sz="2000" dirty="0" err="1" smtClean="0"/>
              <a:t>knowlegde</a:t>
            </a:r>
            <a:r>
              <a:rPr lang="en-US" altLang="cs-CZ" sz="2000" dirty="0" smtClean="0"/>
              <a:t> of it is very important in the power circuit design, especially for the cable installation and fixation. </a:t>
            </a:r>
          </a:p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Let us suppose, that there is a device powered by two DC cables (plus and minus) and in case of short circuit the current flowing through cables would be 30 kA. If the cables are installed </a:t>
            </a:r>
            <a:r>
              <a:rPr lang="en-US" altLang="cs-CZ" sz="2000" dirty="0" err="1" smtClean="0"/>
              <a:t>parallelly</a:t>
            </a:r>
            <a:r>
              <a:rPr lang="en-US" altLang="cs-CZ" sz="2000" dirty="0" smtClean="0"/>
              <a:t> 5 cm apart, then the </a:t>
            </a:r>
            <a:r>
              <a:rPr lang="en-US" altLang="cs-CZ" sz="2000" dirty="0" smtClean="0">
                <a:solidFill>
                  <a:srgbClr val="0000FF"/>
                </a:solidFill>
              </a:rPr>
              <a:t>repulsive force </a:t>
            </a:r>
            <a:r>
              <a:rPr lang="en-US" altLang="cs-CZ" sz="2000" dirty="0" smtClean="0"/>
              <a:t>between them would be </a:t>
            </a:r>
            <a:r>
              <a:rPr lang="en-US" altLang="cs-CZ" sz="2000" dirty="0" smtClean="0">
                <a:solidFill>
                  <a:srgbClr val="0000FF"/>
                </a:solidFill>
              </a:rPr>
              <a:t>3600 N </a:t>
            </a:r>
            <a:r>
              <a:rPr lang="en-US" altLang="cs-CZ" sz="2000" dirty="0" smtClean="0"/>
              <a:t>per one meter of length!! </a:t>
            </a:r>
          </a:p>
        </p:txBody>
      </p:sp>
    </p:spTree>
    <p:extLst>
      <p:ext uri="{BB962C8B-B14F-4D97-AF65-F5344CB8AC3E}">
        <p14:creationId xmlns:p14="http://schemas.microsoft.com/office/powerpoint/2010/main" val="103726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200" b="1" kern="0" dirty="0" err="1" smtClean="0">
                <a:solidFill>
                  <a:srgbClr val="FF0000"/>
                </a:solidFill>
              </a:rPr>
              <a:t>Electrom</a:t>
            </a:r>
            <a:r>
              <a:rPr lang="en-US" altLang="cs-CZ" sz="2200" b="1" kern="0" dirty="0" err="1" smtClean="0">
                <a:solidFill>
                  <a:srgbClr val="FF0000"/>
                </a:solidFill>
              </a:rPr>
              <a:t>agnetic</a:t>
            </a:r>
            <a:r>
              <a:rPr lang="en-US" altLang="cs-CZ" sz="2200" b="1" kern="0" dirty="0" smtClean="0">
                <a:solidFill>
                  <a:srgbClr val="FF0000"/>
                </a:solidFill>
              </a:rPr>
              <a:t> </a:t>
            </a:r>
            <a:r>
              <a:rPr lang="en-US" altLang="cs-CZ" sz="2200" b="1" kern="0" dirty="0" smtClean="0">
                <a:solidFill>
                  <a:srgbClr val="FF0000"/>
                </a:solidFill>
              </a:rPr>
              <a:t>Induction</a:t>
            </a:r>
            <a:endParaRPr lang="en-US" altLang="cs-CZ" sz="2200" kern="0" dirty="0" smtClean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4" y="881627"/>
            <a:ext cx="2538989" cy="26913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623156"/>
                <a:ext cx="5184576" cy="2013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Let us consider a conductor </a:t>
                </a:r>
                <a:r>
                  <a:rPr lang="cs-CZ" altLang="cs-CZ" sz="2000" dirty="0" smtClean="0"/>
                  <a:t>(a bar) </a:t>
                </a:r>
                <a:r>
                  <a:rPr lang="en-US" altLang="cs-CZ" sz="2000" dirty="0" smtClean="0"/>
                  <a:t>placed in </a:t>
                </a:r>
                <a:r>
                  <a:rPr lang="cs-CZ" altLang="cs-CZ" sz="2000" dirty="0" smtClean="0"/>
                  <a:t>a </a:t>
                </a:r>
                <a:r>
                  <a:rPr lang="cs-CZ" altLang="cs-CZ" sz="2000" dirty="0" err="1" smtClean="0"/>
                  <a:t>uniform</a:t>
                </a:r>
                <a:r>
                  <a:rPr lang="cs-CZ" altLang="cs-CZ" sz="2000" dirty="0" smtClean="0"/>
                  <a:t> </a:t>
                </a:r>
                <a:r>
                  <a:rPr lang="en-US" altLang="cs-CZ" sz="2000" dirty="0" smtClean="0"/>
                  <a:t>magnetic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cs-CZ" altLang="cs-CZ" sz="2000" dirty="0" smtClean="0"/>
                  <a:t>. </a:t>
                </a:r>
                <a:r>
                  <a:rPr lang="cs-CZ" altLang="cs-CZ" sz="2000" dirty="0" err="1" smtClean="0"/>
                  <a:t>If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we</a:t>
                </a:r>
                <a:r>
                  <a:rPr lang="cs-CZ" altLang="cs-CZ" sz="2000" dirty="0" smtClean="0"/>
                  <a:t> set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conductor</a:t>
                </a:r>
                <a:r>
                  <a:rPr lang="cs-CZ" altLang="cs-CZ" sz="2000" dirty="0" smtClean="0"/>
                  <a:t> in </a:t>
                </a:r>
                <a:r>
                  <a:rPr lang="cs-CZ" altLang="cs-CZ" sz="2000" dirty="0" err="1" smtClean="0"/>
                  <a:t>motion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with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velocity</a:t>
                </a:r>
                <a:r>
                  <a:rPr lang="cs-CZ" altLang="cs-CZ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cs-CZ" altLang="cs-CZ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altLang="cs-CZ" sz="2000" dirty="0" err="1" smtClean="0"/>
                  <a:t>perpendicular</a:t>
                </a:r>
                <a:r>
                  <a:rPr lang="cs-CZ" altLang="cs-CZ" sz="2000" dirty="0" smtClean="0"/>
                  <a:t> to </a:t>
                </a:r>
                <a:r>
                  <a:rPr lang="cs-CZ" altLang="cs-CZ" sz="2000" dirty="0" err="1" smtClean="0"/>
                  <a:t>its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own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length</a:t>
                </a:r>
                <a:r>
                  <a:rPr lang="cs-CZ" altLang="cs-CZ" sz="2000" dirty="0" smtClean="0"/>
                  <a:t> and to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cs-CZ" altLang="cs-CZ" sz="2000" dirty="0" smtClean="0"/>
                  <a:t>, charged </a:t>
                </a:r>
                <a:r>
                  <a:rPr lang="cs-CZ" altLang="cs-CZ" sz="2000" dirty="0" err="1" smtClean="0"/>
                  <a:t>particles</a:t>
                </a:r>
                <a:r>
                  <a:rPr lang="cs-CZ" altLang="cs-CZ" sz="2000" dirty="0" smtClean="0"/>
                  <a:t> in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conductor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will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experience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>
                    <a:solidFill>
                      <a:srgbClr val="0000FF"/>
                    </a:solidFill>
                  </a:rPr>
                  <a:t>Lorentz</a:t>
                </a:r>
                <a:r>
                  <a:rPr lang="cs-CZ" altLang="cs-CZ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altLang="cs-CZ" sz="2000" dirty="0" err="1" smtClean="0">
                    <a:solidFill>
                      <a:srgbClr val="0000FF"/>
                    </a:solidFill>
                  </a:rPr>
                  <a:t>force</a:t>
                </a:r>
                <a:endParaRPr lang="en-US" altLang="cs-CZ" sz="20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623156"/>
                <a:ext cx="5184576" cy="2013756"/>
              </a:xfrm>
              <a:prstGeom prst="rect">
                <a:avLst/>
              </a:prstGeom>
              <a:blipFill rotWithShape="1">
                <a:blip r:embed="rId4"/>
                <a:stretch>
                  <a:fillRect l="-1294" t="-1208" r="-6118" b="-45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7973192" y="707907"/>
                <a:ext cx="40729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192" y="707907"/>
                <a:ext cx="407291" cy="4029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380312" y="1988840"/>
                <a:ext cx="380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88840"/>
                <a:ext cx="38055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21311" r="-274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097316"/>
              </p:ext>
            </p:extLst>
          </p:nvPr>
        </p:nvGraphicFramePr>
        <p:xfrm>
          <a:off x="1031875" y="2781300"/>
          <a:ext cx="282416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27" name="Equation" r:id="rId7" imgW="1511280" imgH="241200" progId="Equation.DSMT4">
                  <p:embed/>
                </p:oleObj>
              </mc:Choice>
              <mc:Fallback>
                <p:oleObj name="Equation" r:id="rId7" imgW="1511280" imgH="241200" progId="Equation.DSMT4">
                  <p:embed/>
                  <p:pic>
                    <p:nvPicPr>
                      <p:cNvPr id="0" name="Objek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2781300"/>
                        <a:ext cx="282416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7544" y="3356992"/>
            <a:ext cx="51845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force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pushes</a:t>
            </a:r>
            <a:r>
              <a:rPr lang="cs-CZ" altLang="cs-CZ" sz="2000" dirty="0" smtClean="0"/>
              <a:t> </a:t>
            </a:r>
            <a:r>
              <a:rPr lang="cs-CZ" altLang="cs-CZ" sz="2000" dirty="0" smtClean="0">
                <a:solidFill>
                  <a:srgbClr val="0000FF"/>
                </a:solidFill>
              </a:rPr>
              <a:t>positive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charges</a:t>
            </a:r>
            <a:r>
              <a:rPr lang="cs-CZ" altLang="cs-CZ" sz="2000" dirty="0" smtClean="0">
                <a:solidFill>
                  <a:srgbClr val="0000FF"/>
                </a:solidFill>
              </a:rPr>
              <a:t> up </a:t>
            </a:r>
            <a:r>
              <a:rPr lang="cs-CZ" altLang="cs-CZ" sz="2000" dirty="0" smtClean="0"/>
              <a:t>and </a:t>
            </a:r>
            <a:r>
              <a:rPr lang="cs-CZ" altLang="cs-CZ" sz="2000" dirty="0" smtClean="0">
                <a:solidFill>
                  <a:srgbClr val="0000FF"/>
                </a:solidFill>
              </a:rPr>
              <a:t>negative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charges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down</a:t>
            </a:r>
            <a:r>
              <a:rPr lang="cs-CZ" altLang="cs-CZ" sz="2000" dirty="0" smtClean="0"/>
              <a:t>. </a:t>
            </a:r>
            <a:endParaRPr lang="en-US" altLang="cs-CZ" sz="2000" dirty="0" smtClean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7544" y="4089266"/>
            <a:ext cx="820891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Electrons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begin</a:t>
            </a:r>
            <a:r>
              <a:rPr lang="cs-CZ" altLang="cs-CZ" sz="2000" dirty="0" smtClean="0"/>
              <a:t> to </a:t>
            </a:r>
            <a:r>
              <a:rPr lang="cs-CZ" altLang="cs-CZ" sz="2000" dirty="0" err="1" smtClean="0"/>
              <a:t>collect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bottom</a:t>
            </a:r>
            <a:r>
              <a:rPr lang="cs-CZ" altLang="cs-CZ" sz="2000" dirty="0" smtClean="0"/>
              <a:t> part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conductor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leaving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upper</a:t>
            </a:r>
            <a:r>
              <a:rPr lang="cs-CZ" altLang="cs-CZ" sz="2000" dirty="0" smtClean="0"/>
              <a:t> part positive. </a:t>
            </a:r>
            <a:r>
              <a:rPr lang="cs-CZ" altLang="cs-CZ" sz="2000" dirty="0" err="1" smtClean="0"/>
              <a:t>This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charge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accumulation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generates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electric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field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which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acts</a:t>
            </a:r>
            <a:r>
              <a:rPr lang="cs-CZ" altLang="cs-CZ" sz="2000" dirty="0" smtClean="0"/>
              <a:t> in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opposite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direction</a:t>
            </a:r>
            <a:r>
              <a:rPr lang="cs-CZ" altLang="cs-CZ" sz="2000" dirty="0" smtClean="0"/>
              <a:t> by </a:t>
            </a:r>
            <a:r>
              <a:rPr lang="cs-CZ" altLang="cs-CZ" sz="2000" dirty="0" err="1" smtClean="0"/>
              <a:t>its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force</a:t>
            </a:r>
            <a:r>
              <a:rPr lang="cs-CZ" altLang="cs-CZ" sz="2000" dirty="0" smtClean="0"/>
              <a:t>.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charge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accumulation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continues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until</a:t>
            </a:r>
            <a:r>
              <a:rPr lang="cs-CZ" altLang="cs-CZ" sz="2000" dirty="0" smtClean="0"/>
              <a:t> a </a:t>
            </a:r>
            <a:r>
              <a:rPr lang="cs-CZ" altLang="cs-CZ" sz="2000" dirty="0" smtClean="0">
                <a:solidFill>
                  <a:srgbClr val="0000FF"/>
                </a:solidFill>
              </a:rPr>
              <a:t>balance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between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electrostatic</a:t>
            </a:r>
            <a:r>
              <a:rPr lang="cs-CZ" altLang="cs-CZ" sz="2000" dirty="0" smtClean="0">
                <a:solidFill>
                  <a:srgbClr val="0000FF"/>
                </a:solidFill>
              </a:rPr>
              <a:t> and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magnetic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forces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is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established</a:t>
            </a:r>
            <a:r>
              <a:rPr lang="cs-CZ" altLang="cs-CZ" sz="2000" dirty="0" smtClean="0"/>
              <a:t>. </a:t>
            </a:r>
            <a:endParaRPr lang="en-US" altLang="cs-CZ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5796136" y="2060848"/>
                <a:ext cx="402097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060848"/>
                <a:ext cx="402097" cy="4029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636959"/>
              </p:ext>
            </p:extLst>
          </p:nvPr>
        </p:nvGraphicFramePr>
        <p:xfrm>
          <a:off x="1438275" y="5929313"/>
          <a:ext cx="16367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28" name="Equation" r:id="rId10" imgW="876240" imgH="241200" progId="Equation.DSMT4">
                  <p:embed/>
                </p:oleObj>
              </mc:Choice>
              <mc:Fallback>
                <p:oleObj name="Equation" r:id="rId10" imgW="876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5929313"/>
                        <a:ext cx="163671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064435"/>
              </p:ext>
            </p:extLst>
          </p:nvPr>
        </p:nvGraphicFramePr>
        <p:xfrm>
          <a:off x="6846118" y="5873174"/>
          <a:ext cx="106838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29" name="Equation" r:id="rId12" imgW="571320" imgH="241200" progId="Equation.DSMT4">
                  <p:embed/>
                </p:oleObj>
              </mc:Choice>
              <mc:Fallback>
                <p:oleObj name="Equation" r:id="rId12" imgW="571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118" y="5873174"/>
                        <a:ext cx="1068388" cy="452438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049678" y="5745450"/>
            <a:ext cx="24665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electric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field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given</a:t>
            </a:r>
            <a:r>
              <a:rPr lang="cs-CZ" altLang="cs-CZ" sz="2000" dirty="0" smtClean="0"/>
              <a:t> by </a:t>
            </a:r>
            <a:endParaRPr lang="en-US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61249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04" y="689745"/>
            <a:ext cx="4066384" cy="2676376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200" b="1" kern="0" dirty="0" err="1" smtClean="0">
                <a:solidFill>
                  <a:srgbClr val="FF0000"/>
                </a:solidFill>
              </a:rPr>
              <a:t>Electrom</a:t>
            </a:r>
            <a:r>
              <a:rPr lang="en-US" altLang="cs-CZ" sz="2200" b="1" kern="0" dirty="0" err="1" smtClean="0">
                <a:solidFill>
                  <a:srgbClr val="FF0000"/>
                </a:solidFill>
              </a:rPr>
              <a:t>agnetic</a:t>
            </a:r>
            <a:r>
              <a:rPr lang="en-US" altLang="cs-CZ" sz="2200" b="1" kern="0" dirty="0" smtClean="0">
                <a:solidFill>
                  <a:srgbClr val="FF0000"/>
                </a:solidFill>
              </a:rPr>
              <a:t> </a:t>
            </a:r>
            <a:r>
              <a:rPr lang="en-US" altLang="cs-CZ" sz="2200" b="1" kern="0" dirty="0" smtClean="0">
                <a:solidFill>
                  <a:srgbClr val="FF0000"/>
                </a:solidFill>
              </a:rPr>
              <a:t>Induction</a:t>
            </a:r>
            <a:endParaRPr lang="en-US" altLang="cs-CZ" sz="2200" kern="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623156"/>
                <a:ext cx="4320480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moving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conductive</a:t>
                </a:r>
                <a:r>
                  <a:rPr lang="cs-CZ" altLang="cs-CZ" sz="2000" dirty="0" smtClean="0"/>
                  <a:t> bar </a:t>
                </a:r>
                <a:r>
                  <a:rPr lang="cs-CZ" altLang="cs-CZ" sz="2000" dirty="0" err="1" smtClean="0"/>
                  <a:t>slides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with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velocity</a:t>
                </a:r>
                <a:r>
                  <a:rPr lang="cs-CZ" altLang="cs-CZ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cs-CZ" altLang="cs-CZ" sz="2000" i="1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altLang="cs-CZ" sz="2000" dirty="0" smtClean="0"/>
                  <a:t>along a U-</a:t>
                </a:r>
                <a:r>
                  <a:rPr lang="cs-CZ" altLang="cs-CZ" sz="2000" dirty="0" err="1" smtClean="0"/>
                  <a:t>shaped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conductor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with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resistor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i="1" dirty="0" smtClean="0">
                    <a:solidFill>
                      <a:srgbClr val="0000FF"/>
                    </a:solidFill>
                  </a:rPr>
                  <a:t>R</a:t>
                </a:r>
                <a:r>
                  <a:rPr lang="cs-CZ" altLang="cs-CZ" sz="2000" dirty="0" smtClean="0"/>
                  <a:t>. </a:t>
                </a:r>
                <a:r>
                  <a:rPr lang="cs-CZ" altLang="cs-CZ" sz="2000" dirty="0" err="1" smtClean="0"/>
                  <a:t>Due</a:t>
                </a:r>
                <a:r>
                  <a:rPr lang="cs-CZ" altLang="cs-CZ" sz="2000" dirty="0" smtClean="0"/>
                  <a:t> to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generated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electric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field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current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i="1" dirty="0" smtClean="0">
                    <a:solidFill>
                      <a:srgbClr val="0000FF"/>
                    </a:solidFill>
                  </a:rPr>
                  <a:t>I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is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established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through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i="1" dirty="0" smtClean="0">
                    <a:solidFill>
                      <a:srgbClr val="0000FF"/>
                    </a:solidFill>
                  </a:rPr>
                  <a:t>R</a:t>
                </a:r>
                <a:r>
                  <a:rPr lang="cs-CZ" altLang="cs-CZ" sz="2000" dirty="0" smtClean="0"/>
                  <a:t>.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current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loweres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accumulated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charge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while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magnetic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force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accumulates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another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charge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at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ends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if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motion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is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maintained</a:t>
                </a:r>
                <a:r>
                  <a:rPr lang="cs-CZ" altLang="cs-CZ" sz="2000" dirty="0" smtClean="0"/>
                  <a:t>. </a:t>
                </a:r>
                <a:endParaRPr lang="en-US" altLang="cs-CZ" sz="20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623156"/>
                <a:ext cx="4320480" cy="2862322"/>
              </a:xfrm>
              <a:prstGeom prst="rect">
                <a:avLst/>
              </a:prstGeom>
              <a:blipFill rotWithShape="1">
                <a:blip r:embed="rId4"/>
                <a:stretch>
                  <a:fillRect l="-1554" t="-851" r="-1554" b="-29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7981133" y="649805"/>
                <a:ext cx="40729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133" y="649805"/>
                <a:ext cx="407291" cy="4029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7448224" y="539388"/>
                <a:ext cx="508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𝑑𝑆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224" y="539388"/>
                <a:ext cx="50815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6948264" y="3059668"/>
                <a:ext cx="493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059668"/>
                <a:ext cx="49398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668344" y="1700808"/>
                <a:ext cx="380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1700808"/>
                <a:ext cx="380553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21311" r="-274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Přímá spojnice se šipkou 9"/>
          <p:cNvCxnSpPr/>
          <p:nvPr/>
        </p:nvCxnSpPr>
        <p:spPr bwMode="auto">
          <a:xfrm flipH="1">
            <a:off x="6516216" y="2276872"/>
            <a:ext cx="93200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/>
          <p:cNvCxnSpPr/>
          <p:nvPr/>
        </p:nvCxnSpPr>
        <p:spPr bwMode="auto">
          <a:xfrm flipH="1">
            <a:off x="7456416" y="2276872"/>
            <a:ext cx="93200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6225948" y="2060848"/>
                <a:ext cx="50629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m:rPr>
                          <m:sty m:val="p"/>
                        </m:rPr>
                        <a:rPr lang="cs-CZ" b="0" i="1" baseline="-25000" smtClean="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cs-CZ" baseline="-250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948" y="2060848"/>
                <a:ext cx="506292" cy="402931"/>
              </a:xfrm>
              <a:prstGeom prst="rect">
                <a:avLst/>
              </a:prstGeom>
              <a:blipFill rotWithShape="1">
                <a:blip r:embed="rId9"/>
                <a:stretch>
                  <a:fillRect t="-21212" r="-228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8172400" y="2233981"/>
                <a:ext cx="60330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baseline="-25000" smtClean="0">
                          <a:latin typeface="Cambria Math"/>
                        </a:rPr>
                        <m:t>𝑒𝑥𝑡</m:t>
                      </m:r>
                    </m:oMath>
                  </m:oMathPara>
                </a14:m>
                <a:endParaRPr lang="cs-CZ" baseline="-250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2233981"/>
                <a:ext cx="603306" cy="402931"/>
              </a:xfrm>
              <a:prstGeom prst="rect">
                <a:avLst/>
              </a:prstGeom>
              <a:blipFill rotWithShape="1">
                <a:blip r:embed="rId10"/>
                <a:stretch>
                  <a:fillRect t="-20896" r="-50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ál 13"/>
          <p:cNvSpPr/>
          <p:nvPr/>
        </p:nvSpPr>
        <p:spPr bwMode="auto">
          <a:xfrm>
            <a:off x="7416000" y="2233981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67544" y="3525976"/>
            <a:ext cx="50405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force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exerted</a:t>
            </a:r>
            <a:r>
              <a:rPr lang="cs-CZ" altLang="cs-CZ" sz="2000" dirty="0" smtClean="0">
                <a:solidFill>
                  <a:srgbClr val="0000FF"/>
                </a:solidFill>
              </a:rPr>
              <a:t> by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the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magnetic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field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smtClean="0"/>
              <a:t>on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conductor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endParaRPr lang="en-US" altLang="cs-CZ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083701"/>
              </p:ext>
            </p:extLst>
          </p:nvPr>
        </p:nvGraphicFramePr>
        <p:xfrm>
          <a:off x="6291263" y="3665538"/>
          <a:ext cx="11160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15" name="Equation" r:id="rId11" imgW="596880" imgH="228600" progId="Equation.DSMT4">
                  <p:embed/>
                </p:oleObj>
              </mc:Choice>
              <mc:Fallback>
                <p:oleObj name="Equation" r:id="rId11" imgW="596880" imgH="228600" progId="Equation.DSMT4">
                  <p:embed/>
                  <p:pic>
                    <p:nvPicPr>
                      <p:cNvPr id="0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263" y="3665538"/>
                        <a:ext cx="11160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67544" y="4233282"/>
            <a:ext cx="50405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An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external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force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/>
              <a:t>maintaining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motion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must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have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same</a:t>
            </a:r>
            <a:r>
              <a:rPr lang="cs-CZ" altLang="cs-CZ" sz="2000" dirty="0" smtClean="0"/>
              <a:t> magnitude and </a:t>
            </a:r>
            <a:r>
              <a:rPr lang="cs-CZ" altLang="cs-CZ" sz="2000" dirty="0" err="1" smtClean="0"/>
              <a:t>opposite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direction</a:t>
            </a:r>
            <a:endParaRPr lang="en-US" altLang="cs-CZ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094726"/>
              </p:ext>
            </p:extLst>
          </p:nvPr>
        </p:nvGraphicFramePr>
        <p:xfrm>
          <a:off x="6300192" y="4440238"/>
          <a:ext cx="13541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16" name="Equation" r:id="rId13" imgW="723600" imgH="228600" progId="Equation.DSMT4">
                  <p:embed/>
                </p:oleObj>
              </mc:Choice>
              <mc:Fallback>
                <p:oleObj name="Equation" r:id="rId13" imgW="72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4440238"/>
                        <a:ext cx="135413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7544" y="5293657"/>
            <a:ext cx="50405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distance </a:t>
            </a:r>
            <a:r>
              <a:rPr lang="cs-CZ" altLang="cs-CZ" sz="2000" dirty="0" err="1" smtClean="0"/>
              <a:t>traveled</a:t>
            </a:r>
            <a:r>
              <a:rPr lang="cs-CZ" altLang="cs-CZ" sz="2000" dirty="0" smtClean="0"/>
              <a:t> by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conductor</a:t>
            </a:r>
            <a:r>
              <a:rPr lang="cs-CZ" altLang="cs-CZ" sz="2000" dirty="0" smtClean="0"/>
              <a:t> in </a:t>
            </a:r>
            <a:r>
              <a:rPr lang="cs-CZ" altLang="cs-CZ" sz="2000" dirty="0" err="1" smtClean="0"/>
              <a:t>time</a:t>
            </a:r>
            <a:r>
              <a:rPr lang="cs-CZ" altLang="cs-CZ" sz="2000" dirty="0" smtClean="0"/>
              <a:t> </a:t>
            </a:r>
            <a:r>
              <a:rPr lang="cs-CZ" altLang="cs-CZ" sz="2000" i="1" dirty="0" err="1" smtClean="0">
                <a:solidFill>
                  <a:srgbClr val="0000FF"/>
                </a:solidFill>
              </a:rPr>
              <a:t>dt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endParaRPr lang="en-US" altLang="cs-CZ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091032"/>
              </p:ext>
            </p:extLst>
          </p:nvPr>
        </p:nvGraphicFramePr>
        <p:xfrm>
          <a:off x="6335737" y="5324475"/>
          <a:ext cx="10445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17" name="Equation" r:id="rId15" imgW="558720" imgH="203040" progId="Equation.DSMT4">
                  <p:embed/>
                </p:oleObj>
              </mc:Choice>
              <mc:Fallback>
                <p:oleObj name="Equation" r:id="rId15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37" y="5324475"/>
                        <a:ext cx="10445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67544" y="6021288"/>
            <a:ext cx="50405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elementary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work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smtClean="0"/>
              <a:t>done by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external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force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endParaRPr lang="en-US" altLang="cs-CZ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060636"/>
              </p:ext>
            </p:extLst>
          </p:nvPr>
        </p:nvGraphicFramePr>
        <p:xfrm>
          <a:off x="5945956" y="6048375"/>
          <a:ext cx="2730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18" name="Equation" r:id="rId17" imgW="1460160" imgH="228600" progId="Equation.DSMT4">
                  <p:embed/>
                </p:oleObj>
              </mc:Choice>
              <mc:Fallback>
                <p:oleObj name="Equation" r:id="rId17" imgW="1460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956" y="6048375"/>
                        <a:ext cx="27305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85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5021"/>
            <a:ext cx="4066384" cy="2676376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200" b="1" kern="0" dirty="0" err="1" smtClean="0">
                <a:solidFill>
                  <a:srgbClr val="FF0000"/>
                </a:solidFill>
              </a:rPr>
              <a:t>Electrom</a:t>
            </a:r>
            <a:r>
              <a:rPr lang="en-US" altLang="cs-CZ" sz="2200" b="1" kern="0" dirty="0" err="1" smtClean="0">
                <a:solidFill>
                  <a:srgbClr val="FF0000"/>
                </a:solidFill>
              </a:rPr>
              <a:t>agnetic</a:t>
            </a:r>
            <a:r>
              <a:rPr lang="en-US" altLang="cs-CZ" sz="2200" b="1" kern="0" dirty="0" smtClean="0">
                <a:solidFill>
                  <a:srgbClr val="FF0000"/>
                </a:solidFill>
              </a:rPr>
              <a:t> </a:t>
            </a:r>
            <a:r>
              <a:rPr lang="en-US" altLang="cs-CZ" sz="2200" b="1" kern="0" dirty="0" smtClean="0">
                <a:solidFill>
                  <a:srgbClr val="FF0000"/>
                </a:solidFill>
              </a:rPr>
              <a:t>Induction – Faraday’s Law</a:t>
            </a:r>
            <a:endParaRPr lang="en-US" altLang="cs-CZ" sz="2200" kern="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7943061" y="515081"/>
                <a:ext cx="40729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061" y="515081"/>
                <a:ext cx="407291" cy="4029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7410152" y="404664"/>
                <a:ext cx="508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𝑑𝑆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152" y="404664"/>
                <a:ext cx="50815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6910192" y="2924944"/>
                <a:ext cx="493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192" y="2924944"/>
                <a:ext cx="49398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630272" y="1566084"/>
                <a:ext cx="380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272" y="1566084"/>
                <a:ext cx="380553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21667" r="-274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Přímá spojnice se šipkou 9"/>
          <p:cNvCxnSpPr/>
          <p:nvPr/>
        </p:nvCxnSpPr>
        <p:spPr bwMode="auto">
          <a:xfrm flipH="1">
            <a:off x="6478144" y="2142148"/>
            <a:ext cx="93200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/>
          <p:cNvCxnSpPr/>
          <p:nvPr/>
        </p:nvCxnSpPr>
        <p:spPr bwMode="auto">
          <a:xfrm flipH="1">
            <a:off x="7418344" y="2142148"/>
            <a:ext cx="93200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6187876" y="1926124"/>
                <a:ext cx="50629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m:rPr>
                          <m:sty m:val="p"/>
                        </m:rPr>
                        <a:rPr lang="cs-CZ" b="0" i="1" baseline="-25000" smtClean="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cs-CZ" baseline="-250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876" y="1926124"/>
                <a:ext cx="506292" cy="402931"/>
              </a:xfrm>
              <a:prstGeom prst="rect">
                <a:avLst/>
              </a:prstGeom>
              <a:blipFill rotWithShape="1">
                <a:blip r:embed="rId8"/>
                <a:stretch>
                  <a:fillRect t="-21212" r="-228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8134328" y="2099257"/>
                <a:ext cx="60330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baseline="-25000" smtClean="0">
                          <a:latin typeface="Cambria Math"/>
                        </a:rPr>
                        <m:t>𝑒𝑥𝑡</m:t>
                      </m:r>
                    </m:oMath>
                  </m:oMathPara>
                </a14:m>
                <a:endParaRPr lang="cs-CZ" baseline="-250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328" y="2099257"/>
                <a:ext cx="603306" cy="402931"/>
              </a:xfrm>
              <a:prstGeom prst="rect">
                <a:avLst/>
              </a:prstGeom>
              <a:blipFill rotWithShape="1">
                <a:blip r:embed="rId9"/>
                <a:stretch>
                  <a:fillRect t="-21212" r="-60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ál 13"/>
          <p:cNvSpPr/>
          <p:nvPr/>
        </p:nvSpPr>
        <p:spPr bwMode="auto">
          <a:xfrm>
            <a:off x="7377928" y="2099257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67544" y="560874"/>
            <a:ext cx="43924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product</a:t>
            </a:r>
            <a:r>
              <a:rPr lang="cs-CZ" altLang="cs-CZ" sz="2000" dirty="0" smtClean="0"/>
              <a:t> </a:t>
            </a:r>
            <a:r>
              <a:rPr lang="cs-CZ" altLang="cs-CZ" sz="2000" i="1" dirty="0" err="1" smtClean="0">
                <a:solidFill>
                  <a:srgbClr val="0000FF"/>
                </a:solidFill>
              </a:rPr>
              <a:t>Iˑdt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represents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elementary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charge</a:t>
            </a:r>
            <a:r>
              <a:rPr lang="cs-CZ" altLang="cs-CZ" sz="2000" dirty="0" smtClean="0"/>
              <a:t> </a:t>
            </a:r>
            <a:r>
              <a:rPr lang="cs-CZ" altLang="cs-CZ" sz="2000" i="1" dirty="0" err="1" smtClean="0">
                <a:solidFill>
                  <a:srgbClr val="0000FF"/>
                </a:solidFill>
              </a:rPr>
              <a:t>dq</a:t>
            </a:r>
            <a:r>
              <a:rPr lang="cs-CZ" altLang="cs-CZ" sz="2000" dirty="0" smtClean="0"/>
              <a:t>, so</a:t>
            </a:r>
            <a:endParaRPr lang="en-US" altLang="cs-CZ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559574"/>
              </p:ext>
            </p:extLst>
          </p:nvPr>
        </p:nvGraphicFramePr>
        <p:xfrm>
          <a:off x="1195388" y="1391816"/>
          <a:ext cx="17097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75" name="Equation" r:id="rId10" imgW="914400" imgH="203040" progId="Equation.DSMT4">
                  <p:embed/>
                </p:oleObj>
              </mc:Choice>
              <mc:Fallback>
                <p:oleObj name="Equation" r:id="rId10" imgW="914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1391816"/>
                        <a:ext cx="17097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67544" y="1857018"/>
            <a:ext cx="4392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induced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electromotive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force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/>
              <a:t>is</a:t>
            </a:r>
            <a:endParaRPr lang="en-US" altLang="cs-CZ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897082"/>
              </p:ext>
            </p:extLst>
          </p:nvPr>
        </p:nvGraphicFramePr>
        <p:xfrm>
          <a:off x="966788" y="2283148"/>
          <a:ext cx="9969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76" name="Equation" r:id="rId12" imgW="533160" imgH="419040" progId="Equation.DSMT4">
                  <p:embed/>
                </p:oleObj>
              </mc:Choice>
              <mc:Fallback>
                <p:oleObj name="Equation" r:id="rId12" imgW="533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283148"/>
                        <a:ext cx="99695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326715"/>
              </p:ext>
            </p:extLst>
          </p:nvPr>
        </p:nvGraphicFramePr>
        <p:xfrm>
          <a:off x="2579688" y="2478088"/>
          <a:ext cx="11160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77" name="Equation" r:id="rId14" imgW="596880" imgH="203040" progId="Equation.DSMT4">
                  <p:embed/>
                </p:oleObj>
              </mc:Choice>
              <mc:Fallback>
                <p:oleObj name="Equation" r:id="rId14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2478088"/>
                        <a:ext cx="1116012" cy="381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ovéPole 25"/>
          <p:cNvSpPr txBox="1"/>
          <p:nvPr/>
        </p:nvSpPr>
        <p:spPr>
          <a:xfrm>
            <a:off x="6851382" y="8994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smtClean="0"/>
              <a:t>a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6804248" y="2592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smtClean="0"/>
              <a:t>b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5181464" y="9714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smtClean="0"/>
              <a:t>d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5220072" y="25602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smtClean="0"/>
              <a:t>c</a:t>
            </a:r>
            <a:endParaRPr lang="cs-CZ" dirty="0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67544" y="3429000"/>
            <a:ext cx="47139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When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conductor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moving</a:t>
            </a:r>
            <a:r>
              <a:rPr lang="cs-CZ" altLang="cs-CZ" sz="2000" dirty="0" smtClean="0"/>
              <a:t> to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right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area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smtClean="0">
                <a:solidFill>
                  <a:srgbClr val="0000FF"/>
                </a:solidFill>
              </a:rPr>
              <a:t>a-b-c-d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increases</a:t>
            </a:r>
            <a:r>
              <a:rPr lang="cs-CZ" altLang="cs-CZ" sz="2000" dirty="0" smtClean="0"/>
              <a:t> by </a:t>
            </a:r>
            <a:endParaRPr lang="en-US" altLang="cs-CZ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31" name="Obj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654156"/>
              </p:ext>
            </p:extLst>
          </p:nvPr>
        </p:nvGraphicFramePr>
        <p:xfrm>
          <a:off x="5508104" y="4152503"/>
          <a:ext cx="21637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78" name="Equation" r:id="rId16" imgW="1155600" imgH="228600" progId="Equation.DSMT4">
                  <p:embed/>
                </p:oleObj>
              </mc:Choice>
              <mc:Fallback>
                <p:oleObj name="Equation" r:id="rId16" imgW="11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152503"/>
                        <a:ext cx="21637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67544" y="4181018"/>
            <a:ext cx="4713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change</a:t>
            </a:r>
            <a:r>
              <a:rPr lang="cs-CZ" altLang="cs-CZ" sz="2000" dirty="0" smtClean="0"/>
              <a:t> in </a:t>
            </a:r>
            <a:r>
              <a:rPr lang="cs-CZ" altLang="cs-CZ" sz="2000" dirty="0" err="1" smtClean="0"/>
              <a:t>magnetic</a:t>
            </a:r>
            <a:r>
              <a:rPr lang="cs-CZ" altLang="cs-CZ" sz="2000" dirty="0" smtClean="0"/>
              <a:t> flux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then</a:t>
            </a:r>
            <a:r>
              <a:rPr lang="cs-CZ" altLang="cs-CZ" sz="2000" dirty="0" smtClean="0"/>
              <a:t> </a:t>
            </a:r>
            <a:endParaRPr lang="en-US" altLang="cs-CZ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33" name="Objek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424683"/>
              </p:ext>
            </p:extLst>
          </p:nvPr>
        </p:nvGraphicFramePr>
        <p:xfrm>
          <a:off x="5517678" y="3573016"/>
          <a:ext cx="9985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79" name="Equation" r:id="rId18" imgW="533160" imgH="203040" progId="Equation.DSMT4">
                  <p:embed/>
                </p:oleObj>
              </mc:Choice>
              <mc:Fallback>
                <p:oleObj name="Equation" r:id="rId18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7678" y="3573016"/>
                        <a:ext cx="9985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467544" y="4829090"/>
            <a:ext cx="4713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induced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emf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given</a:t>
            </a:r>
            <a:r>
              <a:rPr lang="cs-CZ" altLang="cs-CZ" sz="2000" dirty="0" smtClean="0"/>
              <a:t> by</a:t>
            </a:r>
            <a:endParaRPr lang="en-US" altLang="cs-CZ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35" name="Objek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027335"/>
              </p:ext>
            </p:extLst>
          </p:nvPr>
        </p:nvGraphicFramePr>
        <p:xfrm>
          <a:off x="5543302" y="4653136"/>
          <a:ext cx="3205162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80" name="Equation" r:id="rId20" imgW="1714320" imgH="393480" progId="Equation.DSMT4">
                  <p:embed/>
                </p:oleObj>
              </mc:Choice>
              <mc:Fallback>
                <p:oleObj name="Equation" r:id="rId20" imgW="1714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302" y="4653136"/>
                        <a:ext cx="3205162" cy="738187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67544" y="5621178"/>
            <a:ext cx="4713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last term </a:t>
            </a:r>
            <a:r>
              <a:rPr lang="cs-CZ" altLang="cs-CZ" sz="2000" dirty="0" err="1" smtClean="0"/>
              <a:t>forms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Faraday</a:t>
            </a:r>
            <a:r>
              <a:rPr lang="en-US" altLang="cs-CZ" sz="2000" b="1" dirty="0" smtClean="0">
                <a:solidFill>
                  <a:srgbClr val="0000FF"/>
                </a:solidFill>
              </a:rPr>
              <a:t>’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s </a:t>
            </a:r>
            <a:r>
              <a:rPr lang="cs-CZ" altLang="cs-CZ" sz="2000" b="1" dirty="0" err="1" smtClean="0">
                <a:solidFill>
                  <a:srgbClr val="0000FF"/>
                </a:solidFill>
              </a:rPr>
              <a:t>law</a:t>
            </a:r>
            <a:endParaRPr lang="en-US" altLang="cs-CZ" sz="20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37" name="Objek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359752"/>
              </p:ext>
            </p:extLst>
          </p:nvPr>
        </p:nvGraphicFramePr>
        <p:xfrm>
          <a:off x="5508104" y="5517232"/>
          <a:ext cx="10922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81" name="Equation" r:id="rId22" imgW="583920" imgH="393480" progId="Equation.DSMT4">
                  <p:embed/>
                </p:oleObj>
              </mc:Choice>
              <mc:Fallback>
                <p:oleObj name="Equation" r:id="rId22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517232"/>
                        <a:ext cx="1092200" cy="7381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k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177565"/>
              </p:ext>
            </p:extLst>
          </p:nvPr>
        </p:nvGraphicFramePr>
        <p:xfrm>
          <a:off x="3923928" y="2478088"/>
          <a:ext cx="4524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82" name="Equation" r:id="rId24" imgW="241200" imgH="203040" progId="Equation.DSMT4">
                  <p:embed/>
                </p:oleObj>
              </mc:Choice>
              <mc:Fallback>
                <p:oleObj name="Equation" r:id="rId24" imgW="241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478088"/>
                        <a:ext cx="4524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18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2" grpId="0"/>
      <p:bldP spid="34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rgbClr val="FF0000"/>
                </a:solidFill>
              </a:rPr>
              <a:t>Magnetic Induction – Faraday’s Law</a:t>
            </a:r>
            <a:endParaRPr lang="en-US" altLang="cs-CZ" sz="2200" kern="0" dirty="0" smtClean="0">
              <a:solidFill>
                <a:srgbClr val="FF000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7544" y="2413337"/>
            <a:ext cx="475252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Faraday’s law can be also written in </a:t>
            </a:r>
            <a:r>
              <a:rPr lang="en-US" altLang="cs-CZ" sz="2000" dirty="0" smtClean="0">
                <a:solidFill>
                  <a:srgbClr val="0000FF"/>
                </a:solidFill>
              </a:rPr>
              <a:t>more general form</a:t>
            </a:r>
            <a:r>
              <a:rPr lang="en-US" altLang="cs-CZ" sz="2000" dirty="0" smtClean="0"/>
              <a:t>. The </a:t>
            </a:r>
            <a:r>
              <a:rPr lang="en-US" altLang="cs-CZ" sz="2000" dirty="0" err="1" smtClean="0"/>
              <a:t>emf</a:t>
            </a:r>
            <a:r>
              <a:rPr lang="en-US" altLang="cs-CZ" sz="2000" dirty="0" smtClean="0"/>
              <a:t> can be written as</a:t>
            </a:r>
            <a:endParaRPr lang="en-US" altLang="cs-CZ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296563"/>
              </p:ext>
            </p:extLst>
          </p:nvPr>
        </p:nvGraphicFramePr>
        <p:xfrm>
          <a:off x="5580112" y="2482877"/>
          <a:ext cx="13763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5" name="Equation" r:id="rId3" imgW="736560" imgH="279360" progId="Equation.DSMT4">
                  <p:embed/>
                </p:oleObj>
              </mc:Choice>
              <mc:Fallback>
                <p:oleObj name="Equation" r:id="rId3" imgW="736560" imgH="279360" progId="Equation.DSMT4">
                  <p:embed/>
                  <p:pic>
                    <p:nvPicPr>
                      <p:cNvPr id="0" name="Objek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482877"/>
                        <a:ext cx="13763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7544" y="3801234"/>
            <a:ext cx="23762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In combination with previous formulae</a:t>
            </a:r>
            <a:endParaRPr lang="en-US" altLang="cs-CZ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73627"/>
              </p:ext>
            </p:extLst>
          </p:nvPr>
        </p:nvGraphicFramePr>
        <p:xfrm>
          <a:off x="3008436" y="3800120"/>
          <a:ext cx="177958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6" name="Equation" r:id="rId5" imgW="952200" imgH="393480" progId="Equation.DSMT4">
                  <p:embed/>
                </p:oleObj>
              </mc:Choice>
              <mc:Fallback>
                <p:oleObj name="Equation" r:id="rId5" imgW="952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436" y="3800120"/>
                        <a:ext cx="1779588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84168" y="3284984"/>
            <a:ext cx="14401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and finally</a:t>
            </a:r>
            <a:endParaRPr lang="en-US" altLang="cs-CZ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89299"/>
              </p:ext>
            </p:extLst>
          </p:nvPr>
        </p:nvGraphicFramePr>
        <p:xfrm>
          <a:off x="5514925" y="3835970"/>
          <a:ext cx="26574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7" name="Equation" r:id="rId7" imgW="1422360" imgH="393480" progId="Equation.DSMT4">
                  <p:embed/>
                </p:oleObj>
              </mc:Choice>
              <mc:Fallback>
                <p:oleObj name="Equation" r:id="rId7" imgW="1422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925" y="3835970"/>
                        <a:ext cx="2657475" cy="738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67544" y="4822120"/>
            <a:ext cx="813690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</a:t>
            </a:r>
            <a:r>
              <a:rPr lang="en-US" altLang="cs-CZ" sz="2000" dirty="0" smtClean="0"/>
              <a:t>is general form is also known as </a:t>
            </a:r>
            <a:r>
              <a:rPr lang="en-US" altLang="cs-CZ" sz="2000" b="1" dirty="0" smtClean="0">
                <a:solidFill>
                  <a:srgbClr val="0000FF"/>
                </a:solidFill>
              </a:rPr>
              <a:t>second Maxwell’s equation</a:t>
            </a:r>
            <a:r>
              <a:rPr lang="en-US" altLang="cs-CZ" sz="2000" dirty="0" smtClean="0"/>
              <a:t>. The </a:t>
            </a:r>
            <a:r>
              <a:rPr lang="en-US" altLang="cs-CZ" sz="2000" dirty="0" err="1" smtClean="0"/>
              <a:t>emf</a:t>
            </a:r>
            <a:r>
              <a:rPr lang="en-US" altLang="cs-CZ" sz="2000" dirty="0" smtClean="0"/>
              <a:t> will be present regardless the cause of the magnetic flux change. The flux can be changed by moving a loop or a coil in the stationary magnetic field, </a:t>
            </a:r>
            <a:r>
              <a:rPr lang="cs-CZ" altLang="cs-CZ" sz="2000" dirty="0" smtClean="0"/>
              <a:t>by </a:t>
            </a:r>
            <a:r>
              <a:rPr lang="cs-CZ" altLang="cs-CZ" sz="2000" dirty="0" err="1" smtClean="0"/>
              <a:t>moving</a:t>
            </a:r>
            <a:r>
              <a:rPr lang="cs-CZ" altLang="cs-CZ" sz="2000" dirty="0" smtClean="0"/>
              <a:t> a permanent magnet, </a:t>
            </a:r>
            <a:r>
              <a:rPr lang="en-US" altLang="cs-CZ" sz="2000" dirty="0" smtClean="0"/>
              <a:t>by changing the magnetic induction, by changing the shape of the loop etc. </a:t>
            </a:r>
            <a:endParaRPr lang="en-US" altLang="cs-CZ" sz="2000" dirty="0" smtClean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573648"/>
                <a:ext cx="8136904" cy="17059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We could see in the previous that the magnetic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altLang="cs-CZ" sz="2000" baseline="-25000" dirty="0" smtClean="0">
                    <a:solidFill>
                      <a:srgbClr val="0000FF"/>
                    </a:solidFill>
                  </a:rPr>
                  <a:t>m</a:t>
                </a:r>
                <a:r>
                  <a:rPr lang="en-US" altLang="cs-CZ" sz="2000" baseline="-25000" dirty="0" smtClean="0"/>
                  <a:t> </a:t>
                </a:r>
                <a:r>
                  <a:rPr lang="en-US" altLang="cs-CZ" sz="2000" dirty="0" smtClean="0"/>
                  <a:t>caused by the induced electric current was in the opposite direction than the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altLang="cs-CZ" sz="2000" baseline="-25000" dirty="0" err="1" smtClean="0">
                    <a:solidFill>
                      <a:srgbClr val="0000FF"/>
                    </a:solidFill>
                  </a:rPr>
                  <a:t>ext</a:t>
                </a:r>
                <a:r>
                  <a:rPr lang="en-US" altLang="cs-CZ" sz="2000" dirty="0" smtClean="0"/>
                  <a:t> causing the motion. This is the principle of the </a:t>
                </a:r>
                <a:r>
                  <a:rPr lang="en-US" altLang="cs-CZ" sz="2000" b="1" dirty="0" smtClean="0">
                    <a:solidFill>
                      <a:srgbClr val="0000FF"/>
                    </a:solidFill>
                  </a:rPr>
                  <a:t>Lenz’s law </a:t>
                </a:r>
                <a:r>
                  <a:rPr lang="en-US" altLang="cs-CZ" sz="2000" dirty="0" smtClean="0"/>
                  <a:t>stating that </a:t>
                </a:r>
                <a:r>
                  <a:rPr lang="en-US" altLang="cs-CZ" sz="2000" i="1" dirty="0" smtClean="0">
                    <a:solidFill>
                      <a:srgbClr val="0000FF"/>
                    </a:solidFill>
                  </a:rPr>
                  <a:t>the direction of induced current is such as to oppose the cause producing it</a:t>
                </a:r>
                <a:r>
                  <a:rPr lang="en-US" altLang="cs-CZ" sz="2000" dirty="0" smtClean="0"/>
                  <a:t>.  </a:t>
                </a:r>
                <a:endParaRPr lang="en-US" altLang="cs-CZ" sz="20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573648"/>
                <a:ext cx="8136904" cy="1705980"/>
              </a:xfrm>
              <a:prstGeom prst="rect">
                <a:avLst/>
              </a:prstGeom>
              <a:blipFill rotWithShape="1">
                <a:blip r:embed="rId9"/>
                <a:stretch>
                  <a:fillRect l="-825" t="-4286" r="-825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06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rgbClr val="FF0000"/>
                </a:solidFill>
              </a:rPr>
              <a:t>Self </a:t>
            </a:r>
            <a:r>
              <a:rPr lang="cs-CZ" altLang="cs-CZ" sz="2200" b="1" kern="0" dirty="0" err="1" smtClean="0">
                <a:solidFill>
                  <a:srgbClr val="FF0000"/>
                </a:solidFill>
              </a:rPr>
              <a:t>Inductance</a:t>
            </a:r>
            <a:endParaRPr lang="en-US" altLang="cs-CZ" sz="2200" kern="0" dirty="0" smtClean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03" y="548680"/>
            <a:ext cx="3601861" cy="2509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5565220" y="2492896"/>
                <a:ext cx="40729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220" y="2492896"/>
                <a:ext cx="407291" cy="4029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6590456" y="76470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Přímá spojnice se šipkou 6"/>
          <p:cNvCxnSpPr/>
          <p:nvPr/>
        </p:nvCxnSpPr>
        <p:spPr bwMode="auto">
          <a:xfrm flipV="1">
            <a:off x="6983537" y="2420888"/>
            <a:ext cx="36004" cy="7200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ovéPole 8"/>
          <p:cNvSpPr txBox="1"/>
          <p:nvPr/>
        </p:nvSpPr>
        <p:spPr>
          <a:xfrm>
            <a:off x="6983537" y="233626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5536" y="623156"/>
            <a:ext cx="4608512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have</a:t>
            </a:r>
            <a:r>
              <a:rPr lang="cs-CZ" altLang="cs-CZ" sz="2000" dirty="0" smtClean="0"/>
              <a:t> a </a:t>
            </a:r>
            <a:r>
              <a:rPr lang="cs-CZ" altLang="cs-CZ" sz="2000" dirty="0" err="1" smtClean="0"/>
              <a:t>closed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loop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carrying</a:t>
            </a:r>
            <a:r>
              <a:rPr lang="cs-CZ" altLang="cs-CZ" sz="2000" dirty="0" smtClean="0"/>
              <a:t> a </a:t>
            </a:r>
            <a:r>
              <a:rPr lang="cs-CZ" altLang="cs-CZ" sz="2000" dirty="0" err="1" smtClean="0"/>
              <a:t>current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I</a:t>
            </a:r>
            <a:r>
              <a:rPr lang="cs-CZ" altLang="cs-CZ" sz="2000" i="1" dirty="0" smtClean="0"/>
              <a:t>. </a:t>
            </a:r>
            <a:r>
              <a:rPr lang="cs-CZ" altLang="cs-CZ" sz="2000" dirty="0" smtClean="0"/>
              <a:t> </a:t>
            </a:r>
          </a:p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Magnetic</a:t>
            </a:r>
            <a:r>
              <a:rPr lang="cs-CZ" altLang="cs-CZ" sz="2000" dirty="0" smtClean="0"/>
              <a:t> flux </a:t>
            </a:r>
            <a:r>
              <a:rPr lang="el-GR" altLang="cs-CZ" sz="2000" i="1" dirty="0" smtClean="0">
                <a:solidFill>
                  <a:srgbClr val="0000FF"/>
                </a:solidFill>
              </a:rPr>
              <a:t>Φ</a:t>
            </a:r>
            <a:r>
              <a:rPr lang="cs-CZ" altLang="cs-CZ" sz="2000" i="1" baseline="-25000" dirty="0" smtClean="0">
                <a:solidFill>
                  <a:srgbClr val="0000FF"/>
                </a:solidFill>
              </a:rPr>
              <a:t>B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through</a:t>
            </a:r>
            <a:r>
              <a:rPr lang="cs-CZ" altLang="cs-CZ" sz="2000" dirty="0" smtClean="0"/>
              <a:t> a </a:t>
            </a:r>
            <a:r>
              <a:rPr lang="cs-CZ" altLang="cs-CZ" sz="2000" dirty="0" err="1" smtClean="0"/>
              <a:t>surface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surrounded</a:t>
            </a:r>
            <a:r>
              <a:rPr lang="cs-CZ" altLang="cs-CZ" sz="2000" dirty="0" smtClean="0"/>
              <a:t> by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loop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given</a:t>
            </a:r>
            <a:r>
              <a:rPr lang="cs-CZ" altLang="cs-CZ" sz="2000" dirty="0" smtClean="0"/>
              <a:t> by</a:t>
            </a:r>
            <a:endParaRPr lang="en-US" altLang="cs-CZ" sz="20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6771486" y="15475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556757"/>
              </p:ext>
            </p:extLst>
          </p:nvPr>
        </p:nvGraphicFramePr>
        <p:xfrm>
          <a:off x="1638573" y="2210569"/>
          <a:ext cx="15652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07" name="Equation" r:id="rId5" imgW="838080" imgH="380880" progId="Equation.DSMT4">
                  <p:embed/>
                </p:oleObj>
              </mc:Choice>
              <mc:Fallback>
                <p:oleObj name="Equation" r:id="rId5" imgW="838080" imgH="380880" progId="Equation.DSMT4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573" y="2210569"/>
                        <a:ext cx="15652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5536" y="3068960"/>
            <a:ext cx="46085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Magnetic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induction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at</a:t>
            </a:r>
            <a:r>
              <a:rPr lang="cs-CZ" altLang="cs-CZ" sz="2000" dirty="0" smtClean="0"/>
              <a:t> a </a:t>
            </a:r>
            <a:r>
              <a:rPr lang="cs-CZ" altLang="cs-CZ" sz="2000" dirty="0" err="1" smtClean="0"/>
              <a:t>given</a:t>
            </a:r>
            <a:r>
              <a:rPr lang="cs-CZ" altLang="cs-CZ" sz="2000" dirty="0" smtClean="0"/>
              <a:t> point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according</a:t>
            </a:r>
            <a:r>
              <a:rPr lang="cs-CZ" altLang="cs-CZ" sz="2000" dirty="0" smtClean="0"/>
              <a:t> to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Biot-</a:t>
            </a:r>
            <a:r>
              <a:rPr lang="cs-CZ" altLang="cs-CZ" sz="2000" dirty="0" err="1" smtClean="0"/>
              <a:t>Savart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law</a:t>
            </a:r>
            <a:endParaRPr lang="en-US" altLang="cs-CZ" sz="2000" dirty="0" smtClean="0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453512"/>
              </p:ext>
            </p:extLst>
          </p:nvPr>
        </p:nvGraphicFramePr>
        <p:xfrm>
          <a:off x="5483225" y="2956173"/>
          <a:ext cx="194786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08" name="Equation" r:id="rId7" imgW="1041120" imgH="482400" progId="Equation.DSMT4">
                  <p:embed/>
                </p:oleObj>
              </mc:Choice>
              <mc:Fallback>
                <p:oleObj name="Equation" r:id="rId7" imgW="1041120" imgH="482400" progId="Equation.DSMT4">
                  <p:embed/>
                  <p:pic>
                    <p:nvPicPr>
                      <p:cNvPr id="0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225" y="2956173"/>
                        <a:ext cx="1947863" cy="904875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95536" y="4017258"/>
            <a:ext cx="46085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smtClean="0"/>
              <a:t>By </a:t>
            </a:r>
            <a:r>
              <a:rPr lang="cs-CZ" altLang="cs-CZ" sz="2000" dirty="0" err="1" smtClean="0"/>
              <a:t>combining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two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previous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equations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obtain</a:t>
            </a:r>
            <a:r>
              <a:rPr lang="cs-CZ" altLang="cs-CZ" sz="2000" dirty="0" smtClean="0"/>
              <a:t> </a:t>
            </a:r>
            <a:endParaRPr lang="en-US" altLang="cs-CZ" sz="2000" dirty="0" smtClean="0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705420"/>
              </p:ext>
            </p:extLst>
          </p:nvPr>
        </p:nvGraphicFramePr>
        <p:xfrm>
          <a:off x="5436096" y="3892277"/>
          <a:ext cx="28511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09" name="Equation" r:id="rId9" imgW="1523880" imgH="482400" progId="Equation.DSMT4">
                  <p:embed/>
                </p:oleObj>
              </mc:Choice>
              <mc:Fallback>
                <p:oleObj name="Equation" r:id="rId9" imgW="1523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892277"/>
                        <a:ext cx="2851150" cy="904875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95536" y="5045114"/>
            <a:ext cx="20882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If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substitute </a:t>
            </a:r>
            <a:endParaRPr lang="en-US" altLang="cs-CZ" sz="2000" dirty="0" smtClean="0"/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926924"/>
              </p:ext>
            </p:extLst>
          </p:nvPr>
        </p:nvGraphicFramePr>
        <p:xfrm>
          <a:off x="2413818" y="4797152"/>
          <a:ext cx="2662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10" name="Equation" r:id="rId11" imgW="1422360" imgH="482400" progId="Equation.DSMT4">
                  <p:embed/>
                </p:oleObj>
              </mc:Choice>
              <mc:Fallback>
                <p:oleObj name="Equation" r:id="rId11" imgW="1422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818" y="4797152"/>
                        <a:ext cx="2662238" cy="904875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436096" y="5045114"/>
            <a:ext cx="16927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can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write</a:t>
            </a:r>
            <a:r>
              <a:rPr lang="cs-CZ" altLang="cs-CZ" sz="2000" dirty="0" smtClean="0"/>
              <a:t> </a:t>
            </a:r>
            <a:endParaRPr lang="en-US" altLang="cs-CZ" sz="2000" dirty="0" smtClean="0"/>
          </a:p>
        </p:txBody>
      </p:sp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267518"/>
              </p:ext>
            </p:extLst>
          </p:nvPr>
        </p:nvGraphicFramePr>
        <p:xfrm>
          <a:off x="7224662" y="5016599"/>
          <a:ext cx="9477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11" name="Equation" r:id="rId13" imgW="507960" imgH="228600" progId="Equation.DSMT4">
                  <p:embed/>
                </p:oleObj>
              </mc:Choice>
              <mc:Fallback>
                <p:oleObj name="Equation" r:id="rId13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662" y="5016599"/>
                        <a:ext cx="947738" cy="428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95536" y="5805264"/>
            <a:ext cx="82089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quantity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called</a:t>
            </a:r>
            <a:r>
              <a:rPr lang="cs-CZ" altLang="cs-CZ" sz="2000" dirty="0" smtClean="0"/>
              <a:t> </a:t>
            </a:r>
            <a:r>
              <a:rPr lang="cs-CZ" altLang="cs-CZ" sz="2000" b="1" dirty="0" err="1" smtClean="0">
                <a:solidFill>
                  <a:srgbClr val="0000FF"/>
                </a:solidFill>
              </a:rPr>
              <a:t>self-inductance</a:t>
            </a:r>
            <a:r>
              <a:rPr lang="cs-CZ" altLang="cs-CZ" sz="2000" dirty="0" smtClean="0"/>
              <a:t> and </a:t>
            </a:r>
            <a:r>
              <a:rPr lang="cs-CZ" altLang="cs-CZ" sz="2000" dirty="0" err="1" smtClean="0"/>
              <a:t>it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depends</a:t>
            </a:r>
            <a:r>
              <a:rPr lang="cs-CZ" altLang="cs-CZ" sz="2000" dirty="0" smtClean="0"/>
              <a:t> on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geometry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wire</a:t>
            </a:r>
            <a:r>
              <a:rPr lang="cs-CZ" altLang="cs-CZ" sz="2000" dirty="0" smtClean="0"/>
              <a:t> and on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permeability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environment</a:t>
            </a:r>
            <a:r>
              <a:rPr lang="cs-CZ" altLang="cs-CZ" sz="2000" dirty="0" smtClean="0"/>
              <a:t>. </a:t>
            </a:r>
            <a:endParaRPr lang="en-US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8684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8" grpId="0"/>
      <p:bldP spid="20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rgbClr val="FF0000"/>
                </a:solidFill>
              </a:rPr>
              <a:t>Self </a:t>
            </a:r>
            <a:r>
              <a:rPr lang="cs-CZ" altLang="cs-CZ" sz="2200" b="1" kern="0" dirty="0" err="1" smtClean="0">
                <a:solidFill>
                  <a:srgbClr val="FF0000"/>
                </a:solidFill>
              </a:rPr>
              <a:t>Inductance</a:t>
            </a:r>
            <a:endParaRPr lang="en-US" altLang="cs-CZ" sz="2200" kern="0" dirty="0" smtClean="0">
              <a:solidFill>
                <a:srgbClr val="FF000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95536" y="623156"/>
            <a:ext cx="51845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smtClean="0"/>
              <a:t>A unit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self-inductance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smtClean="0">
                <a:solidFill>
                  <a:srgbClr val="0000FF"/>
                </a:solidFill>
              </a:rPr>
              <a:t>Henry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[H] and can be expressed as 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395455"/>
              </p:ext>
            </p:extLst>
          </p:nvPr>
        </p:nvGraphicFramePr>
        <p:xfrm>
          <a:off x="6156176" y="705132"/>
          <a:ext cx="18034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0" name="Equation" r:id="rId3" imgW="965160" imgH="393480" progId="Equation.DSMT4">
                  <p:embed/>
                </p:oleObj>
              </mc:Choice>
              <mc:Fallback>
                <p:oleObj name="Equation" r:id="rId3" imgW="965160" imgH="393480" progId="Equation.DSMT4">
                  <p:embed/>
                  <p:pic>
                    <p:nvPicPr>
                      <p:cNvPr id="0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705132"/>
                        <a:ext cx="1803400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536" y="1640994"/>
            <a:ext cx="82089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If the current passing through the loop varies in time then the magnetic flux varies as well and induces an </a:t>
            </a:r>
            <a:r>
              <a:rPr lang="en-US" altLang="cs-CZ" sz="2000" dirty="0" err="1" smtClean="0"/>
              <a:t>emf</a:t>
            </a:r>
            <a:r>
              <a:rPr lang="en-US" altLang="cs-CZ" sz="2000" dirty="0" smtClean="0"/>
              <a:t>, which opposes the original current. The value of </a:t>
            </a:r>
            <a:r>
              <a:rPr lang="en-US" altLang="cs-CZ" sz="2000" dirty="0" err="1" smtClean="0"/>
              <a:t>emf</a:t>
            </a:r>
            <a:r>
              <a:rPr lang="en-US" altLang="cs-CZ" sz="2000" dirty="0" smtClean="0"/>
              <a:t> induced in the loop is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698140"/>
              </p:ext>
            </p:extLst>
          </p:nvPr>
        </p:nvGraphicFramePr>
        <p:xfrm>
          <a:off x="1403648" y="2780928"/>
          <a:ext cx="3489326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1" name="Equation" r:id="rId5" imgW="1866600" imgH="393480" progId="Equation.DSMT4">
                  <p:embed/>
                </p:oleObj>
              </mc:Choice>
              <mc:Fallback>
                <p:oleObj name="Equation" r:id="rId5" imgW="1866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780928"/>
                        <a:ext cx="3489326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65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16631"/>
            <a:ext cx="2121035" cy="3265109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rgbClr val="FF0000"/>
                </a:solidFill>
              </a:rPr>
              <a:t>Mutual </a:t>
            </a:r>
            <a:r>
              <a:rPr lang="cs-CZ" altLang="cs-CZ" sz="2200" b="1" kern="0" dirty="0" err="1" smtClean="0">
                <a:solidFill>
                  <a:srgbClr val="FF0000"/>
                </a:solidFill>
              </a:rPr>
              <a:t>Inductance</a:t>
            </a:r>
            <a:endParaRPr lang="en-US" altLang="cs-CZ" sz="2200" kern="0" dirty="0" smtClean="0">
              <a:solidFill>
                <a:srgbClr val="FF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5536" y="623156"/>
            <a:ext cx="547260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Now we have two </a:t>
            </a:r>
            <a:r>
              <a:rPr lang="cs-CZ" altLang="cs-CZ" sz="2000" dirty="0" err="1" smtClean="0"/>
              <a:t>loops</a:t>
            </a:r>
            <a:r>
              <a:rPr lang="en-US" altLang="cs-CZ" sz="2000" dirty="0" smtClean="0"/>
              <a:t> placed near each other. The </a:t>
            </a:r>
            <a:r>
              <a:rPr lang="en-US" altLang="cs-CZ" sz="2000" dirty="0" err="1" smtClean="0"/>
              <a:t>emf</a:t>
            </a:r>
            <a:r>
              <a:rPr lang="en-US" altLang="cs-CZ" sz="2000" dirty="0" smtClean="0"/>
              <a:t> </a:t>
            </a:r>
            <a:r>
              <a:rPr lang="el-GR" altLang="cs-CZ" sz="2000" i="1" dirty="0" smtClean="0">
                <a:solidFill>
                  <a:srgbClr val="0000FF"/>
                </a:solidFill>
              </a:rPr>
              <a:t>ε</a:t>
            </a:r>
            <a:r>
              <a:rPr lang="en-US" altLang="cs-CZ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cs-CZ" sz="2000" dirty="0" smtClean="0"/>
              <a:t> induced in the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loop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en-US" altLang="cs-CZ" sz="2000" dirty="0" smtClean="0">
                <a:solidFill>
                  <a:srgbClr val="0000FF"/>
                </a:solidFill>
              </a:rPr>
              <a:t>2</a:t>
            </a:r>
            <a:r>
              <a:rPr lang="en-US" altLang="cs-CZ" sz="2000" dirty="0" smtClean="0"/>
              <a:t> is proportional to the rate of change of the </a:t>
            </a:r>
            <a:r>
              <a:rPr lang="el-GR" altLang="cs-CZ" sz="2000" dirty="0" smtClean="0">
                <a:solidFill>
                  <a:srgbClr val="0000FF"/>
                </a:solidFill>
              </a:rPr>
              <a:t>Φ</a:t>
            </a:r>
            <a:r>
              <a:rPr lang="en-US" altLang="cs-CZ" sz="2000" baseline="-25000" dirty="0" smtClean="0">
                <a:solidFill>
                  <a:srgbClr val="0000FF"/>
                </a:solidFill>
              </a:rPr>
              <a:t>21</a:t>
            </a:r>
            <a:r>
              <a:rPr lang="en-US" altLang="cs-CZ" sz="2000" dirty="0" smtClean="0"/>
              <a:t>, which is due to the current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I</a:t>
            </a:r>
            <a:r>
              <a:rPr lang="en-US" altLang="cs-CZ" sz="20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cs-CZ" sz="2000" dirty="0" smtClean="0"/>
              <a:t> in the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loop</a:t>
            </a:r>
            <a:r>
              <a:rPr lang="en-US" altLang="cs-CZ" sz="2000" dirty="0" smtClean="0">
                <a:solidFill>
                  <a:srgbClr val="0000FF"/>
                </a:solidFill>
              </a:rPr>
              <a:t> 1</a:t>
            </a:r>
            <a:r>
              <a:rPr lang="en-US" altLang="cs-CZ" sz="2000" dirty="0" smtClean="0"/>
              <a:t>.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524328" y="327569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Φ</a:t>
            </a:r>
            <a:r>
              <a:rPr lang="en-US" baseline="-25000" dirty="0" smtClean="0"/>
              <a:t>1</a:t>
            </a:r>
            <a:endParaRPr lang="cs-CZ" baseline="-25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395372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Φ</a:t>
            </a:r>
            <a:r>
              <a:rPr lang="en-US" baseline="-25000" dirty="0" smtClean="0"/>
              <a:t>21</a:t>
            </a:r>
            <a:endParaRPr lang="cs-CZ" baseline="-25000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750235"/>
              </p:ext>
            </p:extLst>
          </p:nvPr>
        </p:nvGraphicFramePr>
        <p:xfrm>
          <a:off x="4682282" y="2187327"/>
          <a:ext cx="11858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50" name="Equation" r:id="rId4" imgW="634680" imgH="431640" progId="Equation.DSMT4">
                  <p:embed/>
                </p:oleObj>
              </mc:Choice>
              <mc:Fallback>
                <p:oleObj name="Equation" r:id="rId4" imgW="634680" imgH="431640" progId="Equation.DSMT4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2282" y="2187327"/>
                        <a:ext cx="1185862" cy="809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5536" y="1988840"/>
            <a:ext cx="41044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If the </a:t>
            </a:r>
            <a:r>
              <a:rPr lang="cs-CZ" altLang="cs-CZ" sz="2000" dirty="0" err="1" smtClean="0"/>
              <a:t>loops</a:t>
            </a:r>
            <a:r>
              <a:rPr lang="en-US" altLang="cs-CZ" sz="2000" dirty="0" smtClean="0"/>
              <a:t> are fixed in space then the </a:t>
            </a:r>
            <a:r>
              <a:rPr lang="el-GR" altLang="cs-CZ" sz="2000" i="1" dirty="0">
                <a:solidFill>
                  <a:srgbClr val="0000FF"/>
                </a:solidFill>
              </a:rPr>
              <a:t>Φ</a:t>
            </a:r>
            <a:r>
              <a:rPr lang="en-US" altLang="cs-CZ" sz="2000" baseline="-25000" dirty="0">
                <a:solidFill>
                  <a:srgbClr val="0000FF"/>
                </a:solidFill>
              </a:rPr>
              <a:t>21 </a:t>
            </a:r>
            <a:r>
              <a:rPr lang="en-US" altLang="cs-CZ" sz="2000" dirty="0" smtClean="0"/>
              <a:t>is proportional to the </a:t>
            </a:r>
            <a:r>
              <a:rPr lang="en-US" altLang="cs-CZ" sz="2000" i="1" dirty="0">
                <a:solidFill>
                  <a:srgbClr val="0000FF"/>
                </a:solidFill>
              </a:rPr>
              <a:t>I</a:t>
            </a:r>
            <a:r>
              <a:rPr lang="en-US" altLang="cs-CZ" sz="2000" baseline="-25000" dirty="0">
                <a:solidFill>
                  <a:srgbClr val="0000FF"/>
                </a:solidFill>
              </a:rPr>
              <a:t>1</a:t>
            </a:r>
            <a:r>
              <a:rPr lang="en-US" altLang="cs-CZ" sz="2000" dirty="0" smtClean="0"/>
              <a:t>, which can be written as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95536" y="3140968"/>
            <a:ext cx="57606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proportionality constant </a:t>
            </a:r>
            <a:r>
              <a:rPr lang="en-US" altLang="cs-CZ" sz="2000" dirty="0" smtClean="0">
                <a:solidFill>
                  <a:srgbClr val="0000FF"/>
                </a:solidFill>
              </a:rPr>
              <a:t>M</a:t>
            </a:r>
            <a:r>
              <a:rPr lang="en-US" altLang="cs-CZ" sz="2000" baseline="-25000" dirty="0" smtClean="0">
                <a:solidFill>
                  <a:srgbClr val="0000FF"/>
                </a:solidFill>
              </a:rPr>
              <a:t>21</a:t>
            </a:r>
            <a:r>
              <a:rPr lang="en-US" altLang="cs-CZ" sz="2000" dirty="0" smtClean="0"/>
              <a:t> is called </a:t>
            </a:r>
            <a:r>
              <a:rPr lang="en-US" altLang="cs-CZ" sz="2000" b="1" dirty="0" smtClean="0">
                <a:solidFill>
                  <a:srgbClr val="0000FF"/>
                </a:solidFill>
              </a:rPr>
              <a:t>mutual inductance</a:t>
            </a:r>
            <a:r>
              <a:rPr lang="en-US" altLang="cs-CZ" sz="2000" dirty="0" smtClean="0"/>
              <a:t> and its unit is also Henry [H].  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5536" y="4037002"/>
            <a:ext cx="57606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</a:t>
            </a:r>
            <a:r>
              <a:rPr lang="en-US" altLang="cs-CZ" sz="2000" dirty="0" err="1" smtClean="0"/>
              <a:t>emf</a:t>
            </a:r>
            <a:r>
              <a:rPr lang="en-US" altLang="cs-CZ" sz="2000" dirty="0" smtClean="0"/>
              <a:t> induced in the second coil is</a:t>
            </a: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197826"/>
              </p:ext>
            </p:extLst>
          </p:nvPr>
        </p:nvGraphicFramePr>
        <p:xfrm>
          <a:off x="5508104" y="3895725"/>
          <a:ext cx="265588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51" name="Equation" r:id="rId6" imgW="1422360" imgH="393480" progId="Equation.DSMT4">
                  <p:embed/>
                </p:oleObj>
              </mc:Choice>
              <mc:Fallback>
                <p:oleObj name="Equation" r:id="rId6" imgW="1422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895725"/>
                        <a:ext cx="265588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95536" y="4829090"/>
            <a:ext cx="57606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Similar relation can be written for the situation when the </a:t>
            </a:r>
            <a:r>
              <a:rPr lang="cs-CZ" altLang="cs-CZ" sz="2000" dirty="0" err="1" smtClean="0"/>
              <a:t>loop</a:t>
            </a:r>
            <a:r>
              <a:rPr lang="en-US" altLang="cs-CZ" sz="2000" dirty="0" smtClean="0"/>
              <a:t> 2 carries a current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I</a:t>
            </a:r>
            <a:r>
              <a:rPr lang="en-US" altLang="cs-CZ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cs-CZ" sz="2000" dirty="0" smtClean="0"/>
              <a:t> and we want to express the </a:t>
            </a:r>
            <a:r>
              <a:rPr lang="en-US" altLang="cs-CZ" sz="2000" dirty="0" err="1" smtClean="0"/>
              <a:t>emf</a:t>
            </a:r>
            <a:r>
              <a:rPr lang="en-US" altLang="cs-CZ" sz="2000" dirty="0" smtClean="0"/>
              <a:t> </a:t>
            </a:r>
            <a:r>
              <a:rPr lang="el-GR" altLang="cs-CZ" sz="2000" i="1" dirty="0" smtClean="0">
                <a:solidFill>
                  <a:srgbClr val="0000FF"/>
                </a:solidFill>
              </a:rPr>
              <a:t>ε</a:t>
            </a:r>
            <a:r>
              <a:rPr lang="en-US" altLang="cs-CZ" sz="2000" baseline="-25000" dirty="0" smtClean="0">
                <a:solidFill>
                  <a:srgbClr val="0000FF"/>
                </a:solidFill>
              </a:rPr>
              <a:t>1 </a:t>
            </a:r>
            <a:r>
              <a:rPr lang="en-US" altLang="cs-CZ" sz="2000" dirty="0" smtClean="0"/>
              <a:t>in the </a:t>
            </a:r>
            <a:r>
              <a:rPr lang="cs-CZ" altLang="cs-CZ" sz="2000" dirty="0" err="1" smtClean="0"/>
              <a:t>loop</a:t>
            </a:r>
            <a:r>
              <a:rPr lang="en-US" altLang="cs-CZ" sz="2000" dirty="0" smtClean="0"/>
              <a:t> 1. </a:t>
            </a: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07828"/>
              </p:ext>
            </p:extLst>
          </p:nvPr>
        </p:nvGraphicFramePr>
        <p:xfrm>
          <a:off x="6341282" y="4967827"/>
          <a:ext cx="165893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52" name="Equation" r:id="rId8" imgW="888840" imgH="393480" progId="Equation.DSMT4">
                  <p:embed/>
                </p:oleObj>
              </mc:Choice>
              <mc:Fallback>
                <p:oleObj name="Equation" r:id="rId8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1282" y="4967827"/>
                        <a:ext cx="1658938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5536" y="5941729"/>
            <a:ext cx="57606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mutual inductance is symmetrical, so </a:t>
            </a:r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479459"/>
              </p:ext>
            </p:extLst>
          </p:nvPr>
        </p:nvGraphicFramePr>
        <p:xfrm>
          <a:off x="6322963" y="5913214"/>
          <a:ext cx="18494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53" name="Equation" r:id="rId10" imgW="990360" imgH="228600" progId="Equation.DSMT4">
                  <p:embed/>
                </p:oleObj>
              </mc:Choice>
              <mc:Fallback>
                <p:oleObj name="Equation" r:id="rId10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2963" y="5913214"/>
                        <a:ext cx="18494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ovéPole 18"/>
          <p:cNvSpPr txBox="1"/>
          <p:nvPr/>
        </p:nvSpPr>
        <p:spPr>
          <a:xfrm>
            <a:off x="8209534" y="249667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I</a:t>
            </a:r>
            <a:r>
              <a:rPr lang="en-US" baseline="-25000" dirty="0" smtClean="0"/>
              <a:t>1</a:t>
            </a:r>
            <a:endParaRPr lang="cs-CZ" baseline="-25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588224" y="11154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</a:t>
            </a:r>
            <a:endParaRPr lang="cs-CZ" baseline="-25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588224" y="24966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261129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5800" y="12576"/>
                <a:ext cx="7772400" cy="752128"/>
              </a:xfrm>
            </p:spPr>
            <p:txBody>
              <a:bodyPr/>
              <a:lstStyle/>
              <a:p>
                <a:pPr eaLnBrk="1" hangingPunct="1"/>
                <a:r>
                  <a:rPr lang="cs-CZ" altLang="cs-CZ" sz="2400" b="1" noProof="0" dirty="0" err="1" smtClean="0">
                    <a:solidFill>
                      <a:srgbClr val="FF0000"/>
                    </a:solidFill>
                  </a:rPr>
                  <a:t>Magnetic</a:t>
                </a:r>
                <a:r>
                  <a:rPr lang="cs-CZ" altLang="cs-CZ" sz="2400" b="1" noProof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altLang="cs-CZ" sz="2400" b="1" noProof="0" dirty="0" err="1" smtClean="0">
                    <a:solidFill>
                      <a:srgbClr val="FF0000"/>
                    </a:solidFill>
                  </a:rPr>
                  <a:t>Field</a:t>
                </a:r>
                <a:r>
                  <a:rPr lang="cs-CZ" altLang="cs-CZ" sz="2400" b="1" noProof="0" dirty="0" smtClean="0">
                    <a:solidFill>
                      <a:srgbClr val="FF0000"/>
                    </a:solidFill>
                  </a:rPr>
                  <a:t>, </a:t>
                </a:r>
                <a:r>
                  <a:rPr lang="cs-CZ" altLang="cs-CZ" sz="2400" b="1" noProof="0" dirty="0" err="1" smtClean="0">
                    <a:solidFill>
                      <a:srgbClr val="FF0000"/>
                    </a:solidFill>
                  </a:rPr>
                  <a:t>Definition</a:t>
                </a:r>
                <a:r>
                  <a:rPr lang="cs-CZ" altLang="cs-CZ" sz="2400" b="1" noProof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altLang="cs-CZ" sz="2400" b="1" noProof="0" dirty="0" err="1" smtClean="0">
                    <a:solidFill>
                      <a:srgbClr val="FF0000"/>
                    </a:solidFill>
                  </a:rPr>
                  <a:t>of</a:t>
                </a:r>
                <a:r>
                  <a:rPr lang="cs-CZ" altLang="cs-CZ" sz="2400" b="1" noProof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400" b="1" i="1" noProof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altLang="cs-CZ" sz="2400" b="1" i="1" noProof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e>
                    </m:acc>
                  </m:oMath>
                </a14:m>
                <a:endParaRPr lang="en-US" altLang="cs-CZ" sz="2400" noProof="0" dirty="0" smtClean="0"/>
              </a:p>
            </p:txBody>
          </p:sp>
        </mc:Choice>
        <mc:Fallback xmlns="">
          <p:sp>
            <p:nvSpPr>
              <p:cNvPr id="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2576"/>
                <a:ext cx="7772400" cy="752128"/>
              </a:xfrm>
              <a:blipFill rotWithShape="1">
                <a:blip r:embed="rId3"/>
                <a:stretch>
                  <a:fillRect b="-32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836712"/>
                <a:ext cx="8208912" cy="4167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cs-CZ" altLang="cs-CZ" sz="2000" dirty="0" smtClean="0"/>
                  <a:t>If </a:t>
                </a:r>
                <a:r>
                  <a:rPr lang="cs-CZ" altLang="cs-CZ" sz="2000" dirty="0" err="1" smtClean="0"/>
                  <a:t>we</a:t>
                </a:r>
                <a:r>
                  <a:rPr lang="cs-CZ" altLang="cs-CZ" sz="2000" dirty="0" smtClean="0"/>
                  <a:t> place a test </a:t>
                </a:r>
                <a:r>
                  <a:rPr lang="cs-CZ" altLang="cs-CZ" sz="2000" dirty="0" err="1" smtClean="0"/>
                  <a:t>charge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i="1" dirty="0" smtClean="0">
                    <a:solidFill>
                      <a:srgbClr val="0000FF"/>
                    </a:solidFill>
                  </a:rPr>
                  <a:t>q</a:t>
                </a:r>
                <a:r>
                  <a:rPr lang="cs-CZ" altLang="cs-CZ" sz="2000" dirty="0" smtClean="0"/>
                  <a:t> in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electric</a:t>
                </a:r>
                <a:r>
                  <a:rPr lang="cs-CZ" altLang="cs-CZ" sz="2000" dirty="0" smtClean="0"/>
                  <a:t> and </a:t>
                </a:r>
                <a:r>
                  <a:rPr lang="cs-CZ" altLang="cs-CZ" sz="2000" dirty="0" err="1" smtClean="0"/>
                  <a:t>magnetic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field</a:t>
                </a:r>
                <a:r>
                  <a:rPr lang="cs-CZ" altLang="cs-CZ" sz="2000" dirty="0" smtClean="0"/>
                  <a:t>,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force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acting</a:t>
                </a:r>
                <a:r>
                  <a:rPr lang="cs-CZ" altLang="cs-CZ" sz="2000" dirty="0" smtClean="0"/>
                  <a:t> on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charge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will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have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two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components</a:t>
                </a:r>
                <a:r>
                  <a:rPr lang="cs-CZ" altLang="cs-CZ" sz="2000" dirty="0" smtClean="0"/>
                  <a:t>. </a:t>
                </a:r>
              </a:p>
              <a:p>
                <a:pPr algn="just" eaLnBrk="1" hangingPunct="1">
                  <a:spcAft>
                    <a:spcPts val="600"/>
                  </a:spcAft>
                </a:pPr>
                <a:r>
                  <a:rPr lang="cs-CZ" altLang="cs-CZ" sz="2000" b="1" dirty="0" smtClean="0">
                    <a:solidFill>
                      <a:srgbClr val="0000FF"/>
                    </a:solidFill>
                  </a:rPr>
                  <a:t>Electric </a:t>
                </a:r>
                <a:r>
                  <a:rPr lang="cs-CZ" altLang="cs-CZ" sz="2000" b="1" dirty="0" err="1" smtClean="0">
                    <a:solidFill>
                      <a:srgbClr val="0000FF"/>
                    </a:solidFill>
                  </a:rPr>
                  <a:t>force</a:t>
                </a:r>
                <a:r>
                  <a:rPr lang="cs-CZ" altLang="cs-CZ" sz="2000" dirty="0" smtClean="0"/>
                  <a:t>, </a:t>
                </a:r>
                <a:r>
                  <a:rPr lang="cs-CZ" altLang="cs-CZ" sz="2000" dirty="0" err="1" smtClean="0"/>
                  <a:t>which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depends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only</a:t>
                </a:r>
                <a:r>
                  <a:rPr lang="cs-CZ" altLang="cs-CZ" sz="2000" dirty="0" smtClean="0"/>
                  <a:t> on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>
                    <a:solidFill>
                      <a:srgbClr val="0000FF"/>
                    </a:solidFill>
                  </a:rPr>
                  <a:t>electric</a:t>
                </a:r>
                <a:r>
                  <a:rPr lang="cs-CZ" altLang="cs-CZ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altLang="cs-CZ" sz="2000" dirty="0" err="1" smtClean="0">
                    <a:solidFill>
                      <a:srgbClr val="0000FF"/>
                    </a:solidFill>
                  </a:rPr>
                  <a:t>field</a:t>
                </a:r>
                <a:r>
                  <a:rPr lang="cs-CZ" altLang="cs-CZ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altLang="cs-CZ" sz="2000" dirty="0" smtClean="0"/>
                  <a:t>and </a:t>
                </a:r>
                <a:r>
                  <a:rPr lang="cs-CZ" altLang="cs-CZ" sz="2000" dirty="0" err="1" smtClean="0"/>
                  <a:t>is</a:t>
                </a:r>
                <a:r>
                  <a:rPr lang="cs-CZ" altLang="cs-CZ" sz="2000" dirty="0" smtClean="0"/>
                  <a:t> independent on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motion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of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charge</a:t>
                </a:r>
                <a:r>
                  <a:rPr lang="cs-CZ" altLang="cs-CZ" sz="2000" dirty="0" smtClean="0"/>
                  <a:t>.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electric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force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is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also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>
                    <a:solidFill>
                      <a:srgbClr val="0000FF"/>
                    </a:solidFill>
                  </a:rPr>
                  <a:t>straightforward</a:t>
                </a:r>
                <a:r>
                  <a:rPr lang="cs-CZ" altLang="cs-CZ" sz="2000" dirty="0" smtClean="0"/>
                  <a:t>. </a:t>
                </a:r>
              </a:p>
              <a:p>
                <a:pPr algn="just" eaLnBrk="1" hangingPunct="1">
                  <a:spcAft>
                    <a:spcPts val="600"/>
                  </a:spcAft>
                </a:pPr>
                <a:r>
                  <a:rPr lang="cs-CZ" altLang="cs-CZ" sz="2000" b="1" dirty="0" err="1" smtClean="0">
                    <a:solidFill>
                      <a:srgbClr val="0000FF"/>
                    </a:solidFill>
                  </a:rPr>
                  <a:t>Magnetic</a:t>
                </a:r>
                <a:r>
                  <a:rPr lang="cs-CZ" altLang="cs-CZ" sz="20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altLang="cs-CZ" sz="2000" b="1" dirty="0" err="1" smtClean="0">
                    <a:solidFill>
                      <a:srgbClr val="0000FF"/>
                    </a:solidFill>
                  </a:rPr>
                  <a:t>force</a:t>
                </a:r>
                <a:r>
                  <a:rPr lang="cs-CZ" altLang="cs-CZ" sz="2000" dirty="0" smtClean="0"/>
                  <a:t>, </a:t>
                </a:r>
                <a:r>
                  <a:rPr lang="cs-CZ" altLang="cs-CZ" sz="2000" dirty="0" err="1" smtClean="0"/>
                  <a:t>which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depends</a:t>
                </a:r>
                <a:r>
                  <a:rPr lang="cs-CZ" altLang="cs-CZ" sz="2000" dirty="0" smtClean="0"/>
                  <a:t> on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>
                    <a:solidFill>
                      <a:srgbClr val="0000FF"/>
                    </a:solidFill>
                  </a:rPr>
                  <a:t>magnetic</a:t>
                </a:r>
                <a:r>
                  <a:rPr lang="cs-CZ" altLang="cs-CZ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altLang="cs-CZ" sz="2000" dirty="0" err="1" smtClean="0">
                    <a:solidFill>
                      <a:srgbClr val="0000FF"/>
                    </a:solidFill>
                  </a:rPr>
                  <a:t>field</a:t>
                </a:r>
                <a:r>
                  <a:rPr lang="cs-CZ" altLang="cs-CZ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altLang="cs-CZ" sz="2000" dirty="0" smtClean="0"/>
                  <a:t>and on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>
                    <a:solidFill>
                      <a:srgbClr val="0000FF"/>
                    </a:solidFill>
                  </a:rPr>
                  <a:t>velocity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of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charge</a:t>
                </a:r>
                <a:r>
                  <a:rPr lang="cs-CZ" altLang="cs-CZ" sz="2000" dirty="0" smtClean="0"/>
                  <a:t>.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magnetic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force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is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also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at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>
                    <a:solidFill>
                      <a:srgbClr val="0000FF"/>
                    </a:solidFill>
                  </a:rPr>
                  <a:t>right</a:t>
                </a:r>
                <a:r>
                  <a:rPr lang="cs-CZ" altLang="cs-CZ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altLang="cs-CZ" sz="2000" dirty="0" err="1" smtClean="0">
                    <a:solidFill>
                      <a:srgbClr val="0000FF"/>
                    </a:solidFill>
                  </a:rPr>
                  <a:t>angle</a:t>
                </a:r>
                <a:r>
                  <a:rPr lang="en-US" altLang="cs-CZ" sz="2000" dirty="0" smtClean="0">
                    <a:solidFill>
                      <a:srgbClr val="0000FF"/>
                    </a:solidFill>
                  </a:rPr>
                  <a:t>s</a:t>
                </a:r>
                <a:r>
                  <a:rPr lang="cs-CZ" altLang="cs-CZ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altLang="cs-CZ" sz="2000" dirty="0" err="1" smtClean="0">
                    <a:solidFill>
                      <a:srgbClr val="0000FF"/>
                    </a:solidFill>
                  </a:rPr>
                  <a:t>with</a:t>
                </a:r>
                <a:r>
                  <a:rPr lang="cs-CZ" altLang="cs-CZ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altLang="cs-CZ" sz="2000" dirty="0" err="1" smtClean="0">
                    <a:solidFill>
                      <a:srgbClr val="0000FF"/>
                    </a:solidFill>
                  </a:rPr>
                  <a:t>the</a:t>
                </a:r>
                <a:r>
                  <a:rPr lang="cs-CZ" altLang="cs-CZ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altLang="cs-CZ" sz="2000" dirty="0" err="1" smtClean="0">
                    <a:solidFill>
                      <a:srgbClr val="0000FF"/>
                    </a:solidFill>
                  </a:rPr>
                  <a:t>velocity</a:t>
                </a:r>
                <a:r>
                  <a:rPr lang="cs-CZ" altLang="cs-CZ" sz="2000" dirty="0" smtClean="0"/>
                  <a:t>. </a:t>
                </a:r>
              </a:p>
              <a:p>
                <a:pPr algn="just" eaLnBrk="1" hangingPunct="1">
                  <a:spcAft>
                    <a:spcPts val="600"/>
                  </a:spcAft>
                </a:pPr>
                <a:r>
                  <a:rPr lang="cs-CZ" altLang="cs-CZ" sz="2000" dirty="0" smtClean="0"/>
                  <a:t>To </a:t>
                </a:r>
                <a:r>
                  <a:rPr lang="cs-CZ" altLang="cs-CZ" sz="2000" dirty="0" err="1" smtClean="0"/>
                  <a:t>be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able</a:t>
                </a:r>
                <a:r>
                  <a:rPr lang="cs-CZ" altLang="cs-CZ" sz="2000" dirty="0" smtClean="0"/>
                  <a:t> to </a:t>
                </a:r>
                <a:r>
                  <a:rPr lang="cs-CZ" altLang="cs-CZ" sz="2000" dirty="0" err="1" smtClean="0"/>
                  <a:t>describe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magnetic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force</a:t>
                </a:r>
                <a:r>
                  <a:rPr lang="cs-CZ" altLang="cs-CZ" sz="2000" dirty="0" smtClean="0"/>
                  <a:t>, let </a:t>
                </a:r>
                <a:r>
                  <a:rPr lang="cs-CZ" altLang="cs-CZ" sz="2000" dirty="0" err="1" smtClean="0"/>
                  <a:t>us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define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b="1" dirty="0" smtClean="0">
                    <a:solidFill>
                      <a:srgbClr val="0000FF"/>
                    </a:solidFill>
                  </a:rPr>
                  <a:t>magnetic </a:t>
                </a:r>
                <a:r>
                  <a:rPr lang="cs-CZ" altLang="cs-CZ" sz="2000" b="1" dirty="0" err="1" smtClean="0">
                    <a:solidFill>
                      <a:srgbClr val="0000FF"/>
                    </a:solidFill>
                  </a:rPr>
                  <a:t>induction</a:t>
                </a:r>
                <a:r>
                  <a:rPr lang="cs-CZ" altLang="cs-CZ" sz="20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cs-CZ" altLang="cs-CZ" sz="2000" dirty="0" smtClean="0"/>
                  <a:t>. </a:t>
                </a:r>
                <a:r>
                  <a:rPr lang="cs-CZ" altLang="cs-CZ" sz="2000" dirty="0"/>
                  <a:t>The unit </a:t>
                </a:r>
                <a:r>
                  <a:rPr lang="cs-CZ" altLang="cs-CZ" sz="2000" dirty="0" err="1"/>
                  <a:t>of</a:t>
                </a:r>
                <a:r>
                  <a:rPr lang="cs-CZ" altLang="cs-CZ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altLang="cs-CZ" sz="20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cs-CZ" altLang="cs-CZ" sz="2000" dirty="0"/>
                  <a:t> </a:t>
                </a:r>
                <a:r>
                  <a:rPr lang="cs-CZ" altLang="cs-CZ" sz="2000" dirty="0" err="1"/>
                  <a:t>is</a:t>
                </a:r>
                <a:r>
                  <a:rPr lang="cs-CZ" altLang="cs-CZ" sz="2000" dirty="0"/>
                  <a:t> </a:t>
                </a:r>
                <a:r>
                  <a:rPr lang="cs-CZ" altLang="cs-CZ" sz="2000" dirty="0">
                    <a:solidFill>
                      <a:srgbClr val="0000FF"/>
                    </a:solidFill>
                  </a:rPr>
                  <a:t>Tesla</a:t>
                </a:r>
                <a:r>
                  <a:rPr lang="cs-CZ" altLang="cs-CZ" sz="2000" dirty="0" smtClean="0"/>
                  <a:t>.</a:t>
                </a:r>
                <a:r>
                  <a:rPr lang="en-US" altLang="cs-CZ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1T</a:t>
                </a:r>
                <a:r>
                  <a:rPr lang="en-US" altLang="cs-CZ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cs-CZ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cs-CZ" sz="2000" i="1">
                            <a:latin typeface="Cambria Math"/>
                          </a:rPr>
                          <m:t>1</m:t>
                        </m:r>
                        <m:r>
                          <a:rPr lang="en-US" altLang="cs-CZ" sz="2000" i="1">
                            <a:latin typeface="Cambria Math"/>
                          </a:rPr>
                          <m:t>𝑊𝑏</m:t>
                        </m:r>
                      </m:num>
                      <m:den>
                        <m:sSup>
                          <m:sSupPr>
                            <m:ctrlPr>
                              <a:rPr lang="en-US" altLang="cs-CZ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cs-CZ" sz="20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cs-CZ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cs-CZ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cs-CZ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cs-CZ" sz="2000" i="1">
                            <a:latin typeface="Cambria Math"/>
                          </a:rPr>
                          <m:t>1</m:t>
                        </m:r>
                        <m:r>
                          <a:rPr lang="en-US" altLang="cs-CZ" sz="2000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altLang="cs-CZ" sz="2000" i="1">
                            <a:latin typeface="Cambria Math"/>
                          </a:rPr>
                          <m:t>𝐴</m:t>
                        </m:r>
                        <m:r>
                          <a:rPr lang="en-US" altLang="cs-CZ" sz="20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cs-CZ" sz="2000" i="1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altLang="cs-CZ" sz="2000" dirty="0" smtClean="0"/>
              </a:p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Older, but still frequently used unit is </a:t>
                </a:r>
                <a:r>
                  <a:rPr lang="en-US" altLang="cs-CZ" sz="2000" dirty="0" smtClean="0">
                    <a:solidFill>
                      <a:srgbClr val="0000FF"/>
                    </a:solidFill>
                  </a:rPr>
                  <a:t>Gauss</a:t>
                </a:r>
                <a:r>
                  <a:rPr lang="en-US" altLang="cs-CZ" sz="2000" dirty="0" smtClean="0"/>
                  <a:t>; 1T= 10 000 G</a:t>
                </a:r>
                <a:endParaRPr lang="cs-CZ" altLang="cs-CZ" sz="2000" dirty="0" smtClean="0"/>
              </a:p>
            </p:txBody>
          </p:sp>
        </mc:Choice>
        <mc:Fallback xmlns="">
          <p:sp>
            <p:nvSpPr>
              <p:cNvPr id="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836712"/>
                <a:ext cx="8208912" cy="4167359"/>
              </a:xfrm>
              <a:prstGeom prst="rect">
                <a:avLst/>
              </a:prstGeom>
              <a:blipFill rotWithShape="1">
                <a:blip r:embed="rId4"/>
                <a:stretch>
                  <a:fillRect l="-817" t="-585" r="-743" b="-17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641842"/>
              </p:ext>
            </p:extLst>
          </p:nvPr>
        </p:nvGraphicFramePr>
        <p:xfrm>
          <a:off x="2348058" y="5877272"/>
          <a:ext cx="4312174" cy="64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0" name="Equation" r:id="rId5" imgW="1714320" imgH="253800" progId="Equation.DSMT4">
                  <p:embed/>
                </p:oleObj>
              </mc:Choice>
              <mc:Fallback>
                <p:oleObj name="Equation" r:id="rId5" imgW="1714320" imgH="253800" progId="Equation.DSMT4">
                  <p:embed/>
                  <p:pic>
                    <p:nvPicPr>
                      <p:cNvPr id="0" name="Objek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058" y="5877272"/>
                        <a:ext cx="4312174" cy="64048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7544" y="5085184"/>
            <a:ext cx="82089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electromagnetic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force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acting</a:t>
            </a:r>
            <a:r>
              <a:rPr lang="cs-CZ" altLang="cs-CZ" sz="2000" dirty="0" smtClean="0"/>
              <a:t> on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charge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q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called</a:t>
            </a:r>
            <a:r>
              <a:rPr lang="cs-CZ" altLang="cs-CZ" sz="2000" dirty="0" smtClean="0"/>
              <a:t> </a:t>
            </a:r>
            <a:r>
              <a:rPr lang="cs-CZ" altLang="cs-CZ" sz="2000" b="1" dirty="0" err="1" smtClean="0">
                <a:solidFill>
                  <a:srgbClr val="0000FF"/>
                </a:solidFill>
              </a:rPr>
              <a:t>Lorentz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00FF"/>
                </a:solidFill>
              </a:rPr>
              <a:t>force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smtClean="0"/>
              <a:t>and </a:t>
            </a:r>
            <a:r>
              <a:rPr lang="cs-CZ" altLang="cs-CZ" sz="2000" dirty="0" err="1" smtClean="0"/>
              <a:t>can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be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written</a:t>
            </a:r>
            <a:r>
              <a:rPr lang="cs-CZ" altLang="cs-CZ" sz="2000" dirty="0" smtClean="0"/>
              <a:t> as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62510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rgbClr val="FF0000"/>
                </a:solidFill>
              </a:rPr>
              <a:t>M</a:t>
            </a:r>
            <a:r>
              <a:rPr lang="cs-CZ" altLang="cs-CZ" sz="2200" b="1" kern="0" dirty="0" err="1" smtClean="0">
                <a:solidFill>
                  <a:srgbClr val="FF0000"/>
                </a:solidFill>
              </a:rPr>
              <a:t>agnetic</a:t>
            </a:r>
            <a:r>
              <a:rPr lang="cs-CZ" altLang="cs-CZ" sz="2200" b="1" kern="0" dirty="0" smtClean="0">
                <a:solidFill>
                  <a:srgbClr val="FF0000"/>
                </a:solidFill>
              </a:rPr>
              <a:t> </a:t>
            </a:r>
            <a:r>
              <a:rPr lang="cs-CZ" altLang="cs-CZ" sz="2200" b="1" kern="0" dirty="0" err="1" smtClean="0">
                <a:solidFill>
                  <a:srgbClr val="FF0000"/>
                </a:solidFill>
              </a:rPr>
              <a:t>Field</a:t>
            </a:r>
            <a:r>
              <a:rPr lang="cs-CZ" altLang="cs-CZ" sz="2200" b="1" kern="0" dirty="0" smtClean="0">
                <a:solidFill>
                  <a:srgbClr val="FF0000"/>
                </a:solidFill>
              </a:rPr>
              <a:t> </a:t>
            </a:r>
            <a:r>
              <a:rPr lang="cs-CZ" altLang="cs-CZ" sz="2200" b="1" kern="0" dirty="0" err="1" smtClean="0">
                <a:solidFill>
                  <a:srgbClr val="FF0000"/>
                </a:solidFill>
              </a:rPr>
              <a:t>Streng</a:t>
            </a:r>
            <a:r>
              <a:rPr lang="en-US" altLang="cs-CZ" sz="2200" b="1" kern="0" dirty="0" smtClean="0">
                <a:solidFill>
                  <a:srgbClr val="FF0000"/>
                </a:solidFill>
              </a:rPr>
              <a:t>t</a:t>
            </a:r>
            <a:r>
              <a:rPr lang="cs-CZ" altLang="cs-CZ" sz="2200" b="1" kern="0" dirty="0" smtClean="0">
                <a:solidFill>
                  <a:srgbClr val="FF0000"/>
                </a:solidFill>
              </a:rPr>
              <a:t>h and </a:t>
            </a:r>
            <a:r>
              <a:rPr lang="cs-CZ" altLang="cs-CZ" sz="2200" b="1" kern="0" dirty="0" err="1" smtClean="0">
                <a:solidFill>
                  <a:srgbClr val="FF0000"/>
                </a:solidFill>
              </a:rPr>
              <a:t>Magnetization</a:t>
            </a:r>
            <a:endParaRPr lang="en-US" altLang="cs-CZ" sz="2200" kern="0" dirty="0" smtClean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57" y="1916832"/>
            <a:ext cx="3912580" cy="2088232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95536" y="623156"/>
            <a:ext cx="82809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smtClean="0"/>
              <a:t>Let </a:t>
            </a:r>
            <a:r>
              <a:rPr lang="cs-CZ" altLang="cs-CZ" sz="2000" dirty="0" err="1" smtClean="0"/>
              <a:t>us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discuss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situation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when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magnetic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field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present</a:t>
            </a:r>
            <a:r>
              <a:rPr lang="cs-CZ" altLang="cs-CZ" sz="2000" dirty="0" smtClean="0"/>
              <a:t> in </a:t>
            </a:r>
            <a:r>
              <a:rPr lang="cs-CZ" altLang="cs-CZ" sz="2000" dirty="0" err="1" smtClean="0"/>
              <a:t>an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environment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different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from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vacuum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which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was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characterized</a:t>
            </a:r>
            <a:r>
              <a:rPr lang="cs-CZ" altLang="cs-CZ" sz="2000" dirty="0" smtClean="0"/>
              <a:t> by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permeability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vacuum</a:t>
            </a:r>
            <a:r>
              <a:rPr lang="cs-CZ" altLang="cs-CZ" sz="2000" dirty="0" smtClean="0"/>
              <a:t> </a:t>
            </a:r>
            <a:r>
              <a:rPr lang="el-GR" altLang="cs-CZ" sz="2000" i="1" dirty="0" smtClean="0"/>
              <a:t>μ</a:t>
            </a:r>
            <a:r>
              <a:rPr lang="cs-CZ" altLang="cs-CZ" sz="2000" baseline="-25000" dirty="0" smtClean="0"/>
              <a:t>0</a:t>
            </a:r>
            <a:r>
              <a:rPr lang="cs-CZ" altLang="cs-CZ" sz="2000" dirty="0" smtClean="0"/>
              <a:t>. As </a:t>
            </a: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have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elementary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electric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dipoles</a:t>
            </a:r>
            <a:r>
              <a:rPr lang="en-US" altLang="cs-CZ" sz="2000" dirty="0" smtClean="0"/>
              <a:t>,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there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exist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also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elementary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magnetic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dipoles</a:t>
            </a:r>
            <a:r>
              <a:rPr lang="cs-CZ" altLang="cs-CZ" sz="2000" dirty="0" smtClean="0"/>
              <a:t>. </a:t>
            </a:r>
            <a:endParaRPr lang="en-US" altLang="cs-CZ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395536" y="2060848"/>
                <a:ext cx="4205521" cy="1984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cs-CZ" altLang="cs-CZ" sz="2000" dirty="0" smtClean="0"/>
                  <a:t>We </a:t>
                </a:r>
                <a:r>
                  <a:rPr lang="cs-CZ" altLang="cs-CZ" sz="2000" dirty="0" err="1" smtClean="0"/>
                  <a:t>have</a:t>
                </a:r>
                <a:r>
                  <a:rPr lang="cs-CZ" altLang="cs-CZ" sz="2000" dirty="0" smtClean="0"/>
                  <a:t> a torus </a:t>
                </a:r>
                <a:r>
                  <a:rPr lang="cs-CZ" altLang="cs-CZ" sz="2000" dirty="0" err="1" smtClean="0"/>
                  <a:t>carrying</a:t>
                </a:r>
                <a:r>
                  <a:rPr lang="cs-CZ" altLang="cs-CZ" sz="2000" dirty="0" smtClean="0"/>
                  <a:t> a </a:t>
                </a:r>
                <a:r>
                  <a:rPr lang="cs-CZ" altLang="cs-CZ" sz="2000" dirty="0" err="1" smtClean="0"/>
                  <a:t>current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i="1" dirty="0" smtClean="0">
                    <a:solidFill>
                      <a:srgbClr val="0000FF"/>
                    </a:solidFill>
                  </a:rPr>
                  <a:t>I</a:t>
                </a:r>
                <a:r>
                  <a:rPr lang="cs-CZ" altLang="cs-CZ" sz="2000" baseline="-25000" dirty="0" smtClean="0">
                    <a:solidFill>
                      <a:srgbClr val="0000FF"/>
                    </a:solidFill>
                  </a:rPr>
                  <a:t>0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with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smtClean="0">
                    <a:solidFill>
                      <a:srgbClr val="0000FF"/>
                    </a:solidFill>
                  </a:rPr>
                  <a:t>iron </a:t>
                </a:r>
                <a:r>
                  <a:rPr lang="cs-CZ" altLang="cs-CZ" sz="2000" dirty="0" err="1" smtClean="0">
                    <a:solidFill>
                      <a:srgbClr val="0000FF"/>
                    </a:solidFill>
                  </a:rPr>
                  <a:t>core</a:t>
                </a:r>
                <a:r>
                  <a:rPr lang="cs-CZ" altLang="cs-CZ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altLang="cs-CZ" sz="2000" dirty="0" smtClean="0"/>
                  <a:t>and </a:t>
                </a:r>
                <a:r>
                  <a:rPr lang="cs-CZ" altLang="cs-CZ" sz="2000" dirty="0" err="1" smtClean="0"/>
                  <a:t>designed</a:t>
                </a:r>
                <a:r>
                  <a:rPr lang="cs-CZ" altLang="cs-CZ" sz="2000" dirty="0" smtClean="0"/>
                  <a:t> so </a:t>
                </a:r>
                <a:r>
                  <a:rPr lang="cs-CZ" altLang="cs-CZ" sz="2000" dirty="0" err="1" smtClean="0"/>
                  <a:t>that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core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could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be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removed</a:t>
                </a:r>
                <a:r>
                  <a:rPr lang="cs-CZ" altLang="cs-CZ" sz="2000" dirty="0" smtClean="0"/>
                  <a:t>. A </a:t>
                </a:r>
                <a:r>
                  <a:rPr lang="cs-CZ" altLang="cs-CZ" sz="2000" dirty="0" err="1" smtClean="0"/>
                  <a:t>hypothetical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slice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out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core</a:t>
                </a:r>
                <a:r>
                  <a:rPr lang="cs-CZ" altLang="cs-CZ" sz="2000" dirty="0" smtClean="0"/>
                  <a:t> has a </a:t>
                </a:r>
                <a:r>
                  <a:rPr lang="cs-CZ" altLang="cs-CZ" sz="2000" dirty="0" err="1" smtClean="0"/>
                  <a:t>magnetic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dipole</a:t>
                </a:r>
                <a:r>
                  <a:rPr lang="cs-CZ" altLang="cs-CZ" sz="2000" dirty="0" smtClean="0"/>
                  <a:t> moment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l-GR" altLang="cs-CZ" sz="2000" i="1" dirty="0">
                            <a:solidFill>
                              <a:srgbClr val="0000FF"/>
                            </a:solidFill>
                          </a:rPr>
                          <m:t>μ</m:t>
                        </m:r>
                      </m:e>
                    </m:acc>
                  </m:oMath>
                </a14:m>
                <a:r>
                  <a:rPr lang="cs-CZ" altLang="cs-CZ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altLang="cs-CZ" sz="2000" dirty="0" smtClean="0"/>
                  <a:t>as a sum </a:t>
                </a:r>
                <a:r>
                  <a:rPr lang="cs-CZ" altLang="cs-CZ" sz="2000" dirty="0" err="1" smtClean="0"/>
                  <a:t>of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all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elementary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dipoles</a:t>
                </a:r>
                <a:r>
                  <a:rPr lang="cs-CZ" altLang="cs-CZ" sz="2000" dirty="0" smtClean="0"/>
                  <a:t> in </a:t>
                </a:r>
                <a:r>
                  <a:rPr lang="cs-CZ" altLang="cs-CZ" sz="2000" dirty="0" err="1" smtClean="0"/>
                  <a:t>it</a:t>
                </a:r>
                <a:r>
                  <a:rPr lang="cs-CZ" altLang="cs-CZ" sz="2000" dirty="0" smtClean="0"/>
                  <a:t>.</a:t>
                </a:r>
                <a:endParaRPr lang="en-US" altLang="cs-CZ" sz="2000" dirty="0" smtClean="0"/>
              </a:p>
            </p:txBody>
          </p:sp>
        </mc:Choice>
        <mc:Fallback xmlns="">
          <p:sp>
            <p:nvSpPr>
              <p:cNvPr id="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2060848"/>
                <a:ext cx="4205521" cy="1984518"/>
              </a:xfrm>
              <a:prstGeom prst="rect">
                <a:avLst/>
              </a:prstGeom>
              <a:blipFill rotWithShape="1">
                <a:blip r:embed="rId4"/>
                <a:stretch>
                  <a:fillRect l="-1594" t="-1227" r="-1449" b="-46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5536" y="4180786"/>
            <a:ext cx="34563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vector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b="1" dirty="0" err="1" smtClean="0">
                <a:solidFill>
                  <a:srgbClr val="0000FF"/>
                </a:solidFill>
              </a:rPr>
              <a:t>magnetization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defined</a:t>
            </a:r>
            <a:r>
              <a:rPr lang="cs-CZ" altLang="cs-CZ" sz="2000" dirty="0" smtClean="0"/>
              <a:t> as</a:t>
            </a:r>
            <a:endParaRPr lang="en-US" altLang="cs-CZ" sz="2000" dirty="0" smtClean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018043"/>
              </p:ext>
            </p:extLst>
          </p:nvPr>
        </p:nvGraphicFramePr>
        <p:xfrm>
          <a:off x="4034780" y="4202980"/>
          <a:ext cx="12573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4" name="Equation" r:id="rId5" imgW="672840" imgH="393480" progId="Equation.DSMT4">
                  <p:embed/>
                </p:oleObj>
              </mc:Choice>
              <mc:Fallback>
                <p:oleObj name="Equation" r:id="rId5" imgW="672840" imgH="393480" progId="Equation.DSMT4">
                  <p:embed/>
                  <p:pic>
                    <p:nvPicPr>
                      <p:cNvPr id="0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4780" y="4202980"/>
                        <a:ext cx="12573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80113" y="4161274"/>
            <a:ext cx="30243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where</a:t>
            </a:r>
            <a:r>
              <a:rPr lang="cs-CZ" altLang="cs-CZ" sz="2000" dirty="0" smtClean="0"/>
              <a:t> </a:t>
            </a:r>
            <a:r>
              <a:rPr lang="cs-CZ" altLang="cs-CZ" sz="2000" i="1" dirty="0" err="1" smtClean="0"/>
              <a:t>S·dl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a </a:t>
            </a:r>
            <a:r>
              <a:rPr lang="cs-CZ" altLang="cs-CZ" sz="2000" dirty="0" err="1" smtClean="0"/>
              <a:t>volume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slice</a:t>
            </a:r>
            <a:endParaRPr lang="en-US" altLang="cs-CZ" sz="2000" dirty="0" smtClean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95536" y="5117122"/>
            <a:ext cx="82089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If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remove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iron </a:t>
            </a:r>
            <a:r>
              <a:rPr lang="cs-CZ" altLang="cs-CZ" sz="2000" dirty="0" err="1" smtClean="0"/>
              <a:t>core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magnetic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induct</a:t>
            </a:r>
            <a:r>
              <a:rPr lang="en-US" altLang="cs-CZ" sz="2000" dirty="0" smtClean="0"/>
              <a:t>ion</a:t>
            </a:r>
            <a:r>
              <a:rPr lang="cs-CZ" altLang="cs-CZ" sz="2000" dirty="0" smtClean="0"/>
              <a:t>  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B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inside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torus </a:t>
            </a:r>
            <a:r>
              <a:rPr lang="cs-CZ" altLang="cs-CZ" sz="2000" dirty="0" err="1" smtClean="0"/>
              <a:t>will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significantly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decrease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same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current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I</a:t>
            </a:r>
            <a:r>
              <a:rPr lang="cs-CZ" altLang="cs-CZ" sz="2000" i="1" baseline="-25000" dirty="0" smtClean="0">
                <a:solidFill>
                  <a:srgbClr val="0000FF"/>
                </a:solidFill>
              </a:rPr>
              <a:t>0</a:t>
            </a:r>
            <a:r>
              <a:rPr lang="cs-CZ" altLang="cs-CZ" sz="2000" dirty="0" smtClean="0"/>
              <a:t>. </a:t>
            </a: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would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have</a:t>
            </a:r>
            <a:r>
              <a:rPr lang="cs-CZ" altLang="cs-CZ" sz="2000" dirty="0" smtClean="0"/>
              <a:t> to </a:t>
            </a:r>
            <a:r>
              <a:rPr lang="cs-CZ" altLang="cs-CZ" sz="2000" dirty="0" err="1" smtClean="0"/>
              <a:t>increase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current</a:t>
            </a:r>
            <a:r>
              <a:rPr lang="cs-CZ" altLang="cs-CZ" sz="2000" dirty="0" smtClean="0"/>
              <a:t> by </a:t>
            </a:r>
            <a:r>
              <a:rPr lang="cs-CZ" altLang="cs-CZ" sz="2000" dirty="0" err="1" smtClean="0"/>
              <a:t>an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amount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I</a:t>
            </a:r>
            <a:r>
              <a:rPr lang="cs-CZ" altLang="cs-CZ" sz="2000" i="1" baseline="-25000" dirty="0" smtClean="0">
                <a:solidFill>
                  <a:srgbClr val="0000FF"/>
                </a:solidFill>
              </a:rPr>
              <a:t>M</a:t>
            </a:r>
            <a:r>
              <a:rPr lang="cs-CZ" altLang="cs-CZ" sz="2000" dirty="0" smtClean="0"/>
              <a:t> to </a:t>
            </a:r>
            <a:r>
              <a:rPr lang="cs-CZ" altLang="cs-CZ" sz="2000" dirty="0" err="1" smtClean="0"/>
              <a:t>compensate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drop and to </a:t>
            </a:r>
            <a:r>
              <a:rPr lang="cs-CZ" altLang="cs-CZ" sz="2000" dirty="0" err="1" smtClean="0"/>
              <a:t>achieve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former</a:t>
            </a:r>
            <a:r>
              <a:rPr lang="cs-CZ" altLang="cs-CZ" sz="2000" dirty="0" smtClean="0"/>
              <a:t> magnitude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B</a:t>
            </a:r>
            <a:r>
              <a:rPr lang="cs-CZ" altLang="cs-CZ" sz="2000" dirty="0" smtClean="0"/>
              <a:t>. </a:t>
            </a:r>
            <a:endParaRPr lang="en-US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60956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rgbClr val="FF0000"/>
                </a:solidFill>
              </a:rPr>
              <a:t>M</a:t>
            </a:r>
            <a:r>
              <a:rPr lang="cs-CZ" altLang="cs-CZ" sz="2200" b="1" kern="0" dirty="0" err="1" smtClean="0">
                <a:solidFill>
                  <a:srgbClr val="FF0000"/>
                </a:solidFill>
              </a:rPr>
              <a:t>agnetic</a:t>
            </a:r>
            <a:r>
              <a:rPr lang="cs-CZ" altLang="cs-CZ" sz="2200" b="1" kern="0" dirty="0" smtClean="0">
                <a:solidFill>
                  <a:srgbClr val="FF0000"/>
                </a:solidFill>
              </a:rPr>
              <a:t> </a:t>
            </a:r>
            <a:r>
              <a:rPr lang="cs-CZ" altLang="cs-CZ" sz="2200" b="1" kern="0" dirty="0" err="1" smtClean="0">
                <a:solidFill>
                  <a:srgbClr val="FF0000"/>
                </a:solidFill>
              </a:rPr>
              <a:t>Field</a:t>
            </a:r>
            <a:r>
              <a:rPr lang="cs-CZ" altLang="cs-CZ" sz="2200" b="1" kern="0" dirty="0" smtClean="0">
                <a:solidFill>
                  <a:srgbClr val="FF0000"/>
                </a:solidFill>
              </a:rPr>
              <a:t> </a:t>
            </a:r>
            <a:r>
              <a:rPr lang="cs-CZ" altLang="cs-CZ" sz="2200" b="1" kern="0" dirty="0" err="1" smtClean="0">
                <a:solidFill>
                  <a:srgbClr val="FF0000"/>
                </a:solidFill>
              </a:rPr>
              <a:t>Streng</a:t>
            </a:r>
            <a:r>
              <a:rPr lang="en-US" altLang="cs-CZ" sz="2200" b="1" kern="0" dirty="0" smtClean="0">
                <a:solidFill>
                  <a:srgbClr val="FF0000"/>
                </a:solidFill>
              </a:rPr>
              <a:t>t</a:t>
            </a:r>
            <a:r>
              <a:rPr lang="cs-CZ" altLang="cs-CZ" sz="2200" b="1" kern="0" dirty="0" smtClean="0">
                <a:solidFill>
                  <a:srgbClr val="FF0000"/>
                </a:solidFill>
              </a:rPr>
              <a:t>h and </a:t>
            </a:r>
            <a:r>
              <a:rPr lang="cs-CZ" altLang="cs-CZ" sz="2200" b="1" kern="0" dirty="0" err="1" smtClean="0">
                <a:solidFill>
                  <a:srgbClr val="FF0000"/>
                </a:solidFill>
              </a:rPr>
              <a:t>Magnetization</a:t>
            </a:r>
            <a:endParaRPr lang="en-US" altLang="cs-CZ" sz="2200" kern="0" dirty="0" smtClean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60" y="1412776"/>
            <a:ext cx="3912580" cy="2088232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95536" y="623156"/>
            <a:ext cx="82809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can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see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that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Ampere</a:t>
            </a:r>
            <a:r>
              <a:rPr lang="en-US" altLang="cs-CZ" sz="2000" dirty="0" smtClean="0"/>
              <a:t>’s law is not valid in the previously written form for the materials with magnetization and it must be modified to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536" y="2060848"/>
            <a:ext cx="42055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For our torus it can be rewritten to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281076"/>
              </p:ext>
            </p:extLst>
          </p:nvPr>
        </p:nvGraphicFramePr>
        <p:xfrm>
          <a:off x="7137400" y="3738563"/>
          <a:ext cx="8778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19" name="Equation" r:id="rId4" imgW="469800" imgH="203040" progId="Equation.DSMT4">
                  <p:embed/>
                </p:oleObj>
              </mc:Choice>
              <mc:Fallback>
                <p:oleObj name="Equation" r:id="rId4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3738563"/>
                        <a:ext cx="8778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187464"/>
              </p:ext>
            </p:extLst>
          </p:nvPr>
        </p:nvGraphicFramePr>
        <p:xfrm>
          <a:off x="1115616" y="1428750"/>
          <a:ext cx="25146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20" name="Equation" r:id="rId6" imgW="1346040" imgH="279360" progId="Equation.DSMT4">
                  <p:embed/>
                </p:oleObj>
              </mc:Choice>
              <mc:Fallback>
                <p:oleObj name="Equation" r:id="rId6" imgW="1346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428750"/>
                        <a:ext cx="25146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820619"/>
              </p:ext>
            </p:extLst>
          </p:nvPr>
        </p:nvGraphicFramePr>
        <p:xfrm>
          <a:off x="899592" y="2564904"/>
          <a:ext cx="29178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21" name="Equation" r:id="rId8" imgW="1562040" imgH="228600" progId="Equation.DSMT4">
                  <p:embed/>
                </p:oleObj>
              </mc:Choice>
              <mc:Fallback>
                <p:oleObj name="Equation" r:id="rId8" imgW="1562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564904"/>
                        <a:ext cx="29178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95536" y="3100898"/>
            <a:ext cx="42055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smtClean="0"/>
              <a:t>w</a:t>
            </a:r>
            <a:r>
              <a:rPr lang="en-US" altLang="cs-CZ" sz="2000" dirty="0" smtClean="0"/>
              <a:t>here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N</a:t>
            </a:r>
            <a:r>
              <a:rPr lang="en-US" altLang="cs-CZ" sz="2000" dirty="0" smtClean="0"/>
              <a:t> is the number of turns.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5536" y="3729226"/>
            <a:ext cx="64087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already know that the dipole moment magnitude is 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95536" y="4325034"/>
            <a:ext cx="33843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For the coil with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N </a:t>
            </a:r>
            <a:r>
              <a:rPr lang="en-US" altLang="cs-CZ" sz="2000" dirty="0" smtClean="0"/>
              <a:t>turns it is </a:t>
            </a:r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724599"/>
              </p:ext>
            </p:extLst>
          </p:nvPr>
        </p:nvGraphicFramePr>
        <p:xfrm>
          <a:off x="4211960" y="4343400"/>
          <a:ext cx="10906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22" name="Equation" r:id="rId10" imgW="583920" imgH="203040" progId="Equation.DSMT4">
                  <p:embed/>
                </p:oleObj>
              </mc:Choice>
              <mc:Fallback>
                <p:oleObj name="Equation" r:id="rId10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343400"/>
                        <a:ext cx="10906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645977"/>
              </p:ext>
            </p:extLst>
          </p:nvPr>
        </p:nvGraphicFramePr>
        <p:xfrm>
          <a:off x="6378575" y="4343400"/>
          <a:ext cx="16351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23" name="Equation" r:id="rId12" imgW="876240" imgH="203040" progId="Equation.DSMT4">
                  <p:embed/>
                </p:oleObj>
              </mc:Choice>
              <mc:Fallback>
                <p:oleObj name="Equation" r:id="rId12" imgW="876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575" y="4343400"/>
                        <a:ext cx="16351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580112" y="4325034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or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95536" y="4901098"/>
            <a:ext cx="33843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Using the definition of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M</a:t>
            </a:r>
            <a:r>
              <a:rPr lang="en-US" altLang="cs-CZ" sz="2000" dirty="0" smtClean="0"/>
              <a:t> </a:t>
            </a:r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919208"/>
              </p:ext>
            </p:extLst>
          </p:nvPr>
        </p:nvGraphicFramePr>
        <p:xfrm>
          <a:off x="4301133" y="4828381"/>
          <a:ext cx="315118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24" name="Equation" r:id="rId14" imgW="1688760" imgH="482400" progId="Equation.DSMT4">
                  <p:embed/>
                </p:oleObj>
              </mc:Choice>
              <mc:Fallback>
                <p:oleObj name="Equation" r:id="rId14" imgW="1688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1133" y="4828381"/>
                        <a:ext cx="3151187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95536" y="5765194"/>
            <a:ext cx="80626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smtClean="0"/>
              <a:t>w</a:t>
            </a:r>
            <a:r>
              <a:rPr lang="en-US" altLang="cs-CZ" sz="2000" dirty="0" smtClean="0"/>
              <a:t>here the term in the brackets means number of turns associated with the slice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dl</a:t>
            </a:r>
            <a:r>
              <a:rPr lang="en-US" altLang="cs-CZ" sz="2000" dirty="0" smtClean="0"/>
              <a:t>.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932312" y="2564904"/>
            <a:ext cx="6396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25720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7" grpId="0"/>
      <p:bldP spid="18" grpId="0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rgbClr val="FF0000"/>
                </a:solidFill>
              </a:rPr>
              <a:t>M</a:t>
            </a:r>
            <a:r>
              <a:rPr lang="cs-CZ" altLang="cs-CZ" sz="2200" b="1" kern="0" dirty="0" err="1" smtClean="0">
                <a:solidFill>
                  <a:srgbClr val="FF0000"/>
                </a:solidFill>
              </a:rPr>
              <a:t>agnetic</a:t>
            </a:r>
            <a:r>
              <a:rPr lang="cs-CZ" altLang="cs-CZ" sz="2200" b="1" kern="0" dirty="0" smtClean="0">
                <a:solidFill>
                  <a:srgbClr val="FF0000"/>
                </a:solidFill>
              </a:rPr>
              <a:t> </a:t>
            </a:r>
            <a:r>
              <a:rPr lang="cs-CZ" altLang="cs-CZ" sz="2200" b="1" kern="0" dirty="0" err="1" smtClean="0">
                <a:solidFill>
                  <a:srgbClr val="FF0000"/>
                </a:solidFill>
              </a:rPr>
              <a:t>Field</a:t>
            </a:r>
            <a:r>
              <a:rPr lang="cs-CZ" altLang="cs-CZ" sz="2200" b="1" kern="0" dirty="0" smtClean="0">
                <a:solidFill>
                  <a:srgbClr val="FF0000"/>
                </a:solidFill>
              </a:rPr>
              <a:t> </a:t>
            </a:r>
            <a:r>
              <a:rPr lang="cs-CZ" altLang="cs-CZ" sz="2200" b="1" kern="0" dirty="0" err="1" smtClean="0">
                <a:solidFill>
                  <a:srgbClr val="FF0000"/>
                </a:solidFill>
              </a:rPr>
              <a:t>Streng</a:t>
            </a:r>
            <a:r>
              <a:rPr lang="en-US" altLang="cs-CZ" sz="2200" b="1" kern="0" dirty="0" smtClean="0">
                <a:solidFill>
                  <a:srgbClr val="FF0000"/>
                </a:solidFill>
              </a:rPr>
              <a:t>t</a:t>
            </a:r>
            <a:r>
              <a:rPr lang="cs-CZ" altLang="cs-CZ" sz="2200" b="1" kern="0" dirty="0" smtClean="0">
                <a:solidFill>
                  <a:srgbClr val="FF0000"/>
                </a:solidFill>
              </a:rPr>
              <a:t>h and </a:t>
            </a:r>
            <a:r>
              <a:rPr lang="cs-CZ" altLang="cs-CZ" sz="2200" b="1" kern="0" dirty="0" err="1" smtClean="0">
                <a:solidFill>
                  <a:srgbClr val="FF0000"/>
                </a:solidFill>
              </a:rPr>
              <a:t>Magnetization</a:t>
            </a:r>
            <a:endParaRPr lang="en-US" altLang="cs-CZ" sz="2200" kern="0" dirty="0" smtClean="0">
              <a:solidFill>
                <a:srgbClr val="FF000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95536" y="623156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last equation can be simplified to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537" y="2060848"/>
            <a:ext cx="20162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In more general form it is</a:t>
            </a: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229002"/>
              </p:ext>
            </p:extLst>
          </p:nvPr>
        </p:nvGraphicFramePr>
        <p:xfrm>
          <a:off x="4788024" y="4248894"/>
          <a:ext cx="18986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41" name="Equation" r:id="rId3" imgW="1015920" imgH="253800" progId="Equation.DSMT4">
                  <p:embed/>
                </p:oleObj>
              </mc:Choice>
              <mc:Fallback>
                <p:oleObj name="Equation" r:id="rId3" imgW="1015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248894"/>
                        <a:ext cx="1898650" cy="476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859576"/>
              </p:ext>
            </p:extLst>
          </p:nvPr>
        </p:nvGraphicFramePr>
        <p:xfrm>
          <a:off x="5220072" y="620713"/>
          <a:ext cx="1706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42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620713"/>
                        <a:ext cx="17065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95536" y="1156682"/>
            <a:ext cx="40324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Substituting into the equation [1] we obtain </a:t>
            </a:r>
          </a:p>
        </p:txBody>
      </p:sp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921798"/>
              </p:ext>
            </p:extLst>
          </p:nvPr>
        </p:nvGraphicFramePr>
        <p:xfrm>
          <a:off x="5220072" y="1271588"/>
          <a:ext cx="33686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43" name="Equation" r:id="rId7" imgW="1803240" imgH="228600" progId="Equation.DSMT4">
                  <p:embed/>
                </p:oleObj>
              </mc:Choice>
              <mc:Fallback>
                <p:oleObj name="Equation" r:id="rId7" imgW="1803240" imgH="228600" progId="Equation.DSMT4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271588"/>
                        <a:ext cx="33686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53868"/>
              </p:ext>
            </p:extLst>
          </p:nvPr>
        </p:nvGraphicFramePr>
        <p:xfrm>
          <a:off x="2615803" y="2152853"/>
          <a:ext cx="3108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44" name="Equation" r:id="rId9" imgW="1663560" imgH="279360" progId="Equation.DSMT4">
                  <p:embed/>
                </p:oleObj>
              </mc:Choice>
              <mc:Fallback>
                <p:oleObj name="Equation" r:id="rId9" imgW="1663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5803" y="2152853"/>
                        <a:ext cx="3108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282057"/>
              </p:ext>
            </p:extLst>
          </p:nvPr>
        </p:nvGraphicFramePr>
        <p:xfrm>
          <a:off x="6372200" y="1986166"/>
          <a:ext cx="22066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45" name="Equation" r:id="rId11" imgW="1180800" imgH="457200" progId="Equation.DSMT4">
                  <p:embed/>
                </p:oleObj>
              </mc:Choice>
              <mc:Fallback>
                <p:oleObj name="Equation" r:id="rId11" imgW="1180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986166"/>
                        <a:ext cx="22066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395536" y="3068960"/>
                <a:ext cx="4205521" cy="7738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Here we can define the vector of </a:t>
                </a:r>
                <a:r>
                  <a:rPr lang="en-US" altLang="cs-CZ" sz="2000" b="1" dirty="0" smtClean="0">
                    <a:solidFill>
                      <a:srgbClr val="0000FF"/>
                    </a:solidFill>
                  </a:rPr>
                  <a:t>magnetic field strength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cs-CZ" sz="2000" dirty="0" smtClean="0"/>
                  <a:t>.</a:t>
                </a:r>
                <a:r>
                  <a:rPr lang="en-US" altLang="cs-CZ" sz="2000" b="1" dirty="0" smtClean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068960"/>
                <a:ext cx="4205521" cy="773802"/>
              </a:xfrm>
              <a:prstGeom prst="rect">
                <a:avLst/>
              </a:prstGeom>
              <a:blipFill rotWithShape="1">
                <a:blip r:embed="rId13"/>
                <a:stretch>
                  <a:fillRect l="-1594" t="-3150" r="-1449" b="-102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771076"/>
              </p:ext>
            </p:extLst>
          </p:nvPr>
        </p:nvGraphicFramePr>
        <p:xfrm>
          <a:off x="4788024" y="3147814"/>
          <a:ext cx="166211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46" name="Equation" r:id="rId14" imgW="888840" imgH="457200" progId="Equation.DSMT4">
                  <p:embed/>
                </p:oleObj>
              </mc:Choice>
              <mc:Fallback>
                <p:oleObj name="Equation" r:id="rId14" imgW="888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147814"/>
                        <a:ext cx="1662112" cy="857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95536" y="5045114"/>
            <a:ext cx="82809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Now we can write the Ampere’s law in more simple form valid also for magnetic materials. </a:t>
            </a:r>
          </a:p>
        </p:txBody>
      </p:sp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1733"/>
              </p:ext>
            </p:extLst>
          </p:nvPr>
        </p:nvGraphicFramePr>
        <p:xfrm>
          <a:off x="6642571" y="3171825"/>
          <a:ext cx="5937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47" name="Equation" r:id="rId16" imgW="317160" imgH="431640" progId="Equation.DSMT4">
                  <p:embed/>
                </p:oleObj>
              </mc:Choice>
              <mc:Fallback>
                <p:oleObj name="Equation" r:id="rId16" imgW="317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571" y="3171825"/>
                        <a:ext cx="59372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692255"/>
              </p:ext>
            </p:extLst>
          </p:nvPr>
        </p:nvGraphicFramePr>
        <p:xfrm>
          <a:off x="4788024" y="5713437"/>
          <a:ext cx="14239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48" name="Equation" r:id="rId18" imgW="761760" imgH="279360" progId="Equation.DSMT4">
                  <p:embed/>
                </p:oleObj>
              </mc:Choice>
              <mc:Fallback>
                <p:oleObj name="Equation" r:id="rId18" imgW="761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5713437"/>
                        <a:ext cx="1423987" cy="523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5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6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rgbClr val="FF0000"/>
                </a:solidFill>
              </a:rPr>
              <a:t>Permeability of Materials</a:t>
            </a:r>
            <a:endParaRPr lang="en-US" altLang="cs-CZ" sz="2200" kern="0" dirty="0" smtClean="0">
              <a:solidFill>
                <a:srgbClr val="FF000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95536" y="623156"/>
            <a:ext cx="82809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As we have relations between </a:t>
            </a:r>
            <a:r>
              <a:rPr lang="en-US" altLang="cs-CZ" sz="2000" dirty="0" err="1" smtClean="0">
                <a:solidFill>
                  <a:srgbClr val="0000FF"/>
                </a:solidFill>
              </a:rPr>
              <a:t>permitivities</a:t>
            </a:r>
            <a:r>
              <a:rPr lang="en-US" altLang="cs-CZ" sz="2000" dirty="0" smtClean="0">
                <a:solidFill>
                  <a:srgbClr val="0000FF"/>
                </a:solidFill>
              </a:rPr>
              <a:t> for the electrostatic field</a:t>
            </a:r>
            <a:r>
              <a:rPr lang="en-US" altLang="cs-CZ" sz="2000" dirty="0" smtClean="0"/>
              <a:t>, we have similar relations between </a:t>
            </a:r>
            <a:r>
              <a:rPr lang="en-US" altLang="cs-CZ" sz="2000" dirty="0" err="1" smtClean="0">
                <a:solidFill>
                  <a:srgbClr val="0000FF"/>
                </a:solidFill>
              </a:rPr>
              <a:t>permeabilities</a:t>
            </a:r>
            <a:r>
              <a:rPr lang="en-US" altLang="cs-CZ" sz="2000" dirty="0" smtClean="0">
                <a:solidFill>
                  <a:srgbClr val="0000FF"/>
                </a:solidFill>
              </a:rPr>
              <a:t> for the magnetic field</a:t>
            </a:r>
            <a:r>
              <a:rPr lang="en-US" altLang="cs-CZ" sz="2000" dirty="0" smtClean="0"/>
              <a:t>. 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93866"/>
              </p:ext>
            </p:extLst>
          </p:nvPr>
        </p:nvGraphicFramePr>
        <p:xfrm>
          <a:off x="6720160" y="1451757"/>
          <a:ext cx="1092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47" name="Equation" r:id="rId3" imgW="583920" imgH="228600" progId="Equation.DSMT4">
                  <p:embed/>
                </p:oleObj>
              </mc:Choice>
              <mc:Fallback>
                <p:oleObj name="Equation" r:id="rId3" imgW="583920" imgH="228600" progId="Equation.DSMT4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0160" y="1451757"/>
                        <a:ext cx="1092200" cy="428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536" y="1424970"/>
            <a:ext cx="55446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Permeability of a material can be expressed as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5536" y="1916832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where is </a:t>
            </a:r>
            <a:r>
              <a:rPr lang="el-GR" altLang="cs-CZ" sz="2000" i="1" dirty="0" smtClean="0">
                <a:solidFill>
                  <a:srgbClr val="0000FF"/>
                </a:solidFill>
              </a:rPr>
              <a:t>μ</a:t>
            </a:r>
            <a:r>
              <a:rPr lang="en-US" altLang="cs-CZ" sz="2000" baseline="-25000" dirty="0" smtClean="0">
                <a:solidFill>
                  <a:srgbClr val="0000FF"/>
                </a:solidFill>
              </a:rPr>
              <a:t>r</a:t>
            </a:r>
            <a:r>
              <a:rPr lang="en-US" altLang="cs-CZ" sz="2000" dirty="0" smtClean="0"/>
              <a:t> is dimensionless </a:t>
            </a:r>
            <a:r>
              <a:rPr lang="en-US" altLang="cs-CZ" sz="2000" b="1" dirty="0" smtClean="0">
                <a:solidFill>
                  <a:srgbClr val="0000FF"/>
                </a:solidFill>
              </a:rPr>
              <a:t>relative permeability</a:t>
            </a:r>
            <a:r>
              <a:rPr lang="en-US" altLang="cs-CZ" sz="2000" dirty="0" smtClean="0"/>
              <a:t>.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5536" y="2420888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relationship between magnetic vectors can be written also as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914338"/>
              </p:ext>
            </p:extLst>
          </p:nvPr>
        </p:nvGraphicFramePr>
        <p:xfrm>
          <a:off x="1042690" y="2996952"/>
          <a:ext cx="20891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48" name="Equation" r:id="rId5" imgW="1117440" imgH="253800" progId="Equation.DSMT4">
                  <p:embed/>
                </p:oleObj>
              </mc:Choice>
              <mc:Fallback>
                <p:oleObj name="Equation" r:id="rId5" imgW="1117440" imgH="253800" progId="Equation.DSMT4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690" y="2996952"/>
                        <a:ext cx="2089150" cy="476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242052"/>
              </p:ext>
            </p:extLst>
          </p:nvPr>
        </p:nvGraphicFramePr>
        <p:xfrm>
          <a:off x="5360318" y="2996952"/>
          <a:ext cx="17319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49" name="Equation" r:id="rId7" imgW="927000" imgH="253800" progId="Equation.DSMT4">
                  <p:embed/>
                </p:oleObj>
              </mc:Choice>
              <mc:Fallback>
                <p:oleObj name="Equation" r:id="rId7" imgW="927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318" y="2996952"/>
                        <a:ext cx="1731962" cy="476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5536" y="3717032"/>
            <a:ext cx="8280920" cy="297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According to the relative permeability we can divide magnetic materials into three categories: </a:t>
            </a:r>
          </a:p>
          <a:p>
            <a:pPr algn="just" eaLnBrk="1" hangingPunct="1">
              <a:spcAft>
                <a:spcPts val="600"/>
              </a:spcAft>
            </a:pPr>
            <a:r>
              <a:rPr lang="en-US" altLang="cs-CZ" sz="2000" dirty="0" err="1" smtClean="0">
                <a:solidFill>
                  <a:srgbClr val="0000FF"/>
                </a:solidFill>
              </a:rPr>
              <a:t>Diamagnetics</a:t>
            </a:r>
            <a:r>
              <a:rPr lang="en-US" altLang="cs-CZ" sz="2000" dirty="0" smtClean="0"/>
              <a:t> – (</a:t>
            </a:r>
            <a:r>
              <a:rPr lang="el-GR" altLang="cs-CZ" sz="2000" dirty="0" smtClean="0"/>
              <a:t>μ</a:t>
            </a:r>
            <a:r>
              <a:rPr lang="en-US" altLang="cs-CZ" sz="2000" baseline="-25000" dirty="0" smtClean="0"/>
              <a:t>r</a:t>
            </a:r>
            <a:r>
              <a:rPr lang="en-US" altLang="cs-CZ" sz="2000" dirty="0" smtClean="0"/>
              <a:t>&lt;1, slightly). They create weak magnetic field opposite to an externally applied magnetic field. </a:t>
            </a:r>
          </a:p>
          <a:p>
            <a:pPr algn="just" eaLnBrk="1" hangingPunct="1">
              <a:spcAft>
                <a:spcPts val="600"/>
              </a:spcAft>
            </a:pPr>
            <a:r>
              <a:rPr lang="en-US" altLang="cs-CZ" sz="2000" dirty="0" err="1" smtClean="0">
                <a:solidFill>
                  <a:srgbClr val="0000FF"/>
                </a:solidFill>
              </a:rPr>
              <a:t>Paramagnetics</a:t>
            </a:r>
            <a:r>
              <a:rPr lang="en-US" altLang="cs-CZ" sz="2000" dirty="0" smtClean="0"/>
              <a:t> </a:t>
            </a:r>
            <a:r>
              <a:rPr lang="en-US" altLang="cs-CZ" sz="2000" dirty="0"/>
              <a:t>- (</a:t>
            </a:r>
            <a:r>
              <a:rPr lang="el-GR" altLang="cs-CZ" sz="2000" dirty="0"/>
              <a:t>μ</a:t>
            </a:r>
            <a:r>
              <a:rPr lang="en-US" altLang="cs-CZ" sz="2000" baseline="-25000" dirty="0" smtClean="0"/>
              <a:t>r</a:t>
            </a:r>
            <a:r>
              <a:rPr lang="en-US" altLang="cs-CZ" sz="2000" dirty="0" smtClean="0"/>
              <a:t>&gt;1</a:t>
            </a:r>
            <a:r>
              <a:rPr lang="en-US" altLang="cs-CZ" sz="2000" dirty="0"/>
              <a:t>, slightly). </a:t>
            </a:r>
            <a:r>
              <a:rPr lang="en-US" altLang="cs-CZ" sz="2000" dirty="0" smtClean="0"/>
              <a:t>They are weakly attracted to magnetic field. Magnetization disappears without external field. </a:t>
            </a:r>
          </a:p>
          <a:p>
            <a:pPr algn="just" eaLnBrk="1" hangingPunct="1">
              <a:spcAft>
                <a:spcPts val="600"/>
              </a:spcAft>
            </a:pPr>
            <a:r>
              <a:rPr lang="en-US" altLang="cs-CZ" sz="2000" dirty="0" err="1" smtClean="0">
                <a:solidFill>
                  <a:srgbClr val="0000FF"/>
                </a:solidFill>
              </a:rPr>
              <a:t>Ferromagnetics</a:t>
            </a:r>
            <a:r>
              <a:rPr lang="en-US" altLang="cs-CZ" sz="2000" dirty="0" smtClean="0"/>
              <a:t> </a:t>
            </a:r>
            <a:r>
              <a:rPr lang="en-US" altLang="cs-CZ" sz="2000" dirty="0"/>
              <a:t>- (</a:t>
            </a:r>
            <a:r>
              <a:rPr lang="el-GR" altLang="cs-CZ" sz="2000" dirty="0"/>
              <a:t>μ</a:t>
            </a:r>
            <a:r>
              <a:rPr lang="en-US" altLang="cs-CZ" sz="2000" baseline="-25000" dirty="0" smtClean="0"/>
              <a:t>r</a:t>
            </a:r>
            <a:r>
              <a:rPr lang="en-US" altLang="cs-CZ" sz="2000" dirty="0" smtClean="0"/>
              <a:t>&gt;&gt;1). Strong magnetization, which retains even after turning the external field off. They can form permanent magnets. </a:t>
            </a:r>
          </a:p>
        </p:txBody>
      </p:sp>
    </p:spTree>
    <p:extLst>
      <p:ext uri="{BB962C8B-B14F-4D97-AF65-F5344CB8AC3E}">
        <p14:creationId xmlns:p14="http://schemas.microsoft.com/office/powerpoint/2010/main" val="230976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977994" cy="306896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rgbClr val="FF0000"/>
                </a:solidFill>
              </a:rPr>
              <a:t>Permeability of Materials</a:t>
            </a:r>
            <a:endParaRPr lang="en-US" altLang="cs-CZ" sz="2200" kern="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06433"/>
              </p:ext>
            </p:extLst>
          </p:nvPr>
        </p:nvGraphicFramePr>
        <p:xfrm>
          <a:off x="395536" y="908720"/>
          <a:ext cx="432048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978"/>
                <a:gridCol w="182650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Material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Relative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p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erm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eability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cs-CZ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Bismuth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0.999834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0.999992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Copper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0.999994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Vacuum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1.00000037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Aluminum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1.</a:t>
                      </a:r>
                      <a:r>
                        <a:rPr lang="en-US" dirty="0" smtClean="0"/>
                        <a:t>000022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Platinum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1.000265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Nickel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100-600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Carbon steel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r>
                        <a:rPr lang="en-US" dirty="0" smtClean="0"/>
                        <a:t>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Iron (99.8%)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5 000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Iron (99.95%)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200 000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92080" y="4437112"/>
            <a:ext cx="3456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1600" dirty="0" smtClean="0"/>
              <a:t>Comparison between </a:t>
            </a:r>
            <a:r>
              <a:rPr lang="en-US" altLang="cs-CZ" sz="1600" dirty="0" err="1" smtClean="0"/>
              <a:t>permeabilities</a:t>
            </a:r>
            <a:r>
              <a:rPr lang="en-US" altLang="cs-CZ" sz="1600" dirty="0" smtClean="0"/>
              <a:t> of </a:t>
            </a:r>
            <a:r>
              <a:rPr lang="en-US" altLang="cs-CZ" sz="1600" dirty="0" err="1" smtClean="0"/>
              <a:t>diamagnetics</a:t>
            </a:r>
            <a:r>
              <a:rPr lang="en-US" altLang="cs-CZ" sz="1600" dirty="0" smtClean="0"/>
              <a:t>, </a:t>
            </a:r>
            <a:r>
              <a:rPr lang="en-US" altLang="cs-CZ" sz="1600" dirty="0" err="1" smtClean="0"/>
              <a:t>paramagnetics</a:t>
            </a:r>
            <a:r>
              <a:rPr lang="en-US" altLang="cs-CZ" sz="1600" dirty="0" smtClean="0"/>
              <a:t>, </a:t>
            </a:r>
            <a:r>
              <a:rPr lang="en-US" altLang="cs-CZ" sz="1600" dirty="0" err="1" smtClean="0"/>
              <a:t>ferromagnetics</a:t>
            </a:r>
            <a:r>
              <a:rPr lang="en-US" altLang="cs-CZ" sz="1600" dirty="0" smtClean="0"/>
              <a:t> and vacuum</a:t>
            </a:r>
          </a:p>
        </p:txBody>
      </p:sp>
    </p:spTree>
    <p:extLst>
      <p:ext uri="{BB962C8B-B14F-4D97-AF65-F5344CB8AC3E}">
        <p14:creationId xmlns:p14="http://schemas.microsoft.com/office/powerpoint/2010/main" val="27354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rgbClr val="FF0000"/>
                </a:solidFill>
              </a:rPr>
              <a:t>Energy Stored in Magnetic Field</a:t>
            </a:r>
            <a:endParaRPr lang="en-US" altLang="cs-CZ" sz="2200" kern="0" dirty="0" smtClean="0">
              <a:solidFill>
                <a:srgbClr val="FF0000"/>
              </a:solidFill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466569" cy="207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4"/>
            <a:ext cx="3465680" cy="1807418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5536" y="623156"/>
            <a:ext cx="458017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Let us examine a simple circuit consisting of resistor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R</a:t>
            </a:r>
            <a:r>
              <a:rPr lang="en-US" altLang="cs-CZ" sz="2000" dirty="0" smtClean="0"/>
              <a:t>, inductor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L</a:t>
            </a:r>
            <a:r>
              <a:rPr lang="en-US" altLang="cs-CZ" sz="2000" dirty="0" smtClean="0"/>
              <a:t>, switch </a:t>
            </a:r>
            <a:r>
              <a:rPr lang="en-US" altLang="cs-CZ" sz="2000" dirty="0" smtClean="0">
                <a:solidFill>
                  <a:srgbClr val="0000FF"/>
                </a:solidFill>
              </a:rPr>
              <a:t>S</a:t>
            </a:r>
            <a:r>
              <a:rPr lang="en-US" altLang="cs-CZ" sz="2000" dirty="0" smtClean="0"/>
              <a:t> and DC voltage source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V</a:t>
            </a:r>
            <a:r>
              <a:rPr lang="en-US" altLang="cs-CZ" sz="2000" i="1" baseline="-25000" dirty="0" smtClean="0">
                <a:solidFill>
                  <a:srgbClr val="0000FF"/>
                </a:solidFill>
              </a:rPr>
              <a:t>s</a:t>
            </a:r>
            <a:r>
              <a:rPr lang="en-US" altLang="cs-CZ" sz="2000" dirty="0" smtClean="0"/>
              <a:t>. When we turn the switch on, the current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I </a:t>
            </a:r>
            <a:r>
              <a:rPr lang="en-US" altLang="cs-CZ" sz="2000" dirty="0" smtClean="0"/>
              <a:t>starts to rise gradually.</a:t>
            </a:r>
          </a:p>
        </p:txBody>
      </p:sp>
      <p:cxnSp>
        <p:nvCxnSpPr>
          <p:cNvPr id="8" name="Přímá spojnice 7"/>
          <p:cNvCxnSpPr/>
          <p:nvPr/>
        </p:nvCxnSpPr>
        <p:spPr bwMode="auto">
          <a:xfrm>
            <a:off x="5436096" y="3080494"/>
            <a:ext cx="259228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ovéPole 8"/>
          <p:cNvSpPr txBox="1"/>
          <p:nvPr/>
        </p:nvSpPr>
        <p:spPr>
          <a:xfrm>
            <a:off x="4975714" y="2926605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</a:t>
            </a:r>
            <a:r>
              <a:rPr lang="en-US" sz="1400" baseline="-25000" dirty="0" smtClean="0"/>
              <a:t>max</a:t>
            </a:r>
            <a:endParaRPr lang="cs-CZ" sz="1400" baseline="-25000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872683"/>
              </p:ext>
            </p:extLst>
          </p:nvPr>
        </p:nvGraphicFramePr>
        <p:xfrm>
          <a:off x="694401" y="2866543"/>
          <a:ext cx="14001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43" name="Equation" r:id="rId5" imgW="749160" imgH="228600" progId="Equation.DSMT4">
                  <p:embed/>
                </p:oleObj>
              </mc:Choice>
              <mc:Fallback>
                <p:oleObj name="Equation" r:id="rId5" imgW="749160" imgH="228600" progId="Equation.DSMT4">
                  <p:embed/>
                  <p:pic>
                    <p:nvPicPr>
                      <p:cNvPr id="0" name="Objek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401" y="2866543"/>
                        <a:ext cx="14001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332668"/>
              </p:ext>
            </p:extLst>
          </p:nvPr>
        </p:nvGraphicFramePr>
        <p:xfrm>
          <a:off x="2646239" y="2711450"/>
          <a:ext cx="170973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44" name="Equation" r:id="rId7" imgW="914400" imgH="393480" progId="Equation.DSMT4">
                  <p:embed/>
                </p:oleObj>
              </mc:Choice>
              <mc:Fallback>
                <p:oleObj name="Equation" r:id="rId7" imgW="91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239" y="2711450"/>
                        <a:ext cx="170973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5536" y="3573016"/>
            <a:ext cx="46805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If we multiply both sides by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I</a:t>
            </a:r>
            <a:r>
              <a:rPr lang="en-US" altLang="cs-CZ" sz="2000" dirty="0" smtClean="0"/>
              <a:t>, we obtain</a:t>
            </a: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466403"/>
              </p:ext>
            </p:extLst>
          </p:nvPr>
        </p:nvGraphicFramePr>
        <p:xfrm>
          <a:off x="1426542" y="3986957"/>
          <a:ext cx="206533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45" name="Equation" r:id="rId9" imgW="1104840" imgH="393480" progId="Equation.DSMT4">
                  <p:embed/>
                </p:oleObj>
              </mc:Choice>
              <mc:Fallback>
                <p:oleObj name="Equation" r:id="rId9" imgW="1104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542" y="3986957"/>
                        <a:ext cx="2065338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395536" y="4869160"/>
                <a:ext cx="8218208" cy="1763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The term </a:t>
                </a:r>
                <a:r>
                  <a:rPr lang="en-US" altLang="cs-CZ" sz="2000" i="1" dirty="0" err="1" smtClean="0">
                    <a:solidFill>
                      <a:srgbClr val="0000FF"/>
                    </a:solidFill>
                  </a:rPr>
                  <a:t>V</a:t>
                </a:r>
                <a:r>
                  <a:rPr lang="en-US" altLang="cs-CZ" sz="2000" i="1" baseline="-25000" dirty="0" err="1" smtClean="0">
                    <a:solidFill>
                      <a:srgbClr val="0000FF"/>
                    </a:solidFill>
                  </a:rPr>
                  <a:t>s</a:t>
                </a:r>
                <a:r>
                  <a:rPr lang="en-US" altLang="cs-CZ" sz="2000" i="1" dirty="0" err="1" smtClean="0">
                    <a:solidFill>
                      <a:srgbClr val="0000FF"/>
                    </a:solidFill>
                  </a:rPr>
                  <a:t>I</a:t>
                </a:r>
                <a:r>
                  <a:rPr lang="en-US" altLang="cs-CZ" sz="2000" dirty="0" smtClean="0"/>
                  <a:t> expresses the rate at which the source delivers energy to the circuit.</a:t>
                </a:r>
              </a:p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The term </a:t>
                </a:r>
                <a:r>
                  <a:rPr lang="en-US" altLang="cs-CZ" sz="2000" i="1" dirty="0" smtClean="0">
                    <a:solidFill>
                      <a:srgbClr val="0000FF"/>
                    </a:solidFill>
                  </a:rPr>
                  <a:t>RI</a:t>
                </a:r>
                <a:r>
                  <a:rPr lang="en-US" altLang="cs-CZ" sz="2000" i="1" baseline="30000" dirty="0" smtClean="0">
                    <a:solidFill>
                      <a:srgbClr val="0000FF"/>
                    </a:solidFill>
                  </a:rPr>
                  <a:t>2</a:t>
                </a:r>
                <a:r>
                  <a:rPr lang="en-US" altLang="cs-CZ" sz="2000" dirty="0" smtClean="0"/>
                  <a:t> expresses the thermal energy in the resistor.</a:t>
                </a:r>
              </a:p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The term </a:t>
                </a:r>
                <a:r>
                  <a:rPr lang="en-US" altLang="cs-CZ" sz="2000" i="1" dirty="0" smtClean="0">
                    <a:solidFill>
                      <a:srgbClr val="0000FF"/>
                    </a:solidFill>
                  </a:rPr>
                  <a:t>LI</a:t>
                </a:r>
                <a14:m>
                  <m:oMath xmlns:m="http://schemas.openxmlformats.org/officeDocument/2006/math">
                    <m:r>
                      <a:rPr lang="en-US" altLang="cs-CZ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𝑑𝐼</m:t>
                        </m:r>
                      </m:num>
                      <m:den>
                        <m:r>
                          <a:rPr lang="en-US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altLang="cs-CZ" sz="2000" dirty="0" smtClean="0"/>
                  <a:t> represents the energy of the magnetic field of the coil. </a:t>
                </a:r>
              </a:p>
            </p:txBody>
          </p:sp>
        </mc:Choice>
        <mc:Fallback xmlns="">
          <p:sp>
            <p:nvSpPr>
              <p:cNvPr id="1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4869160"/>
                <a:ext cx="8218208" cy="1763111"/>
              </a:xfrm>
              <a:prstGeom prst="rect">
                <a:avLst/>
              </a:prstGeom>
              <a:blipFill rotWithShape="1">
                <a:blip r:embed="rId11"/>
                <a:stretch>
                  <a:fillRect l="-816" t="-1384" r="-742" b="-13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95536" y="2276872"/>
            <a:ext cx="45801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equation for the voltages is then </a:t>
            </a:r>
          </a:p>
        </p:txBody>
      </p:sp>
    </p:spTree>
    <p:extLst>
      <p:ext uri="{BB962C8B-B14F-4D97-AF65-F5344CB8AC3E}">
        <p14:creationId xmlns:p14="http://schemas.microsoft.com/office/powerpoint/2010/main" val="330520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uild="p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rgbClr val="FF0000"/>
                </a:solidFill>
              </a:rPr>
              <a:t>Energy Stored in Magnetic Field</a:t>
            </a:r>
            <a:endParaRPr lang="en-US" altLang="cs-CZ" sz="2200" kern="0" dirty="0" smtClean="0">
              <a:solidFill>
                <a:srgbClr val="FF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5536" y="623156"/>
            <a:ext cx="5400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rate of change of the coil magnetic field energy </a:t>
            </a:r>
            <a:r>
              <a:rPr lang="en-US" altLang="cs-CZ" sz="2000" dirty="0" smtClean="0">
                <a:solidFill>
                  <a:srgbClr val="0000FF"/>
                </a:solidFill>
              </a:rPr>
              <a:t>U</a:t>
            </a:r>
            <a:r>
              <a:rPr lang="en-US" altLang="cs-CZ" sz="2000" baseline="-25000" dirty="0" smtClean="0">
                <a:solidFill>
                  <a:srgbClr val="0000FF"/>
                </a:solidFill>
              </a:rPr>
              <a:t>m</a:t>
            </a:r>
            <a:r>
              <a:rPr lang="en-US" altLang="cs-CZ" sz="2000" dirty="0" smtClean="0"/>
              <a:t> can be written as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5536" y="2708920"/>
            <a:ext cx="46805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total magnetic energy stored in an inductor is</a:t>
            </a: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353743"/>
              </p:ext>
            </p:extLst>
          </p:nvPr>
        </p:nvGraphicFramePr>
        <p:xfrm>
          <a:off x="6372200" y="692696"/>
          <a:ext cx="158908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12" name="Equation" r:id="rId3" imgW="850680" imgH="393480" progId="Equation.DSMT4">
                  <p:embed/>
                </p:oleObj>
              </mc:Choice>
              <mc:Fallback>
                <p:oleObj name="Equation" r:id="rId3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692696"/>
                        <a:ext cx="1589088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5536" y="1700808"/>
            <a:ext cx="16561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This can be simplified as </a:t>
            </a:r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55905"/>
              </p:ext>
            </p:extLst>
          </p:nvPr>
        </p:nvGraphicFramePr>
        <p:xfrm>
          <a:off x="2267744" y="1848247"/>
          <a:ext cx="14224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13" name="Equation" r:id="rId5" imgW="761760" imgH="228600" progId="Equation.DSMT4">
                  <p:embed/>
                </p:oleObj>
              </mc:Choice>
              <mc:Fallback>
                <p:oleObj name="Equation" r:id="rId5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848247"/>
                        <a:ext cx="14224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995936" y="1713002"/>
            <a:ext cx="18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By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integration we obtain</a:t>
            </a:r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695579"/>
              </p:ext>
            </p:extLst>
          </p:nvPr>
        </p:nvGraphicFramePr>
        <p:xfrm>
          <a:off x="5922962" y="1660029"/>
          <a:ext cx="2535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14" name="Equation" r:id="rId7" imgW="1358640" imgH="482400" progId="Equation.DSMT4">
                  <p:embed/>
                </p:oleObj>
              </mc:Choice>
              <mc:Fallback>
                <p:oleObj name="Equation" r:id="rId7" imgW="1358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962" y="1660029"/>
                        <a:ext cx="253523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741410"/>
              </p:ext>
            </p:extLst>
          </p:nvPr>
        </p:nvGraphicFramePr>
        <p:xfrm>
          <a:off x="6392118" y="2762820"/>
          <a:ext cx="149225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15" name="Equation" r:id="rId9" imgW="799920" imgH="393480" progId="Equation.DSMT4">
                  <p:embed/>
                </p:oleObj>
              </mc:Choice>
              <mc:Fallback>
                <p:oleObj name="Equation" r:id="rId9" imgW="799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2118" y="2762820"/>
                        <a:ext cx="1492250" cy="738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77072"/>
            <a:ext cx="2511552" cy="1978152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95536" y="3717032"/>
            <a:ext cx="554461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smtClean="0"/>
              <a:t>Let </a:t>
            </a:r>
            <a:r>
              <a:rPr lang="cs-CZ" altLang="cs-CZ" sz="2000" dirty="0" err="1" smtClean="0"/>
              <a:t>us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deduce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formula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U</a:t>
            </a:r>
            <a:r>
              <a:rPr lang="cs-CZ" altLang="cs-CZ" sz="2000" i="1" baseline="-25000" dirty="0" smtClean="0">
                <a:solidFill>
                  <a:srgbClr val="0000FF"/>
                </a:solidFill>
              </a:rPr>
              <a:t>m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with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magnetic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field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vectors</a:t>
            </a:r>
            <a:r>
              <a:rPr lang="cs-CZ" altLang="cs-CZ" sz="2000" dirty="0" smtClean="0"/>
              <a:t>. </a:t>
            </a: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have</a:t>
            </a:r>
            <a:r>
              <a:rPr lang="cs-CZ" altLang="cs-CZ" sz="2000" dirty="0" smtClean="0"/>
              <a:t> a </a:t>
            </a:r>
            <a:r>
              <a:rPr lang="cs-CZ" altLang="cs-CZ" sz="2000" dirty="0" err="1" smtClean="0"/>
              <a:t>straight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wire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carrying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current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I</a:t>
            </a:r>
            <a:r>
              <a:rPr lang="cs-CZ" altLang="cs-CZ" sz="2000" dirty="0" smtClean="0"/>
              <a:t> and </a:t>
            </a:r>
            <a:r>
              <a:rPr lang="cs-CZ" altLang="cs-CZ" sz="2000" dirty="0" err="1" smtClean="0"/>
              <a:t>around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chose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circular</a:t>
            </a:r>
            <a:r>
              <a:rPr lang="cs-CZ" altLang="cs-CZ" sz="2000" dirty="0" smtClean="0"/>
              <a:t> </a:t>
            </a:r>
            <a:r>
              <a:rPr lang="cs-CZ" altLang="cs-CZ" sz="2000" dirty="0" smtClean="0">
                <a:solidFill>
                  <a:srgbClr val="0000FF"/>
                </a:solidFill>
              </a:rPr>
              <a:t>flux tube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with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cross</a:t>
            </a:r>
            <a:r>
              <a:rPr lang="cs-CZ" altLang="cs-CZ" sz="2000" dirty="0"/>
              <a:t> </a:t>
            </a:r>
            <a:r>
              <a:rPr lang="cs-CZ" altLang="cs-CZ" sz="2000" dirty="0" err="1" smtClean="0"/>
              <a:t>section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S</a:t>
            </a:r>
            <a:r>
              <a:rPr lang="cs-CZ" altLang="cs-CZ" sz="2000" dirty="0" smtClean="0"/>
              <a:t>. </a:t>
            </a: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know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that</a:t>
            </a:r>
            <a:endParaRPr lang="en-US" altLang="cs-CZ" sz="2000" dirty="0" smtClean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347138"/>
              </p:ext>
            </p:extLst>
          </p:nvPr>
        </p:nvGraphicFramePr>
        <p:xfrm>
          <a:off x="849313" y="5437088"/>
          <a:ext cx="9493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16" name="Equation" r:id="rId12" imgW="507960" imgH="228600" progId="Equation.DSMT4">
                  <p:embed/>
                </p:oleObj>
              </mc:Choice>
              <mc:Fallback>
                <p:oleObj name="Equation" r:id="rId12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5437088"/>
                        <a:ext cx="9493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195736" y="5436492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smtClean="0"/>
              <a:t>so</a:t>
            </a:r>
            <a:endParaRPr lang="en-US" altLang="cs-CZ" sz="2000" dirty="0" smtClean="0"/>
          </a:p>
        </p:txBody>
      </p:sp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529352"/>
              </p:ext>
            </p:extLst>
          </p:nvPr>
        </p:nvGraphicFramePr>
        <p:xfrm>
          <a:off x="3144838" y="5283100"/>
          <a:ext cx="13303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17" name="Equation" r:id="rId14" imgW="711000" imgH="393480" progId="Equation.DSMT4">
                  <p:embed/>
                </p:oleObj>
              </mc:Choice>
              <mc:Fallback>
                <p:oleObj name="Equation" r:id="rId14" imgW="711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5283100"/>
                        <a:ext cx="133032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ovéPole 22"/>
          <p:cNvSpPr txBox="1"/>
          <p:nvPr/>
        </p:nvSpPr>
        <p:spPr>
          <a:xfrm>
            <a:off x="6163715" y="5085597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</a:t>
            </a:r>
            <a:endParaRPr lang="cs-CZ" sz="1400" dirty="0"/>
          </a:p>
        </p:txBody>
      </p:sp>
      <p:cxnSp>
        <p:nvCxnSpPr>
          <p:cNvPr id="24" name="Přímá spojnice 23"/>
          <p:cNvCxnSpPr/>
          <p:nvPr/>
        </p:nvCxnSpPr>
        <p:spPr bwMode="auto">
          <a:xfrm flipV="1">
            <a:off x="6388169" y="5042500"/>
            <a:ext cx="351610" cy="1969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3320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12" grpId="0"/>
      <p:bldP spid="15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rgbClr val="FF0000"/>
                </a:solidFill>
              </a:rPr>
              <a:t>Energy Stored in Magnetic Field</a:t>
            </a:r>
            <a:endParaRPr lang="en-US" altLang="cs-CZ" sz="2200" kern="0" dirty="0" smtClean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02776"/>
            <a:ext cx="2511552" cy="1978152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95536" y="620688"/>
            <a:ext cx="38884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amount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flux </a:t>
            </a:r>
            <a:r>
              <a:rPr lang="cs-CZ" altLang="cs-CZ" sz="2000" dirty="0" err="1" smtClean="0"/>
              <a:t>enclosed</a:t>
            </a:r>
            <a:r>
              <a:rPr lang="cs-CZ" altLang="cs-CZ" sz="2000" dirty="0" smtClean="0"/>
              <a:t> by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tube </a:t>
            </a:r>
            <a:r>
              <a:rPr lang="cs-CZ" altLang="cs-CZ" sz="2000" dirty="0" err="1" smtClean="0"/>
              <a:t>is</a:t>
            </a:r>
            <a:endParaRPr lang="en-US" altLang="cs-CZ" sz="2000" dirty="0" smtClean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135140"/>
              </p:ext>
            </p:extLst>
          </p:nvPr>
        </p:nvGraphicFramePr>
        <p:xfrm>
          <a:off x="4420344" y="800100"/>
          <a:ext cx="14478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1" name="Equation" r:id="rId4" imgW="774360" imgH="253800" progId="Equation.DSMT4">
                  <p:embed/>
                </p:oleObj>
              </mc:Choice>
              <mc:Fallback>
                <p:oleObj name="Equation" r:id="rId4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0344" y="800100"/>
                        <a:ext cx="14478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067944" y="3316922"/>
            <a:ext cx="14401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we obtain</a:t>
            </a:r>
          </a:p>
        </p:txBody>
      </p:sp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157270"/>
              </p:ext>
            </p:extLst>
          </p:nvPr>
        </p:nvGraphicFramePr>
        <p:xfrm>
          <a:off x="4350048" y="2127577"/>
          <a:ext cx="16621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2" name="Equation" r:id="rId6" imgW="888840" imgH="393480" progId="Equation.DSMT4">
                  <p:embed/>
                </p:oleObj>
              </mc:Choice>
              <mc:Fallback>
                <p:oleObj name="Equation" r:id="rId6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0048" y="2127577"/>
                        <a:ext cx="166211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156176" y="183495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</a:t>
            </a:r>
            <a:endParaRPr lang="cs-CZ" sz="1400" dirty="0"/>
          </a:p>
        </p:txBody>
      </p:sp>
      <p:cxnSp>
        <p:nvCxnSpPr>
          <p:cNvPr id="6" name="Přímá spojnice 5"/>
          <p:cNvCxnSpPr/>
          <p:nvPr/>
        </p:nvCxnSpPr>
        <p:spPr bwMode="auto">
          <a:xfrm flipV="1">
            <a:off x="6380630" y="1791854"/>
            <a:ext cx="351610" cy="1969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95536" y="1340768"/>
            <a:ext cx="38884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where</a:t>
            </a:r>
            <a:endParaRPr lang="en-US" altLang="cs-CZ" sz="2000" dirty="0" smtClean="0"/>
          </a:p>
        </p:txBody>
      </p:sp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738059"/>
              </p:ext>
            </p:extLst>
          </p:nvPr>
        </p:nvGraphicFramePr>
        <p:xfrm>
          <a:off x="1923306" y="1341438"/>
          <a:ext cx="13525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3" name="Equation" r:id="rId8" imgW="723600" imgH="253800" progId="Equation.DSMT4">
                  <p:embed/>
                </p:oleObj>
              </mc:Choice>
              <mc:Fallback>
                <p:oleObj name="Equation" r:id="rId8" imgW="723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306" y="1341438"/>
                        <a:ext cx="13525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5536" y="1988840"/>
            <a:ext cx="36724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magnetic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field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energy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enclosed</a:t>
            </a:r>
            <a:r>
              <a:rPr lang="cs-CZ" altLang="cs-CZ" sz="2000" dirty="0" smtClean="0"/>
              <a:t> in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elementary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volume</a:t>
            </a:r>
            <a:r>
              <a:rPr lang="cs-CZ" altLang="cs-CZ" sz="2000" dirty="0" smtClean="0"/>
              <a:t> </a:t>
            </a:r>
            <a:r>
              <a:rPr lang="cs-CZ" altLang="cs-CZ" sz="2000" i="1" dirty="0" err="1" smtClean="0">
                <a:solidFill>
                  <a:srgbClr val="0000FF"/>
                </a:solidFill>
              </a:rPr>
              <a:t>dV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endParaRPr lang="en-US" altLang="cs-CZ" sz="2000" dirty="0" smtClean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95536" y="3212976"/>
            <a:ext cx="18362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cs-CZ" altLang="cs-CZ" sz="2000" dirty="0" err="1" smtClean="0"/>
              <a:t>Usin</a:t>
            </a:r>
            <a:r>
              <a:rPr lang="en-US" altLang="cs-CZ" sz="2000" dirty="0" smtClean="0"/>
              <a:t>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Ampere</a:t>
            </a:r>
            <a:r>
              <a:rPr lang="en-US" altLang="cs-CZ" sz="2000" dirty="0" smtClean="0"/>
              <a:t>’s law</a:t>
            </a:r>
          </a:p>
        </p:txBody>
      </p:sp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978444"/>
              </p:ext>
            </p:extLst>
          </p:nvPr>
        </p:nvGraphicFramePr>
        <p:xfrm>
          <a:off x="2339752" y="3337173"/>
          <a:ext cx="14239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4" name="Equation" r:id="rId10" imgW="761760" imgH="279360" progId="Equation.DSMT4">
                  <p:embed/>
                </p:oleObj>
              </mc:Choice>
              <mc:Fallback>
                <p:oleObj name="Equation" r:id="rId10" imgW="761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337173"/>
                        <a:ext cx="14239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129974"/>
              </p:ext>
            </p:extLst>
          </p:nvPr>
        </p:nvGraphicFramePr>
        <p:xfrm>
          <a:off x="5754315" y="3141663"/>
          <a:ext cx="27781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5" name="Equation" r:id="rId12" imgW="1485720" imgH="393480" progId="Equation.DSMT4">
                  <p:embed/>
                </p:oleObj>
              </mc:Choice>
              <mc:Fallback>
                <p:oleObj name="Equation" r:id="rId12" imgW="1485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315" y="3141663"/>
                        <a:ext cx="277812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95536" y="4109010"/>
            <a:ext cx="18362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cs-CZ" sz="2000" dirty="0" smtClean="0"/>
              <a:t>Realizing that</a:t>
            </a:r>
          </a:p>
        </p:txBody>
      </p:sp>
      <p:graphicFrame>
        <p:nvGraphicFramePr>
          <p:cNvPr id="30" name="Obj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215684"/>
              </p:ext>
            </p:extLst>
          </p:nvPr>
        </p:nvGraphicFramePr>
        <p:xfrm>
          <a:off x="2339752" y="4106863"/>
          <a:ext cx="14732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6" name="Equation" r:id="rId14" imgW="787320" imgH="215640" progId="Equation.DSMT4">
                  <p:embed/>
                </p:oleObj>
              </mc:Choice>
              <mc:Fallback>
                <p:oleObj name="Equation" r:id="rId14" imgW="787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106863"/>
                        <a:ext cx="14732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4067944" y="4109010"/>
            <a:ext cx="14401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we obtain</a:t>
            </a:r>
          </a:p>
        </p:txBody>
      </p:sp>
      <p:graphicFrame>
        <p:nvGraphicFramePr>
          <p:cNvPr id="32" name="Obj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827300"/>
              </p:ext>
            </p:extLst>
          </p:nvPr>
        </p:nvGraphicFramePr>
        <p:xfrm>
          <a:off x="5724922" y="3957638"/>
          <a:ext cx="23034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7" name="Equation" r:id="rId16" imgW="1231560" imgH="444240" progId="Equation.DSMT4">
                  <p:embed/>
                </p:oleObj>
              </mc:Choice>
              <mc:Fallback>
                <p:oleObj name="Equation" r:id="rId16" imgW="1231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922" y="3957638"/>
                        <a:ext cx="2303462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95536" y="4757082"/>
            <a:ext cx="35283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cs-CZ" sz="2000" dirty="0" smtClean="0"/>
              <a:t>We can now define </a:t>
            </a:r>
            <a:r>
              <a:rPr lang="en-US" altLang="cs-CZ" sz="2000" b="1" dirty="0" smtClean="0">
                <a:solidFill>
                  <a:srgbClr val="0000FF"/>
                </a:solidFill>
              </a:rPr>
              <a:t>energy volume density</a:t>
            </a:r>
          </a:p>
        </p:txBody>
      </p:sp>
      <p:graphicFrame>
        <p:nvGraphicFramePr>
          <p:cNvPr id="34" name="Objek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876105"/>
              </p:ext>
            </p:extLst>
          </p:nvPr>
        </p:nvGraphicFramePr>
        <p:xfrm>
          <a:off x="3779564" y="4706938"/>
          <a:ext cx="21605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8" name="Equation" r:id="rId18" imgW="1155600" imgH="431640" progId="Equation.DSMT4">
                  <p:embed/>
                </p:oleObj>
              </mc:Choice>
              <mc:Fallback>
                <p:oleObj name="Equation" r:id="rId18" imgW="1155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564" y="4706938"/>
                        <a:ext cx="2160588" cy="809625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k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546188"/>
              </p:ext>
            </p:extLst>
          </p:nvPr>
        </p:nvGraphicFramePr>
        <p:xfrm>
          <a:off x="787400" y="5767388"/>
          <a:ext cx="15208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9" name="Equation" r:id="rId20" imgW="812520" imgH="393480" progId="Equation.DSMT4">
                  <p:embed/>
                </p:oleObj>
              </mc:Choice>
              <mc:Fallback>
                <p:oleObj name="Equation" r:id="rId20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5767388"/>
                        <a:ext cx="1520825" cy="7381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k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026954"/>
              </p:ext>
            </p:extLst>
          </p:nvPr>
        </p:nvGraphicFramePr>
        <p:xfrm>
          <a:off x="5475634" y="5767388"/>
          <a:ext cx="154463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0" name="Equation" r:id="rId22" imgW="825480" imgH="393480" progId="Equation.DSMT4">
                  <p:embed/>
                </p:oleObj>
              </mc:Choice>
              <mc:Fallback>
                <p:oleObj name="Equation" r:id="rId22" imgW="825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634" y="5767388"/>
                        <a:ext cx="1544638" cy="7381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k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083911"/>
              </p:ext>
            </p:extLst>
          </p:nvPr>
        </p:nvGraphicFramePr>
        <p:xfrm>
          <a:off x="3003550" y="5915025"/>
          <a:ext cx="16383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1" name="Equation" r:id="rId24" imgW="876240" imgH="253800" progId="Equation.DSMT4">
                  <p:embed/>
                </p:oleObj>
              </mc:Choice>
              <mc:Fallback>
                <p:oleObj name="Equation" r:id="rId24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5915025"/>
                        <a:ext cx="16383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84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6" grpId="0"/>
      <p:bldP spid="29" grpId="0"/>
      <p:bldP spid="31" grpId="0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84584"/>
            <a:ext cx="7772400" cy="608112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chemeClr val="tx1"/>
                </a:solidFill>
              </a:rPr>
              <a:t>Summary – what we have learnt</a:t>
            </a:r>
            <a:endParaRPr lang="en-US" altLang="cs-CZ" sz="2200" kern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490440"/>
              </p:ext>
            </p:extLst>
          </p:nvPr>
        </p:nvGraphicFramePr>
        <p:xfrm>
          <a:off x="5148064" y="2420888"/>
          <a:ext cx="33385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0" name="Equation" r:id="rId3" imgW="1765080" imgH="279360" progId="Equation.DSMT4">
                  <p:embed/>
                </p:oleObj>
              </mc:Choice>
              <mc:Fallback>
                <p:oleObj name="Equation" r:id="rId3" imgW="1765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420888"/>
                        <a:ext cx="3338513" cy="527050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785530"/>
              </p:ext>
            </p:extLst>
          </p:nvPr>
        </p:nvGraphicFramePr>
        <p:xfrm>
          <a:off x="5194821" y="5992813"/>
          <a:ext cx="30495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1" name="Equation" r:id="rId5" imgW="1612800" imgH="393480" progId="Equation.DSMT4">
                  <p:embed/>
                </p:oleObj>
              </mc:Choice>
              <mc:Fallback>
                <p:oleObj name="Equation" r:id="rId5" imgW="1612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821" y="5992813"/>
                        <a:ext cx="3049587" cy="749300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787993"/>
              </p:ext>
            </p:extLst>
          </p:nvPr>
        </p:nvGraphicFramePr>
        <p:xfrm>
          <a:off x="5121349" y="3966290"/>
          <a:ext cx="32670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2" name="Equation" r:id="rId7" imgW="1726920" imgH="253800" progId="Equation.DSMT4">
                  <p:embed/>
                </p:oleObj>
              </mc:Choice>
              <mc:Fallback>
                <p:oleObj name="Equation" r:id="rId7" imgW="1726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349" y="3966290"/>
                        <a:ext cx="3267075" cy="479425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39552" y="956047"/>
            <a:ext cx="424847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dirty="0" smtClean="0"/>
              <a:t>Lorentz force</a:t>
            </a:r>
            <a:endParaRPr lang="cs-CZ" altLang="cs-CZ" sz="1900" dirty="0" smtClean="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39552" y="1700808"/>
            <a:ext cx="424847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dirty="0"/>
              <a:t>Gauss’s </a:t>
            </a:r>
            <a:r>
              <a:rPr lang="en-US" altLang="cs-CZ" sz="1900" dirty="0" smtClean="0"/>
              <a:t>law for magnetism</a:t>
            </a:r>
            <a:endParaRPr lang="cs-CZ" altLang="cs-CZ" sz="1900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39552" y="2481783"/>
            <a:ext cx="424847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dirty="0" smtClean="0"/>
              <a:t>Ampere’s law</a:t>
            </a:r>
            <a:endParaRPr lang="cs-CZ" altLang="cs-CZ" sz="1900" dirty="0" smtClean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39552" y="3254028"/>
            <a:ext cx="424847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dirty="0" err="1" smtClean="0"/>
              <a:t>Biot</a:t>
            </a:r>
            <a:r>
              <a:rPr lang="en-US" altLang="cs-CZ" sz="1900" dirty="0" smtClean="0"/>
              <a:t>-Savart law</a:t>
            </a:r>
            <a:endParaRPr lang="cs-CZ" altLang="cs-CZ" sz="1900" dirty="0" smtClean="0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39552" y="3934797"/>
            <a:ext cx="44644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dirty="0" smtClean="0"/>
              <a:t>Relations between magnetic induction, magnetic field strength and magnetization</a:t>
            </a:r>
            <a:endParaRPr lang="cs-CZ" altLang="cs-CZ" dirty="0" smtClean="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39552" y="5420543"/>
            <a:ext cx="424847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dirty="0" smtClean="0"/>
              <a:t>Energy stored in an inductor</a:t>
            </a:r>
            <a:endParaRPr lang="cs-CZ" altLang="cs-CZ" sz="1900" dirty="0" smtClean="0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39552" y="6068615"/>
            <a:ext cx="424847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dirty="0" smtClean="0"/>
              <a:t>Energy density of magnetic field</a:t>
            </a:r>
            <a:endParaRPr lang="cs-CZ" altLang="cs-CZ" sz="1900" dirty="0" smtClean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874033"/>
              </p:ext>
            </p:extLst>
          </p:nvPr>
        </p:nvGraphicFramePr>
        <p:xfrm>
          <a:off x="5148064" y="908720"/>
          <a:ext cx="2338883" cy="507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3" name="Equation" r:id="rId9" imgW="1117440" imgH="241200" progId="Equation.DSMT4">
                  <p:embed/>
                </p:oleObj>
              </mc:Choice>
              <mc:Fallback>
                <p:oleObj name="Equation" r:id="rId9" imgW="1117440" imgH="241200" progId="Equation.DSMT4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908720"/>
                        <a:ext cx="2338883" cy="507132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285242"/>
              </p:ext>
            </p:extLst>
          </p:nvPr>
        </p:nvGraphicFramePr>
        <p:xfrm>
          <a:off x="5076056" y="1630604"/>
          <a:ext cx="15128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4" name="Equation" r:id="rId11" imgW="799920" imgH="380880" progId="Equation.DSMT4">
                  <p:embed/>
                </p:oleObj>
              </mc:Choice>
              <mc:Fallback>
                <p:oleObj name="Equation" r:id="rId11" imgW="799920" imgH="380880" progId="Equation.DSMT4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630604"/>
                        <a:ext cx="1512887" cy="719138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375288"/>
              </p:ext>
            </p:extLst>
          </p:nvPr>
        </p:nvGraphicFramePr>
        <p:xfrm>
          <a:off x="5148064" y="2996952"/>
          <a:ext cx="19018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5" name="Equation" r:id="rId13" imgW="1015920" imgH="419040" progId="Equation.DSMT4">
                  <p:embed/>
                </p:oleObj>
              </mc:Choice>
              <mc:Fallback>
                <p:oleObj name="Equation" r:id="rId13" imgW="1015920" imgH="419040" progId="Equation.DSMT4">
                  <p:embed/>
                  <p:pic>
                    <p:nvPicPr>
                      <p:cNvPr id="0" name="Objek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996952"/>
                        <a:ext cx="1901825" cy="785813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106342"/>
              </p:ext>
            </p:extLst>
          </p:nvPr>
        </p:nvGraphicFramePr>
        <p:xfrm>
          <a:off x="5154885" y="4509120"/>
          <a:ext cx="26574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6" name="Equation" r:id="rId15" imgW="1422360" imgH="393480" progId="Equation.DSMT4">
                  <p:embed/>
                </p:oleObj>
              </mc:Choice>
              <mc:Fallback>
                <p:oleObj name="Equation" r:id="rId15" imgW="1422360" imgH="393480" progId="Equation.DSMT4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885" y="4509120"/>
                        <a:ext cx="2657475" cy="738188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181574"/>
              </p:ext>
            </p:extLst>
          </p:nvPr>
        </p:nvGraphicFramePr>
        <p:xfrm>
          <a:off x="5167982" y="5229200"/>
          <a:ext cx="149225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7" name="Equation" r:id="rId17" imgW="799920" imgH="393480" progId="Equation.DSMT4">
                  <p:embed/>
                </p:oleObj>
              </mc:Choice>
              <mc:Fallback>
                <p:oleObj name="Equation" r:id="rId17" imgW="799920" imgH="393480" progId="Equation.DSMT4">
                  <p:embed/>
                  <p:pic>
                    <p:nvPicPr>
                      <p:cNvPr id="0" name="Objek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982" y="5229200"/>
                        <a:ext cx="1492250" cy="738188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39552" y="4725144"/>
            <a:ext cx="424847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cs-CZ" altLang="cs-CZ" sz="1900" dirty="0" smtClean="0"/>
              <a:t>Faraday</a:t>
            </a:r>
            <a:r>
              <a:rPr lang="en-US" altLang="cs-CZ" sz="1900" dirty="0" smtClean="0"/>
              <a:t>’s law</a:t>
            </a:r>
            <a:endParaRPr lang="cs-CZ" altLang="cs-CZ" sz="1900" dirty="0" smtClean="0"/>
          </a:p>
        </p:txBody>
      </p:sp>
    </p:spTree>
    <p:extLst>
      <p:ext uri="{BB962C8B-B14F-4D97-AF65-F5344CB8AC3E}">
        <p14:creationId xmlns:p14="http://schemas.microsoft.com/office/powerpoint/2010/main" val="58907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-59432"/>
            <a:ext cx="8352928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chemeClr val="tx1"/>
                </a:solidFill>
              </a:rPr>
              <a:t>Application of </a:t>
            </a:r>
            <a:r>
              <a:rPr lang="cs-CZ" altLang="cs-CZ" sz="2200" b="1" kern="0" dirty="0" err="1" smtClean="0">
                <a:solidFill>
                  <a:schemeClr val="tx1"/>
                </a:solidFill>
              </a:rPr>
              <a:t>Ampere</a:t>
            </a:r>
            <a:r>
              <a:rPr lang="en-US" altLang="cs-CZ" sz="2200" b="1" kern="0" dirty="0" smtClean="0">
                <a:solidFill>
                  <a:schemeClr val="tx1"/>
                </a:solidFill>
              </a:rPr>
              <a:t>’s Law – field inside and around a wire</a:t>
            </a:r>
            <a:endParaRPr lang="en-US" altLang="cs-CZ" sz="2200" kern="0" dirty="0" smtClean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725310"/>
            <a:ext cx="2623922" cy="2759236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95536" y="620688"/>
            <a:ext cx="554461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A long straight cylindrical wire of radius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R</a:t>
            </a:r>
            <a:r>
              <a:rPr lang="en-US" altLang="cs-CZ" sz="2000" dirty="0" smtClean="0"/>
              <a:t> carries a current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I</a:t>
            </a:r>
            <a:r>
              <a:rPr lang="en-US" altLang="cs-CZ" sz="2000" dirty="0" smtClean="0"/>
              <a:t> uniformly distributed in the cross section area. Determine the magnetic field strength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H</a:t>
            </a:r>
            <a:r>
              <a:rPr lang="en-US" altLang="cs-CZ" sz="2000" dirty="0" smtClean="0"/>
              <a:t> inside (r&lt;R) and outside (r&gt;R) the wire.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536" y="2308810"/>
            <a:ext cx="36724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a) </a:t>
            </a:r>
            <a:r>
              <a:rPr lang="en-US" altLang="cs-CZ" sz="2000" dirty="0" smtClean="0">
                <a:solidFill>
                  <a:srgbClr val="0000FF"/>
                </a:solidFill>
              </a:rPr>
              <a:t>r&gt;R</a:t>
            </a:r>
            <a:r>
              <a:rPr lang="en-US" altLang="cs-CZ" sz="2000" dirty="0" smtClean="0"/>
              <a:t>, we can use Ampere’s law 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443829"/>
              </p:ext>
            </p:extLst>
          </p:nvPr>
        </p:nvGraphicFramePr>
        <p:xfrm>
          <a:off x="4283968" y="2471778"/>
          <a:ext cx="14414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40" name="Equation" r:id="rId4" imgW="761760" imgH="279360" progId="Equation.DSMT4">
                  <p:embed/>
                </p:oleObj>
              </mc:Choice>
              <mc:Fallback>
                <p:oleObj name="Equation" r:id="rId4" imgW="761760" imgH="279360" progId="Equation.DSMT4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471778"/>
                        <a:ext cx="144145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5536" y="3081154"/>
            <a:ext cx="54726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We can simplify it for concentric arrangement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478058"/>
              </p:ext>
            </p:extLst>
          </p:nvPr>
        </p:nvGraphicFramePr>
        <p:xfrm>
          <a:off x="755576" y="3717032"/>
          <a:ext cx="137001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41" name="Equation" r:id="rId6" imgW="723600" imgH="177480" progId="Equation.DSMT4">
                  <p:embed/>
                </p:oleObj>
              </mc:Choice>
              <mc:Fallback>
                <p:oleObj name="Equation" r:id="rId6" imgW="723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717032"/>
                        <a:ext cx="1370012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945478"/>
              </p:ext>
            </p:extLst>
          </p:nvPr>
        </p:nvGraphicFramePr>
        <p:xfrm>
          <a:off x="2627784" y="3501008"/>
          <a:ext cx="112871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42" name="Equation" r:id="rId8" imgW="596880" imgH="393480" progId="Equation.DSMT4">
                  <p:embed/>
                </p:oleObj>
              </mc:Choice>
              <mc:Fallback>
                <p:oleObj name="Equation" r:id="rId8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501008"/>
                        <a:ext cx="1128712" cy="7413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5536" y="4377298"/>
            <a:ext cx="51845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b) </a:t>
            </a:r>
            <a:r>
              <a:rPr lang="en-US" altLang="cs-CZ" sz="2000" dirty="0" smtClean="0">
                <a:solidFill>
                  <a:srgbClr val="0000FF"/>
                </a:solidFill>
              </a:rPr>
              <a:t>r&lt;R</a:t>
            </a:r>
            <a:r>
              <a:rPr lang="en-US" altLang="cs-CZ" sz="2000" dirty="0" smtClean="0"/>
              <a:t>, inside the wire we are not surrounding the entire current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I</a:t>
            </a:r>
            <a:r>
              <a:rPr lang="en-US" altLang="cs-CZ" sz="2000" dirty="0" smtClean="0"/>
              <a:t>, but only a part of it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I’</a:t>
            </a:r>
            <a:r>
              <a:rPr lang="en-US" altLang="cs-CZ" sz="2000" dirty="0" smtClean="0"/>
              <a:t>, which will be used in </a:t>
            </a:r>
            <a:r>
              <a:rPr lang="en-US" altLang="cs-CZ" sz="2000" dirty="0" err="1" smtClean="0"/>
              <a:t>te</a:t>
            </a:r>
            <a:r>
              <a:rPr lang="en-US" altLang="cs-CZ" sz="2000" dirty="0" smtClean="0"/>
              <a:t> Ampere’s law </a:t>
            </a: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815205"/>
              </p:ext>
            </p:extLst>
          </p:nvPr>
        </p:nvGraphicFramePr>
        <p:xfrm>
          <a:off x="6072188" y="4356100"/>
          <a:ext cx="1827212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43" name="Equation" r:id="rId10" imgW="965160" imgH="419040" progId="Equation.DSMT4">
                  <p:embed/>
                </p:oleObj>
              </mc:Choice>
              <mc:Fallback>
                <p:oleObj name="Equation" r:id="rId10" imgW="965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4356100"/>
                        <a:ext cx="1827212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76208"/>
              </p:ext>
            </p:extLst>
          </p:nvPr>
        </p:nvGraphicFramePr>
        <p:xfrm>
          <a:off x="679450" y="5734769"/>
          <a:ext cx="40132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44" name="Equation" r:id="rId12" imgW="2120760" imgH="419040" progId="Equation.DSMT4">
                  <p:embed/>
                </p:oleObj>
              </mc:Choice>
              <mc:Fallback>
                <p:oleObj name="Equation" r:id="rId12" imgW="2120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5734769"/>
                        <a:ext cx="40132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729577"/>
              </p:ext>
            </p:extLst>
          </p:nvPr>
        </p:nvGraphicFramePr>
        <p:xfrm>
          <a:off x="5900540" y="5700737"/>
          <a:ext cx="13208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45" name="Equation" r:id="rId14" imgW="698400" imgH="393480" progId="Equation.DSMT4">
                  <p:embed/>
                </p:oleObj>
              </mc:Choice>
              <mc:Fallback>
                <p:oleObj name="Equation" r:id="rId14" imgW="698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540" y="5700737"/>
                        <a:ext cx="1320800" cy="742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7956376" y="2692890"/>
                <a:ext cx="40729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2692890"/>
                <a:ext cx="407291" cy="40293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6660232" y="1945949"/>
                <a:ext cx="40729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945949"/>
                <a:ext cx="407291" cy="40293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5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5800" y="12576"/>
                <a:ext cx="7772400" cy="752128"/>
              </a:xfrm>
            </p:spPr>
            <p:txBody>
              <a:bodyPr/>
              <a:lstStyle/>
              <a:p>
                <a:pPr eaLnBrk="1" hangingPunct="1"/>
                <a:r>
                  <a:rPr lang="cs-CZ" altLang="cs-CZ" sz="2400" b="1" noProof="0" dirty="0" err="1" smtClean="0">
                    <a:solidFill>
                      <a:srgbClr val="FF0000"/>
                    </a:solidFill>
                  </a:rPr>
                  <a:t>Magnetic</a:t>
                </a:r>
                <a:r>
                  <a:rPr lang="cs-CZ" altLang="cs-CZ" sz="2400" b="1" noProof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altLang="cs-CZ" sz="2400" b="1" noProof="0" dirty="0" err="1" smtClean="0">
                    <a:solidFill>
                      <a:srgbClr val="FF0000"/>
                    </a:solidFill>
                  </a:rPr>
                  <a:t>Field</a:t>
                </a:r>
                <a:r>
                  <a:rPr lang="cs-CZ" altLang="cs-CZ" sz="2400" b="1" noProof="0" dirty="0" smtClean="0">
                    <a:solidFill>
                      <a:srgbClr val="FF0000"/>
                    </a:solidFill>
                  </a:rPr>
                  <a:t>, </a:t>
                </a:r>
                <a:r>
                  <a:rPr lang="cs-CZ" altLang="cs-CZ" sz="2400" b="1" noProof="0" dirty="0" err="1" smtClean="0">
                    <a:solidFill>
                      <a:srgbClr val="FF0000"/>
                    </a:solidFill>
                  </a:rPr>
                  <a:t>Definition</a:t>
                </a:r>
                <a:r>
                  <a:rPr lang="cs-CZ" altLang="cs-CZ" sz="2400" b="1" noProof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altLang="cs-CZ" sz="2400" b="1" noProof="0" dirty="0" err="1" smtClean="0">
                    <a:solidFill>
                      <a:srgbClr val="FF0000"/>
                    </a:solidFill>
                  </a:rPr>
                  <a:t>of</a:t>
                </a:r>
                <a:r>
                  <a:rPr lang="cs-CZ" altLang="cs-CZ" sz="2400" b="1" noProof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400" b="1" i="1" noProof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altLang="cs-CZ" sz="2400" b="1" i="1" noProof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e>
                    </m:acc>
                  </m:oMath>
                </a14:m>
                <a:endParaRPr lang="en-US" altLang="cs-CZ" sz="2400" noProof="0" dirty="0" smtClean="0"/>
              </a:p>
            </p:txBody>
          </p:sp>
        </mc:Choice>
        <mc:Fallback xmlns="">
          <p:sp>
            <p:nvSpPr>
              <p:cNvPr id="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2576"/>
                <a:ext cx="7772400" cy="752128"/>
              </a:xfrm>
              <a:blipFill rotWithShape="1">
                <a:blip r:embed="rId2"/>
                <a:stretch>
                  <a:fillRect b="-32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37310"/>
            <a:ext cx="5068455" cy="1727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3217796" y="1470079"/>
                <a:ext cx="419730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baseline="-25000" dirty="0" smtClean="0"/>
                  <a:t>e</a:t>
                </a:r>
                <a:endParaRPr lang="cs-CZ" baseline="-250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796" y="1470079"/>
                <a:ext cx="419730" cy="402931"/>
              </a:xfrm>
              <a:prstGeom prst="rect">
                <a:avLst/>
              </a:prstGeom>
              <a:blipFill rotWithShape="1">
                <a:blip r:embed="rId4"/>
                <a:stretch>
                  <a:fillRect t="-21212" r="-20290" b="-181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530872" y="1622479"/>
                <a:ext cx="419730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baseline="-25000" dirty="0" smtClean="0"/>
                  <a:t>e</a:t>
                </a:r>
                <a:endParaRPr lang="cs-CZ" baseline="-250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872" y="1622479"/>
                <a:ext cx="419730" cy="402931"/>
              </a:xfrm>
              <a:prstGeom prst="rect">
                <a:avLst/>
              </a:prstGeom>
              <a:blipFill rotWithShape="1">
                <a:blip r:embed="rId5"/>
                <a:stretch>
                  <a:fillRect t="-21212" r="-21739" b="-181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044450" y="1412776"/>
                <a:ext cx="38125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cs-CZ" b="1" baseline="-250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450" y="1412776"/>
                <a:ext cx="381258" cy="4029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Vývojový diagram: sumační spojení 9"/>
          <p:cNvSpPr/>
          <p:nvPr/>
        </p:nvSpPr>
        <p:spPr bwMode="auto">
          <a:xfrm>
            <a:off x="5306028" y="1340768"/>
            <a:ext cx="288032" cy="273473"/>
          </a:xfrm>
          <a:prstGeom prst="flowChartSummingJunction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4886298" y="1276038"/>
                <a:ext cx="51026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baseline="-25000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cs-CZ" baseline="-250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298" y="1276038"/>
                <a:ext cx="510268" cy="402931"/>
              </a:xfrm>
              <a:prstGeom prst="rect">
                <a:avLst/>
              </a:prstGeom>
              <a:blipFill rotWithShape="1">
                <a:blip r:embed="rId7"/>
                <a:stretch>
                  <a:fillRect t="-21212" r="-228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5882092" y="1159276"/>
                <a:ext cx="359714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cs-CZ" baseline="-250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092" y="1159276"/>
                <a:ext cx="359714" cy="362984"/>
              </a:xfrm>
              <a:prstGeom prst="rect">
                <a:avLst/>
              </a:prstGeom>
              <a:blipFill rotWithShape="1">
                <a:blip r:embed="rId8"/>
                <a:stretch>
                  <a:fillRect t="-21667" r="-271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731538" y="1607574"/>
                <a:ext cx="394660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cs-CZ" b="1" baseline="-250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538" y="1607574"/>
                <a:ext cx="394660" cy="4029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632657" y="1479340"/>
                <a:ext cx="1203039" cy="437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m:rPr>
                        <m:sty m:val="p"/>
                      </m:rPr>
                      <a:rPr lang="en-US" altLang="cs-CZ" sz="2000" b="0" i="0" baseline="-25000" smtClean="0">
                        <a:latin typeface="Cambria Math"/>
                      </a:rPr>
                      <m:t>e</m:t>
                    </m:r>
                  </m:oMath>
                </a14:m>
                <a:r>
                  <a:rPr lang="en-US" altLang="cs-CZ" sz="2000" dirty="0" smtClean="0"/>
                  <a:t> =</a:t>
                </a:r>
                <a:r>
                  <a:rPr lang="en-US" altLang="cs-CZ" sz="2000" i="1" dirty="0" smtClean="0"/>
                  <a:t>q</a:t>
                </a:r>
                <a:r>
                  <a:rPr lang="en-US" altLang="cs-CZ" sz="2000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𝑬</m:t>
                        </m:r>
                      </m:e>
                    </m:acc>
                  </m:oMath>
                </a14:m>
                <a:endParaRPr lang="cs-CZ" altLang="cs-CZ" sz="20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657" y="1479340"/>
                <a:ext cx="1203039" cy="437492"/>
              </a:xfrm>
              <a:prstGeom prst="rect">
                <a:avLst/>
              </a:prstGeom>
              <a:blipFill rotWithShape="1">
                <a:blip r:embed="rId10"/>
                <a:stretch>
                  <a:fillRect t="-16901" b="-267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7020272" y="1479340"/>
                <a:ext cx="1728191" cy="437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m:rPr>
                        <m:sty m:val="p"/>
                      </m:rPr>
                      <a:rPr lang="en-US" altLang="cs-CZ" sz="2000" b="0" i="0" baseline="-25000" smtClean="0">
                        <a:latin typeface="Cambria Math"/>
                      </a:rPr>
                      <m:t>m</m:t>
                    </m:r>
                  </m:oMath>
                </a14:m>
                <a:r>
                  <a:rPr lang="en-US" altLang="cs-CZ" sz="2000" dirty="0" smtClean="0"/>
                  <a:t>= </a:t>
                </a:r>
                <a:r>
                  <a:rPr lang="en-US" altLang="cs-CZ" sz="2000" i="1" dirty="0" smtClean="0"/>
                  <a:t>q </a:t>
                </a:r>
                <a:r>
                  <a:rPr lang="en-US" altLang="cs-CZ" sz="2000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altLang="cs-CZ" sz="200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cs-CZ" sz="2000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𝑩</m:t>
                        </m:r>
                      </m:e>
                    </m:acc>
                    <m:r>
                      <m:rPr>
                        <m:nor/>
                      </m:rPr>
                      <a:rPr lang="en-US" altLang="cs-CZ" sz="2000" dirty="0"/>
                      <m:t>)</m:t>
                    </m:r>
                  </m:oMath>
                </a14:m>
                <a:endParaRPr lang="cs-CZ" altLang="cs-CZ" sz="20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0272" y="1479340"/>
                <a:ext cx="1728191" cy="437492"/>
              </a:xfrm>
              <a:prstGeom prst="rect">
                <a:avLst/>
              </a:prstGeom>
              <a:blipFill rotWithShape="1">
                <a:blip r:embed="rId11"/>
                <a:stretch>
                  <a:fillRect t="-16901" r="-1413" b="-267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2940400"/>
                <a:ext cx="8208912" cy="19530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Since the magnetic force is always at right angles with the direction of motion, then the </a:t>
                </a:r>
                <a:r>
                  <a:rPr lang="en-US" altLang="cs-CZ" sz="2000" dirty="0" smtClean="0">
                    <a:solidFill>
                      <a:srgbClr val="0000FF"/>
                    </a:solidFill>
                  </a:rPr>
                  <a:t>work done </a:t>
                </a:r>
                <a:r>
                  <a:rPr lang="en-US" altLang="cs-CZ" sz="2000" dirty="0" smtClean="0"/>
                  <a:t>on the particle is </a:t>
                </a:r>
                <a:r>
                  <a:rPr lang="en-US" altLang="cs-CZ" sz="2000" dirty="0" smtClean="0">
                    <a:solidFill>
                      <a:srgbClr val="0000FF"/>
                    </a:solidFill>
                  </a:rPr>
                  <a:t>always zero</a:t>
                </a:r>
                <a:r>
                  <a:rPr lang="en-US" altLang="cs-CZ" sz="2000" dirty="0" smtClean="0"/>
                  <a:t>. </a:t>
                </a:r>
              </a:p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This means that the static magnetic field cannot change the kinetic energy of the particle, it can only change the direction of motion. </a:t>
                </a:r>
              </a:p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How to determine the direction of magnetic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altLang="cs-CZ" sz="2000" b="0" i="1" baseline="-2500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cs-CZ" sz="2000" dirty="0" smtClean="0"/>
                  <a:t>?</a:t>
                </a:r>
              </a:p>
            </p:txBody>
          </p:sp>
        </mc:Choice>
        <mc:Fallback xmlns="">
          <p:sp>
            <p:nvSpPr>
              <p:cNvPr id="1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2940400"/>
                <a:ext cx="8208912" cy="1953099"/>
              </a:xfrm>
              <a:prstGeom prst="rect">
                <a:avLst/>
              </a:prstGeom>
              <a:blipFill rotWithShape="1">
                <a:blip r:embed="rId12"/>
                <a:stretch>
                  <a:fillRect l="-817" t="-1246" r="-743" b="-46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67544" y="4973106"/>
            <a:ext cx="8208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We can use either a </a:t>
            </a:r>
            <a:r>
              <a:rPr lang="en-US" altLang="cs-CZ" sz="2000" dirty="0" smtClean="0">
                <a:solidFill>
                  <a:srgbClr val="0000FF"/>
                </a:solidFill>
              </a:rPr>
              <a:t>right hand rule</a:t>
            </a:r>
            <a:r>
              <a:rPr lang="en-US" altLang="cs-CZ" sz="2000" dirty="0" smtClean="0"/>
              <a:t> or a </a:t>
            </a:r>
            <a:r>
              <a:rPr lang="en-US" altLang="cs-CZ" sz="2000" dirty="0" smtClean="0">
                <a:solidFill>
                  <a:srgbClr val="0000FF"/>
                </a:solidFill>
              </a:rPr>
              <a:t>screw rule</a:t>
            </a:r>
            <a:r>
              <a:rPr lang="en-US" altLang="cs-CZ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58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06" y="4278694"/>
            <a:ext cx="3312368" cy="198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-59432"/>
            <a:ext cx="8352928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chemeClr val="tx1"/>
                </a:solidFill>
              </a:rPr>
              <a:t>Application of </a:t>
            </a:r>
            <a:r>
              <a:rPr lang="cs-CZ" altLang="cs-CZ" sz="2200" b="1" kern="0" dirty="0" err="1" smtClean="0">
                <a:solidFill>
                  <a:schemeClr val="tx1"/>
                </a:solidFill>
              </a:rPr>
              <a:t>Ampere</a:t>
            </a:r>
            <a:r>
              <a:rPr lang="en-US" altLang="cs-CZ" sz="2200" b="1" kern="0" dirty="0" smtClean="0">
                <a:solidFill>
                  <a:schemeClr val="tx1"/>
                </a:solidFill>
              </a:rPr>
              <a:t>’s Law – field inside and around a wire</a:t>
            </a:r>
            <a:endParaRPr lang="en-US" altLang="cs-CZ" sz="2200" kern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84938"/>
              </p:ext>
            </p:extLst>
          </p:nvPr>
        </p:nvGraphicFramePr>
        <p:xfrm>
          <a:off x="4619352" y="3161933"/>
          <a:ext cx="112871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5" name="Equation" r:id="rId4" imgW="596880" imgH="393480" progId="Equation.DSMT4">
                  <p:embed/>
                </p:oleObj>
              </mc:Choice>
              <mc:Fallback>
                <p:oleObj name="Equation" r:id="rId4" imgW="596880" imgH="393480" progId="Equation.DSMT4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352" y="3161933"/>
                        <a:ext cx="1128712" cy="7413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037950"/>
              </p:ext>
            </p:extLst>
          </p:nvPr>
        </p:nvGraphicFramePr>
        <p:xfrm>
          <a:off x="4619352" y="1937797"/>
          <a:ext cx="13208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6" name="Equation" r:id="rId6" imgW="698400" imgH="393480" progId="Equation.DSMT4">
                  <p:embed/>
                </p:oleObj>
              </mc:Choice>
              <mc:Fallback>
                <p:oleObj name="Equation" r:id="rId6" imgW="698400" imgH="393480" progId="Equation.DSMT4">
                  <p:embed/>
                  <p:pic>
                    <p:nvPicPr>
                      <p:cNvPr id="0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352" y="1937797"/>
                        <a:ext cx="1320800" cy="742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536" y="620688"/>
            <a:ext cx="81369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We have found relations for the magnetic field strength inside and outside the wire.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31520" y="2027371"/>
            <a:ext cx="864096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dirty="0" smtClean="0"/>
              <a:t>r&lt;R</a:t>
            </a:r>
            <a:endParaRPr lang="cs-CZ" altLang="cs-CZ" sz="1900" dirty="0" smtClean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31520" y="3284667"/>
            <a:ext cx="864096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dirty="0" smtClean="0"/>
              <a:t>r&gt;R</a:t>
            </a:r>
            <a:endParaRPr lang="cs-CZ" altLang="cs-CZ" sz="19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2623922" cy="2759236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 bwMode="auto">
          <a:xfrm>
            <a:off x="1746000" y="2988000"/>
            <a:ext cx="0" cy="201622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13"/>
          <p:cNvCxnSpPr/>
          <p:nvPr/>
        </p:nvCxnSpPr>
        <p:spPr bwMode="auto">
          <a:xfrm>
            <a:off x="2376000" y="2996952"/>
            <a:ext cx="0" cy="326916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ovéPole 16"/>
          <p:cNvSpPr txBox="1"/>
          <p:nvPr/>
        </p:nvSpPr>
        <p:spPr>
          <a:xfrm>
            <a:off x="2195736" y="623731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522790" y="61653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2627784" y="3386109"/>
                <a:ext cx="40729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386109"/>
                <a:ext cx="407291" cy="4029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1331640" y="2639168"/>
                <a:ext cx="40729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639168"/>
                <a:ext cx="407291" cy="4029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/>
          <p:cNvSpPr txBox="1"/>
          <p:nvPr/>
        </p:nvSpPr>
        <p:spPr>
          <a:xfrm>
            <a:off x="1359596" y="428280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612296" y="616693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9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-59432"/>
            <a:ext cx="8352928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200" b="1" kern="0" dirty="0" err="1" smtClean="0">
                <a:solidFill>
                  <a:schemeClr val="tx1"/>
                </a:solidFill>
              </a:rPr>
              <a:t>Example</a:t>
            </a:r>
            <a:r>
              <a:rPr lang="cs-CZ" altLang="cs-CZ" sz="2200" b="1" kern="0" dirty="0" smtClean="0">
                <a:solidFill>
                  <a:schemeClr val="tx1"/>
                </a:solidFill>
              </a:rPr>
              <a:t> – Solenoid</a:t>
            </a:r>
            <a:endParaRPr lang="en-US" altLang="cs-CZ" sz="2200" kern="0" dirty="0" smtClean="0">
              <a:solidFill>
                <a:schemeClr val="tx1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95536" y="560874"/>
            <a:ext cx="81369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Determine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magnetic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induction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/>
              <a:t>inside</a:t>
            </a:r>
            <a:r>
              <a:rPr lang="cs-CZ" altLang="cs-CZ" sz="2000" dirty="0" smtClean="0"/>
              <a:t> very long solenoid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cross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sectional</a:t>
            </a:r>
            <a:r>
              <a:rPr lang="cs-CZ" altLang="cs-CZ" sz="2000" dirty="0" smtClean="0"/>
              <a:t> area 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S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length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number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turns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carrying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current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I</a:t>
            </a:r>
            <a:r>
              <a:rPr lang="cs-CZ" altLang="cs-CZ" sz="2000" dirty="0" smtClean="0"/>
              <a:t>. </a:t>
            </a:r>
            <a:r>
              <a:rPr lang="cs-CZ" altLang="cs-CZ" sz="2000" dirty="0" err="1" smtClean="0"/>
              <a:t>Determine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also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relation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its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self</a:t>
            </a:r>
            <a:r>
              <a:rPr lang="en-US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inductance</a:t>
            </a:r>
            <a:r>
              <a:rPr lang="cs-CZ" altLang="cs-CZ" sz="2000" dirty="0" smtClean="0"/>
              <a:t>.  </a:t>
            </a:r>
            <a:endParaRPr lang="en-US" altLang="cs-CZ" sz="20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59" y="1570471"/>
            <a:ext cx="3221975" cy="257860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481918" y="328158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</a:t>
            </a:r>
            <a:endParaRPr lang="cs-CZ" dirty="0"/>
          </a:p>
        </p:txBody>
      </p:sp>
      <p:cxnSp>
        <p:nvCxnSpPr>
          <p:cNvPr id="7" name="Přímá spojnice 6"/>
          <p:cNvCxnSpPr>
            <a:stCxn id="5" idx="1"/>
          </p:cNvCxnSpPr>
          <p:nvPr/>
        </p:nvCxnSpPr>
        <p:spPr bwMode="auto">
          <a:xfrm flipH="1" flipV="1">
            <a:off x="7761838" y="2859776"/>
            <a:ext cx="720080" cy="60647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95536" y="1693257"/>
            <a:ext cx="20162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will</a:t>
            </a:r>
            <a:r>
              <a:rPr lang="cs-CZ" altLang="cs-CZ" sz="2000" dirty="0" smtClean="0"/>
              <a:t> use </a:t>
            </a:r>
            <a:r>
              <a:rPr lang="cs-CZ" altLang="cs-CZ" sz="2000" dirty="0" err="1" smtClean="0"/>
              <a:t>Ampere</a:t>
            </a:r>
            <a:r>
              <a:rPr lang="en-US" altLang="cs-CZ" sz="2000" dirty="0" smtClean="0"/>
              <a:t>’s law</a:t>
            </a:r>
            <a:r>
              <a:rPr lang="cs-CZ" altLang="cs-CZ" sz="2000" dirty="0" smtClean="0"/>
              <a:t>.  </a:t>
            </a:r>
            <a:endParaRPr lang="en-US" altLang="cs-CZ" sz="2000" dirty="0" smtClean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805990"/>
              </p:ext>
            </p:extLst>
          </p:nvPr>
        </p:nvGraphicFramePr>
        <p:xfrm>
          <a:off x="2986658" y="1874093"/>
          <a:ext cx="16573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8" name="Equation" r:id="rId4" imgW="876240" imgH="279360" progId="Equation.DSMT4">
                  <p:embed/>
                </p:oleObj>
              </mc:Choice>
              <mc:Fallback>
                <p:oleObj name="Equation" r:id="rId4" imgW="876240" imgH="279360" progId="Equation.DSMT4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658" y="1874093"/>
                        <a:ext cx="165735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303646"/>
              </p:ext>
            </p:extLst>
          </p:nvPr>
        </p:nvGraphicFramePr>
        <p:xfrm>
          <a:off x="434359" y="2536080"/>
          <a:ext cx="4785713" cy="82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9" name="Equation" r:id="rId6" imgW="2730240" imgH="469800" progId="Equation.DSMT4">
                  <p:embed/>
                </p:oleObj>
              </mc:Choice>
              <mc:Fallback>
                <p:oleObj name="Equation" r:id="rId6" imgW="27302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59" y="2536080"/>
                        <a:ext cx="4785713" cy="82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95536" y="3429000"/>
            <a:ext cx="50084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1900" dirty="0" smtClean="0"/>
              <a:t>The magnetic field outside long solenoid can be considered zero. Integral </a:t>
            </a:r>
            <a:r>
              <a:rPr lang="en-US" altLang="cs-CZ" sz="1900" dirty="0" smtClean="0">
                <a:solidFill>
                  <a:srgbClr val="0000FF"/>
                </a:solidFill>
              </a:rPr>
              <a:t>a-b</a:t>
            </a:r>
            <a:r>
              <a:rPr lang="en-US" altLang="cs-CZ" sz="1900" dirty="0" smtClean="0"/>
              <a:t> is then </a:t>
            </a:r>
            <a:r>
              <a:rPr lang="en-US" altLang="cs-CZ" sz="1900" dirty="0" smtClean="0">
                <a:solidFill>
                  <a:srgbClr val="0000FF"/>
                </a:solidFill>
              </a:rPr>
              <a:t>zero</a:t>
            </a:r>
            <a:r>
              <a:rPr lang="en-US" altLang="cs-CZ" sz="1900" dirty="0" smtClean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395536" y="4377298"/>
                <a:ext cx="8230398" cy="753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The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cs-CZ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cs-CZ" sz="2000" dirty="0" smtClean="0"/>
                  <a:t>is </a:t>
                </a:r>
                <a:r>
                  <a:rPr lang="en-US" altLang="cs-CZ" sz="2000" dirty="0" smtClean="0">
                    <a:solidFill>
                      <a:srgbClr val="0000FF"/>
                    </a:solidFill>
                  </a:rPr>
                  <a:t>perpendicular</a:t>
                </a:r>
                <a:r>
                  <a:rPr lang="en-US" altLang="cs-CZ" sz="2000" dirty="0" smtClean="0"/>
                  <a:t> to the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𝑑𝑙</m:t>
                        </m:r>
                      </m:e>
                    </m:acc>
                  </m:oMath>
                </a14:m>
                <a:r>
                  <a:rPr lang="en-US" altLang="cs-CZ" sz="2000" dirty="0" smtClean="0"/>
                  <a:t> on sections </a:t>
                </a:r>
                <a:r>
                  <a:rPr lang="en-US" altLang="cs-CZ" sz="2000" dirty="0" smtClean="0">
                    <a:solidFill>
                      <a:srgbClr val="0000FF"/>
                    </a:solidFill>
                  </a:rPr>
                  <a:t>b-c</a:t>
                </a:r>
                <a:r>
                  <a:rPr lang="en-US" altLang="cs-CZ" sz="2000" dirty="0" smtClean="0"/>
                  <a:t> and </a:t>
                </a:r>
                <a:r>
                  <a:rPr lang="en-US" altLang="cs-CZ" sz="2000" dirty="0" smtClean="0">
                    <a:solidFill>
                      <a:srgbClr val="0000FF"/>
                    </a:solidFill>
                  </a:rPr>
                  <a:t>a-d</a:t>
                </a:r>
                <a:r>
                  <a:rPr lang="en-US" altLang="cs-CZ" sz="2000" dirty="0" smtClean="0"/>
                  <a:t>, so the integrals are also zero. The entire integral reduces to  </a:t>
                </a:r>
              </a:p>
            </p:txBody>
          </p:sp>
        </mc:Choice>
        <mc:Fallback xmlns="">
          <p:sp>
            <p:nvSpPr>
              <p:cNvPr id="1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4377298"/>
                <a:ext cx="8230398" cy="753411"/>
              </a:xfrm>
              <a:prstGeom prst="rect">
                <a:avLst/>
              </a:prstGeom>
              <a:blipFill rotWithShape="1">
                <a:blip r:embed="rId8"/>
                <a:stretch>
                  <a:fillRect l="-815" r="-741" b="-137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325289"/>
              </p:ext>
            </p:extLst>
          </p:nvPr>
        </p:nvGraphicFramePr>
        <p:xfrm>
          <a:off x="839788" y="5130800"/>
          <a:ext cx="41195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0" name="Equation" r:id="rId9" imgW="2349360" imgH="469800" progId="Equation.DSMT4">
                  <p:embed/>
                </p:oleObj>
              </mc:Choice>
              <mc:Fallback>
                <p:oleObj name="Equation" r:id="rId9" imgW="23493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5130800"/>
                        <a:ext cx="41195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233615"/>
              </p:ext>
            </p:extLst>
          </p:nvPr>
        </p:nvGraphicFramePr>
        <p:xfrm>
          <a:off x="5551140" y="5157192"/>
          <a:ext cx="11811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1" name="Equation" r:id="rId11" imgW="672840" imgH="393480" progId="Equation.DSMT4">
                  <p:embed/>
                </p:oleObj>
              </mc:Choice>
              <mc:Fallback>
                <p:oleObj name="Equation" r:id="rId11" imgW="672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140" y="5157192"/>
                        <a:ext cx="1181100" cy="687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95536" y="5949280"/>
            <a:ext cx="82303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total current enclosed by the loop is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NI</a:t>
            </a:r>
            <a:r>
              <a:rPr lang="en-US" altLang="cs-CZ" sz="2000" dirty="0" smtClean="0"/>
              <a:t> because the loop encloses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N</a:t>
            </a:r>
            <a:r>
              <a:rPr lang="en-US" altLang="cs-CZ" sz="2000" dirty="0" smtClean="0"/>
              <a:t> turns with current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I </a:t>
            </a:r>
            <a:r>
              <a:rPr lang="en-US" altLang="cs-CZ" sz="2000" dirty="0" smtClean="0"/>
              <a:t>each. The field inside is </a:t>
            </a:r>
            <a:r>
              <a:rPr lang="en-US" altLang="cs-CZ" sz="2000" dirty="0" smtClean="0">
                <a:solidFill>
                  <a:srgbClr val="0000FF"/>
                </a:solidFill>
              </a:rPr>
              <a:t>homogeneous</a:t>
            </a:r>
            <a:r>
              <a:rPr lang="en-US" altLang="cs-CZ" sz="2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265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-59432"/>
            <a:ext cx="8352928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200" b="1" kern="0" dirty="0" err="1" smtClean="0">
                <a:solidFill>
                  <a:schemeClr val="tx1"/>
                </a:solidFill>
              </a:rPr>
              <a:t>Example</a:t>
            </a:r>
            <a:r>
              <a:rPr lang="cs-CZ" altLang="cs-CZ" sz="2200" b="1" kern="0" dirty="0" smtClean="0">
                <a:solidFill>
                  <a:schemeClr val="tx1"/>
                </a:solidFill>
              </a:rPr>
              <a:t> – Solenoid</a:t>
            </a:r>
            <a:endParaRPr lang="en-US" altLang="cs-CZ" sz="2200" kern="0" dirty="0" smtClean="0">
              <a:solidFill>
                <a:schemeClr val="tx1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95536" y="560874"/>
            <a:ext cx="56166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We already know the relation for magnetic flux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177658"/>
              </p:ext>
            </p:extLst>
          </p:nvPr>
        </p:nvGraphicFramePr>
        <p:xfrm>
          <a:off x="6492875" y="620713"/>
          <a:ext cx="8413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5" name="Equation" r:id="rId3" imgW="444240" imgH="203040" progId="Equation.DSMT4">
                  <p:embed/>
                </p:oleObj>
              </mc:Choice>
              <mc:Fallback>
                <p:oleObj name="Equation" r:id="rId3" imgW="444240" imgH="203040" progId="Equation.DSMT4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75" y="620713"/>
                        <a:ext cx="84137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536" y="1124744"/>
            <a:ext cx="56166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In case of a coil we have to count magnetic flux through all turns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873649"/>
              </p:ext>
            </p:extLst>
          </p:nvPr>
        </p:nvGraphicFramePr>
        <p:xfrm>
          <a:off x="6299224" y="1174750"/>
          <a:ext cx="108108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6" name="Equation" r:id="rId5" imgW="571320" imgH="203040" progId="Equation.DSMT4">
                  <p:embed/>
                </p:oleObj>
              </mc:Choice>
              <mc:Fallback>
                <p:oleObj name="Equation" r:id="rId5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24" y="1174750"/>
                        <a:ext cx="1081088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5536" y="2001034"/>
            <a:ext cx="38884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For the constant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B</a:t>
            </a:r>
            <a:r>
              <a:rPr lang="en-US" altLang="cs-CZ" sz="2000" dirty="0" smtClean="0"/>
              <a:t> we can write 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625208"/>
              </p:ext>
            </p:extLst>
          </p:nvPr>
        </p:nvGraphicFramePr>
        <p:xfrm>
          <a:off x="4330625" y="2038301"/>
          <a:ext cx="103346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7" name="Equation" r:id="rId7" imgW="545760" imgH="203040" progId="Equation.DSMT4">
                  <p:embed/>
                </p:oleObj>
              </mc:Choice>
              <mc:Fallback>
                <p:oleObj name="Equation" r:id="rId7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625" y="2038301"/>
                        <a:ext cx="1033463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652120" y="2016000"/>
            <a:ext cx="4956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so</a:t>
            </a: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2169"/>
              </p:ext>
            </p:extLst>
          </p:nvPr>
        </p:nvGraphicFramePr>
        <p:xfrm>
          <a:off x="6298902" y="2038350"/>
          <a:ext cx="14414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8" name="Equation" r:id="rId9" imgW="761760" imgH="203040" progId="Equation.DSMT4">
                  <p:embed/>
                </p:oleObj>
              </mc:Choice>
              <mc:Fallback>
                <p:oleObj name="Equation" r:id="rId9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8902" y="2038350"/>
                        <a:ext cx="144145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5536" y="2740858"/>
            <a:ext cx="38884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Substituting expression for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B</a:t>
            </a: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091361"/>
              </p:ext>
            </p:extLst>
          </p:nvPr>
        </p:nvGraphicFramePr>
        <p:xfrm>
          <a:off x="6300192" y="2564904"/>
          <a:ext cx="1849437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9" name="Equation" r:id="rId11" imgW="977760" imgH="393480" progId="Equation.DSMT4">
                  <p:embed/>
                </p:oleObj>
              </mc:Choice>
              <mc:Fallback>
                <p:oleObj name="Equation" r:id="rId11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564904"/>
                        <a:ext cx="1849437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5536" y="3501008"/>
            <a:ext cx="4176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self inductance of solenoid is</a:t>
            </a: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615983"/>
              </p:ext>
            </p:extLst>
          </p:nvPr>
        </p:nvGraphicFramePr>
        <p:xfrm>
          <a:off x="6324302" y="3432100"/>
          <a:ext cx="14160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30" name="Equation" r:id="rId13" imgW="749160" imgH="419040" progId="Equation.DSMT4">
                  <p:embed/>
                </p:oleObj>
              </mc:Choice>
              <mc:Fallback>
                <p:oleObj name="Equation" r:id="rId13" imgW="749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302" y="3432100"/>
                        <a:ext cx="1416050" cy="7889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95536" y="4469050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u="sng" dirty="0" smtClean="0"/>
              <a:t>Example</a:t>
            </a:r>
            <a:r>
              <a:rPr lang="en-US" altLang="cs-CZ" sz="2000" dirty="0" smtClean="0"/>
              <a:t>: </a:t>
            </a:r>
            <a:r>
              <a:rPr lang="en-US" altLang="cs-CZ" sz="2000" i="1" dirty="0" smtClean="0"/>
              <a:t>N</a:t>
            </a:r>
            <a:r>
              <a:rPr lang="en-US" altLang="cs-CZ" sz="2000" dirty="0" smtClean="0"/>
              <a:t>=100, </a:t>
            </a:r>
            <a:r>
              <a:rPr lang="en-US" altLang="cs-CZ" sz="2000" i="1" dirty="0" smtClean="0"/>
              <a:t>d</a:t>
            </a:r>
            <a:r>
              <a:rPr lang="en-US" altLang="cs-CZ" sz="2000" dirty="0" smtClean="0"/>
              <a:t>= 1 cm, </a:t>
            </a:r>
            <a:r>
              <a:rPr lang="en-US" alt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cs-CZ" sz="2000" dirty="0" smtClean="0"/>
              <a:t>= 20 cm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95536" y="4973106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>
                <a:solidFill>
                  <a:srgbClr val="0000FF"/>
                </a:solidFill>
              </a:rPr>
              <a:t>Air core </a:t>
            </a:r>
            <a:r>
              <a:rPr lang="en-US" altLang="cs-CZ" sz="2000" dirty="0" smtClean="0"/>
              <a:t>of the solenoid: L= 4.9 </a:t>
            </a:r>
            <a:r>
              <a:rPr lang="el-GR" altLang="cs-CZ" sz="2000" dirty="0" smtClean="0"/>
              <a:t>μ</a:t>
            </a:r>
            <a:r>
              <a:rPr lang="en-US" altLang="cs-CZ" sz="2000" dirty="0" smtClean="0"/>
              <a:t>H, 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5536" y="5405154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>
                <a:solidFill>
                  <a:srgbClr val="0000FF"/>
                </a:solidFill>
              </a:rPr>
              <a:t>Metal core </a:t>
            </a:r>
            <a:r>
              <a:rPr lang="en-US" altLang="cs-CZ" sz="2000" dirty="0" smtClean="0"/>
              <a:t>(</a:t>
            </a:r>
            <a:r>
              <a:rPr lang="el-GR" altLang="cs-CZ" sz="2000" dirty="0" smtClean="0"/>
              <a:t>μ</a:t>
            </a:r>
            <a:r>
              <a:rPr lang="en-US" altLang="cs-CZ" sz="2000" baseline="-25000" dirty="0" smtClean="0"/>
              <a:t>r</a:t>
            </a:r>
            <a:r>
              <a:rPr lang="en-US" altLang="cs-CZ" sz="2000" dirty="0" smtClean="0"/>
              <a:t>= 4000) of the solenoid: L= 19.7 </a:t>
            </a:r>
            <a:r>
              <a:rPr lang="en-US" altLang="cs-CZ" sz="2000" dirty="0" err="1" smtClean="0"/>
              <a:t>mH</a:t>
            </a:r>
            <a:endParaRPr lang="en-US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27495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6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-59432"/>
            <a:ext cx="8352928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200" b="1" kern="0" dirty="0" err="1" smtClean="0">
                <a:solidFill>
                  <a:schemeClr val="tx1"/>
                </a:solidFill>
              </a:rPr>
              <a:t>Example</a:t>
            </a:r>
            <a:r>
              <a:rPr lang="cs-CZ" altLang="cs-CZ" sz="2200" b="1" kern="0" dirty="0" smtClean="0">
                <a:solidFill>
                  <a:schemeClr val="tx1"/>
                </a:solidFill>
              </a:rPr>
              <a:t> – S</a:t>
            </a:r>
            <a:r>
              <a:rPr lang="en-US" altLang="cs-CZ" sz="2200" b="1" kern="0" dirty="0" err="1" smtClean="0">
                <a:solidFill>
                  <a:schemeClr val="tx1"/>
                </a:solidFill>
              </a:rPr>
              <a:t>quare</a:t>
            </a:r>
            <a:r>
              <a:rPr lang="en-US" altLang="cs-CZ" sz="2200" b="1" kern="0" dirty="0" smtClean="0">
                <a:solidFill>
                  <a:schemeClr val="tx1"/>
                </a:solidFill>
              </a:rPr>
              <a:t> Loop</a:t>
            </a:r>
            <a:endParaRPr lang="en-US" altLang="cs-CZ" sz="2200" kern="0" dirty="0" smtClean="0">
              <a:solidFill>
                <a:schemeClr val="tx1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95536" y="560874"/>
            <a:ext cx="81369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Calculate the magnetic induction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B</a:t>
            </a:r>
            <a:r>
              <a:rPr lang="en-US" altLang="cs-CZ" sz="2000" dirty="0" smtClean="0"/>
              <a:t> in the middle of a square loop carrying a current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I</a:t>
            </a:r>
            <a:r>
              <a:rPr lang="en-US" altLang="cs-CZ" sz="2000" dirty="0" smtClean="0">
                <a:solidFill>
                  <a:srgbClr val="0000FF"/>
                </a:solidFill>
              </a:rPr>
              <a:t>= 30 A</a:t>
            </a:r>
            <a:r>
              <a:rPr lang="en-US" altLang="cs-CZ" sz="2000" dirty="0" smtClean="0"/>
              <a:t>. Side of the loop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a</a:t>
            </a:r>
            <a:r>
              <a:rPr lang="en-US" altLang="cs-CZ" sz="2000" dirty="0" smtClean="0">
                <a:solidFill>
                  <a:srgbClr val="0000FF"/>
                </a:solidFill>
              </a:rPr>
              <a:t>= 10 cm</a:t>
            </a:r>
            <a:r>
              <a:rPr lang="en-US" altLang="cs-CZ" sz="2000" dirty="0" smtClean="0"/>
              <a:t>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3168352" cy="32107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612981" y="2651470"/>
                <a:ext cx="40729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981" y="2651470"/>
                <a:ext cx="407291" cy="4029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8028384" y="1794559"/>
                <a:ext cx="461280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𝑑𝑙</m:t>
                          </m:r>
                        </m:e>
                      </m:acc>
                    </m:oMath>
                  </m:oMathPara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1794559"/>
                <a:ext cx="461280" cy="4103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7729650" y="1844824"/>
                <a:ext cx="442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650" y="1844824"/>
                <a:ext cx="44275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7380312" y="227687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740352" y="241159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395536" y="1484784"/>
                <a:ext cx="4680520" cy="2312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We will divide the loop into </a:t>
                </a:r>
                <a:r>
                  <a:rPr lang="en-US" altLang="cs-CZ" sz="2000" dirty="0" smtClean="0">
                    <a:solidFill>
                      <a:srgbClr val="0000FF"/>
                    </a:solidFill>
                  </a:rPr>
                  <a:t>eight parts </a:t>
                </a:r>
                <a:r>
                  <a:rPr lang="en-US" altLang="cs-CZ" sz="2000" dirty="0" smtClean="0"/>
                  <a:t>of length </a:t>
                </a:r>
                <a:r>
                  <a:rPr lang="en-US" altLang="cs-CZ" sz="2000" i="1" dirty="0" smtClean="0">
                    <a:solidFill>
                      <a:srgbClr val="0000FF"/>
                    </a:solidFill>
                  </a:rPr>
                  <a:t>a</a:t>
                </a:r>
                <a:r>
                  <a:rPr lang="en-US" altLang="cs-CZ" sz="2000" dirty="0" smtClean="0">
                    <a:solidFill>
                      <a:srgbClr val="0000FF"/>
                    </a:solidFill>
                  </a:rPr>
                  <a:t>/2</a:t>
                </a:r>
                <a:r>
                  <a:rPr lang="en-US" altLang="cs-CZ" sz="2000" dirty="0" smtClean="0"/>
                  <a:t>. Contribution to the total </a:t>
                </a:r>
                <a:r>
                  <a:rPr lang="en-US" altLang="cs-CZ" sz="2000" i="1" dirty="0" smtClean="0">
                    <a:solidFill>
                      <a:srgbClr val="0000FF"/>
                    </a:solidFill>
                  </a:rPr>
                  <a:t>B</a:t>
                </a:r>
                <a:r>
                  <a:rPr lang="en-US" altLang="cs-CZ" sz="2000" dirty="0" smtClean="0"/>
                  <a:t> of one such part will be </a:t>
                </a:r>
                <a:r>
                  <a:rPr lang="en-US" altLang="cs-CZ" sz="2000" i="1" dirty="0" smtClean="0">
                    <a:solidFill>
                      <a:srgbClr val="0000FF"/>
                    </a:solidFill>
                  </a:rPr>
                  <a:t>B’</a:t>
                </a:r>
                <a:r>
                  <a:rPr lang="en-US" altLang="cs-CZ" sz="2000" dirty="0" smtClean="0"/>
                  <a:t>. Due to the symmetry are contributions of each part in the middle of the square identical in magnitude and direction. Elementary contribution of the element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𝑑𝑙</m:t>
                        </m:r>
                      </m:e>
                    </m:acc>
                  </m:oMath>
                </a14:m>
                <a:r>
                  <a:rPr lang="en-US" altLang="cs-CZ" sz="2000" dirty="0" smtClean="0"/>
                  <a:t> is</a:t>
                </a:r>
              </a:p>
            </p:txBody>
          </p:sp>
        </mc:Choice>
        <mc:Fallback xmlns="">
          <p:sp>
            <p:nvSpPr>
              <p:cNvPr id="1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484784"/>
                <a:ext cx="4680520" cy="2312684"/>
              </a:xfrm>
              <a:prstGeom prst="rect">
                <a:avLst/>
              </a:prstGeom>
              <a:blipFill rotWithShape="1">
                <a:blip r:embed="rId7"/>
                <a:stretch>
                  <a:fillRect l="-1432" t="-1055" r="-1302" b="-31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106818"/>
              </p:ext>
            </p:extLst>
          </p:nvPr>
        </p:nvGraphicFramePr>
        <p:xfrm>
          <a:off x="513680" y="3984352"/>
          <a:ext cx="19700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60" name="Equation" r:id="rId8" imgW="1041120" imgH="431640" progId="Equation.DSMT4">
                  <p:embed/>
                </p:oleObj>
              </mc:Choice>
              <mc:Fallback>
                <p:oleObj name="Equation" r:id="rId8" imgW="1041120" imgH="431640" progId="Equation.DSMT4">
                  <p:embed/>
                  <p:pic>
                    <p:nvPicPr>
                      <p:cNvPr id="0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680" y="3984352"/>
                        <a:ext cx="197008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060761"/>
              </p:ext>
            </p:extLst>
          </p:nvPr>
        </p:nvGraphicFramePr>
        <p:xfrm>
          <a:off x="2793355" y="4021138"/>
          <a:ext cx="24987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61" name="Equation" r:id="rId10" imgW="1320480" imgH="393480" progId="Equation.DSMT4">
                  <p:embed/>
                </p:oleObj>
              </mc:Choice>
              <mc:Fallback>
                <p:oleObj name="Equation" r:id="rId10" imgW="1320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3355" y="4021138"/>
                        <a:ext cx="24987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5536" y="4932740"/>
            <a:ext cx="32403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We will use substitutions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308304" y="298766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a/2</a:t>
            </a:r>
            <a:endParaRPr lang="cs-CZ" dirty="0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17245"/>
              </p:ext>
            </p:extLst>
          </p:nvPr>
        </p:nvGraphicFramePr>
        <p:xfrm>
          <a:off x="373063" y="5307013"/>
          <a:ext cx="5116512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62" name="Equation" r:id="rId12" imgW="2705040" imgH="571320" progId="Equation.DSMT4">
                  <p:embed/>
                </p:oleObj>
              </mc:Choice>
              <mc:Fallback>
                <p:oleObj name="Equation" r:id="rId12" imgW="27050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5307013"/>
                        <a:ext cx="5116512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06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-59432"/>
            <a:ext cx="8352928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200" b="1" kern="0" dirty="0" err="1" smtClean="0">
                <a:solidFill>
                  <a:schemeClr val="tx1"/>
                </a:solidFill>
              </a:rPr>
              <a:t>Example</a:t>
            </a:r>
            <a:r>
              <a:rPr lang="cs-CZ" altLang="cs-CZ" sz="2200" b="1" kern="0" dirty="0" smtClean="0">
                <a:solidFill>
                  <a:schemeClr val="tx1"/>
                </a:solidFill>
              </a:rPr>
              <a:t> – S</a:t>
            </a:r>
            <a:r>
              <a:rPr lang="en-US" altLang="cs-CZ" sz="2200" b="1" kern="0" dirty="0" err="1" smtClean="0">
                <a:solidFill>
                  <a:schemeClr val="tx1"/>
                </a:solidFill>
              </a:rPr>
              <a:t>quare</a:t>
            </a:r>
            <a:r>
              <a:rPr lang="en-US" altLang="cs-CZ" sz="2200" b="1" kern="0" dirty="0" smtClean="0">
                <a:solidFill>
                  <a:schemeClr val="tx1"/>
                </a:solidFill>
              </a:rPr>
              <a:t> Loop</a:t>
            </a:r>
            <a:endParaRPr lang="en-US" altLang="cs-CZ" sz="2200" kern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083272"/>
              </p:ext>
            </p:extLst>
          </p:nvPr>
        </p:nvGraphicFramePr>
        <p:xfrm>
          <a:off x="539750" y="871538"/>
          <a:ext cx="783272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3" name="Equation" r:id="rId3" imgW="4140000" imgH="825480" progId="Equation.DSMT4">
                  <p:embed/>
                </p:oleObj>
              </mc:Choice>
              <mc:Fallback>
                <p:oleObj name="Equation" r:id="rId3" imgW="4140000" imgH="825480" progId="Equation.DSMT4">
                  <p:embed/>
                  <p:pic>
                    <p:nvPicPr>
                      <p:cNvPr id="0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71538"/>
                        <a:ext cx="7832725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95536" y="632882"/>
            <a:ext cx="81369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Due to the substitution we obtain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536" y="2564904"/>
            <a:ext cx="37444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Contribution of one a/2 part is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080300"/>
              </p:ext>
            </p:extLst>
          </p:nvPr>
        </p:nvGraphicFramePr>
        <p:xfrm>
          <a:off x="658813" y="2986088"/>
          <a:ext cx="7085012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4" name="Equation" r:id="rId5" imgW="3746160" imgH="482400" progId="Equation.DSMT4">
                  <p:embed/>
                </p:oleObj>
              </mc:Choice>
              <mc:Fallback>
                <p:oleObj name="Equation" r:id="rId5" imgW="3746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2986088"/>
                        <a:ext cx="7085012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5536" y="4253026"/>
            <a:ext cx="37444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total magnetic induction is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176151"/>
              </p:ext>
            </p:extLst>
          </p:nvPr>
        </p:nvGraphicFramePr>
        <p:xfrm>
          <a:off x="4283968" y="4129956"/>
          <a:ext cx="22098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5" name="Equation" r:id="rId7" imgW="1168200" imgH="431640" progId="Equation.DSMT4">
                  <p:embed/>
                </p:oleObj>
              </mc:Choice>
              <mc:Fallback>
                <p:oleObj name="Equation" r:id="rId7" imgW="1168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129956"/>
                        <a:ext cx="2209800" cy="8112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95536" y="5333146"/>
            <a:ext cx="37444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Numerical result for given values </a:t>
            </a:r>
            <a:r>
              <a:rPr lang="en-US" altLang="cs-CZ" sz="2000" i="1" dirty="0" smtClean="0"/>
              <a:t>I</a:t>
            </a:r>
            <a:r>
              <a:rPr lang="en-US" altLang="cs-CZ" sz="2000" dirty="0" smtClean="0"/>
              <a:t>=30 A, </a:t>
            </a:r>
            <a:r>
              <a:rPr lang="en-US" altLang="cs-CZ" sz="2000" i="1" dirty="0" smtClean="0"/>
              <a:t>a</a:t>
            </a:r>
            <a:r>
              <a:rPr lang="en-US" altLang="cs-CZ" sz="2000" dirty="0" smtClean="0"/>
              <a:t>= 10 cm </a:t>
            </a: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311193"/>
              </p:ext>
            </p:extLst>
          </p:nvPr>
        </p:nvGraphicFramePr>
        <p:xfrm>
          <a:off x="4283968" y="5517232"/>
          <a:ext cx="15128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6" name="Equation" r:id="rId9" imgW="799920" imgH="203040" progId="Equation.DSMT4">
                  <p:embed/>
                </p:oleObj>
              </mc:Choice>
              <mc:Fallback>
                <p:oleObj name="Equation" r:id="rId9" imgW="799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517232"/>
                        <a:ext cx="1512888" cy="381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69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76"/>
            <a:ext cx="7772400" cy="752128"/>
          </a:xfrm>
        </p:spPr>
        <p:txBody>
          <a:bodyPr/>
          <a:lstStyle/>
          <a:p>
            <a:pPr eaLnBrk="1" hangingPunct="1"/>
            <a:r>
              <a:rPr lang="en-US" altLang="cs-CZ" sz="2400" b="1" noProof="0" dirty="0" smtClean="0">
                <a:solidFill>
                  <a:srgbClr val="FF0000"/>
                </a:solidFill>
              </a:rPr>
              <a:t>Direction of </a:t>
            </a:r>
            <a:r>
              <a:rPr lang="cs-CZ" altLang="cs-CZ" sz="2400" b="1" noProof="0" dirty="0" smtClean="0">
                <a:solidFill>
                  <a:srgbClr val="FF0000"/>
                </a:solidFill>
              </a:rPr>
              <a:t>M</a:t>
            </a:r>
            <a:r>
              <a:rPr lang="en-US" altLang="cs-CZ" sz="2400" b="1" noProof="0" dirty="0" err="1" smtClean="0">
                <a:solidFill>
                  <a:srgbClr val="FF0000"/>
                </a:solidFill>
              </a:rPr>
              <a:t>agnetic</a:t>
            </a:r>
            <a:r>
              <a:rPr lang="en-US" altLang="cs-CZ" sz="2400" b="1" noProof="0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noProof="0" dirty="0" smtClean="0">
                <a:solidFill>
                  <a:srgbClr val="FF0000"/>
                </a:solidFill>
              </a:rPr>
              <a:t>F</a:t>
            </a:r>
            <a:r>
              <a:rPr lang="en-US" altLang="cs-CZ" sz="2400" b="1" noProof="0" dirty="0" err="1" smtClean="0">
                <a:solidFill>
                  <a:srgbClr val="FF0000"/>
                </a:solidFill>
              </a:rPr>
              <a:t>orce</a:t>
            </a:r>
            <a:endParaRPr lang="en-US" altLang="cs-CZ" sz="2400" noProof="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82216"/>
            <a:ext cx="4962996" cy="34989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72816"/>
            <a:ext cx="1803811" cy="1918137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 bwMode="auto">
          <a:xfrm>
            <a:off x="7346113" y="3789040"/>
            <a:ext cx="1042311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se šipkou 9"/>
          <p:cNvCxnSpPr/>
          <p:nvPr/>
        </p:nvCxnSpPr>
        <p:spPr bwMode="auto">
          <a:xfrm flipH="1">
            <a:off x="6732240" y="3789040"/>
            <a:ext cx="613873" cy="792088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6439195" y="1124744"/>
                <a:ext cx="1728191" cy="437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m:rPr>
                        <m:sty m:val="p"/>
                      </m:rPr>
                      <a:rPr lang="en-US" altLang="cs-CZ" sz="2000" b="0" i="0" baseline="-25000" smtClean="0">
                        <a:latin typeface="Cambria Math"/>
                      </a:rPr>
                      <m:t>m</m:t>
                    </m:r>
                  </m:oMath>
                </a14:m>
                <a:r>
                  <a:rPr lang="en-US" altLang="cs-CZ" sz="2000" dirty="0" smtClean="0"/>
                  <a:t>= </a:t>
                </a:r>
                <a:r>
                  <a:rPr lang="en-US" altLang="cs-CZ" sz="2000" i="1" dirty="0" smtClean="0"/>
                  <a:t>q </a:t>
                </a:r>
                <a:r>
                  <a:rPr lang="en-US" altLang="cs-CZ" sz="2000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altLang="cs-CZ" sz="200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cs-CZ" sz="2000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𝑩</m:t>
                        </m:r>
                      </m:e>
                    </m:acc>
                    <m:r>
                      <m:rPr>
                        <m:nor/>
                      </m:rPr>
                      <a:rPr lang="en-US" altLang="cs-CZ" sz="2000" dirty="0"/>
                      <m:t>)</m:t>
                    </m:r>
                  </m:oMath>
                </a14:m>
                <a:endParaRPr lang="cs-CZ" altLang="cs-CZ" sz="20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9195" y="1124744"/>
                <a:ext cx="1728191" cy="437492"/>
              </a:xfrm>
              <a:prstGeom prst="rect">
                <a:avLst/>
              </a:prstGeom>
              <a:blipFill rotWithShape="1">
                <a:blip r:embed="rId4"/>
                <a:stretch>
                  <a:fillRect t="-16901" r="-1408" b="-267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7687411" y="3426056"/>
                <a:ext cx="359714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cs-CZ" baseline="-250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411" y="3426056"/>
                <a:ext cx="359714" cy="362984"/>
              </a:xfrm>
              <a:prstGeom prst="rect">
                <a:avLst/>
              </a:prstGeom>
              <a:blipFill rotWithShape="1">
                <a:blip r:embed="rId5"/>
                <a:stretch>
                  <a:fillRect t="-21667" r="-288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732240" y="3779131"/>
                <a:ext cx="394660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cs-CZ" b="1" baseline="-250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779131"/>
                <a:ext cx="394660" cy="4029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louk 13"/>
          <p:cNvSpPr/>
          <p:nvPr/>
        </p:nvSpPr>
        <p:spPr bwMode="auto">
          <a:xfrm>
            <a:off x="7126900" y="3789040"/>
            <a:ext cx="613452" cy="393022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blouk 14"/>
          <p:cNvSpPr/>
          <p:nvPr/>
        </p:nvSpPr>
        <p:spPr bwMode="auto">
          <a:xfrm>
            <a:off x="7039176" y="3537012"/>
            <a:ext cx="591780" cy="504056"/>
          </a:xfrm>
          <a:prstGeom prst="arc">
            <a:avLst>
              <a:gd name="adj1" fmla="val 21388262"/>
              <a:gd name="adj2" fmla="val 763067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Přímá spojnice se šipkou 16"/>
          <p:cNvCxnSpPr/>
          <p:nvPr/>
        </p:nvCxnSpPr>
        <p:spPr bwMode="auto">
          <a:xfrm>
            <a:off x="6804248" y="2492896"/>
            <a:ext cx="0" cy="93316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>
                <a:off x="6372200" y="2626532"/>
                <a:ext cx="360039" cy="514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cs-CZ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cs-CZ" sz="20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altLang="cs-CZ" sz="2000" b="0" i="0" baseline="-25000" smtClean="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cs-CZ" altLang="cs-CZ" sz="20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00" y="2626532"/>
                <a:ext cx="360039" cy="514436"/>
              </a:xfrm>
              <a:prstGeom prst="rect">
                <a:avLst/>
              </a:prstGeom>
              <a:blipFill rotWithShape="1">
                <a:blip r:embed="rId7"/>
                <a:stretch>
                  <a:fillRect r="-118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457209" y="652626"/>
            <a:ext cx="17281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b="1" dirty="0" smtClean="0"/>
              <a:t>Screw rule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195736" y="652626"/>
            <a:ext cx="2160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b="1" dirty="0" smtClean="0"/>
              <a:t>Right hand rule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67544" y="4663876"/>
            <a:ext cx="8208912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If we are looking for the direction of a vector resulting from a vector product, it is obvious that the resulting vector is perpendicular to the plane where the vectors in product are positioned. </a:t>
            </a:r>
          </a:p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>
                <a:solidFill>
                  <a:srgbClr val="0000FF"/>
                </a:solidFill>
              </a:rPr>
              <a:t>Screw rule </a:t>
            </a:r>
            <a:r>
              <a:rPr lang="en-US" altLang="cs-CZ" sz="2000" dirty="0" smtClean="0"/>
              <a:t>– if we rotate a right handed screw in the direction from the first vector to the second one by the shortest way, the screw will move in the direction of resulting vector. </a:t>
            </a:r>
          </a:p>
        </p:txBody>
      </p:sp>
    </p:spTree>
    <p:extLst>
      <p:ext uri="{BB962C8B-B14F-4D97-AF65-F5344CB8AC3E}">
        <p14:creationId xmlns:p14="http://schemas.microsoft.com/office/powerpoint/2010/main" val="35106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9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44624"/>
            <a:ext cx="7772400" cy="6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chemeClr val="tx1"/>
                </a:solidFill>
              </a:rPr>
              <a:t>Examples of magnetic field strength</a:t>
            </a:r>
            <a:endParaRPr lang="en-US" altLang="cs-CZ" sz="2200" kern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356804"/>
              </p:ext>
            </p:extLst>
          </p:nvPr>
        </p:nvGraphicFramePr>
        <p:xfrm>
          <a:off x="1524000" y="13970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104"/>
                <a:gridCol w="21118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Source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Magnetic field of Earth (0</a:t>
                      </a:r>
                      <a:r>
                        <a:rPr lang="cs-CZ" dirty="0" smtClean="0"/>
                        <a:t>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lat</a:t>
                      </a:r>
                      <a:r>
                        <a:rPr lang="en-US" baseline="0" dirty="0" smtClean="0"/>
                        <a:t>, 0</a:t>
                      </a:r>
                      <a:r>
                        <a:rPr lang="cs-CZ" baseline="0" dirty="0" smtClean="0"/>
                        <a:t>° </a:t>
                      </a:r>
                      <a:r>
                        <a:rPr lang="cs-CZ" baseline="0" dirty="0" err="1" smtClean="0"/>
                        <a:t>lon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32 </a:t>
                      </a:r>
                      <a:r>
                        <a:rPr lang="el-GR" dirty="0" smtClean="0"/>
                        <a:t>μ</a:t>
                      </a:r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Refrigerator</a:t>
                      </a:r>
                      <a:r>
                        <a:rPr lang="cs-CZ" dirty="0" smtClean="0"/>
                        <a:t> magnet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 </a:t>
                      </a:r>
                      <a:r>
                        <a:rPr lang="cs-CZ" dirty="0" err="1" smtClean="0"/>
                        <a:t>mT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Solar </a:t>
                      </a:r>
                      <a:r>
                        <a:rPr lang="cs-CZ" dirty="0" err="1" smtClean="0"/>
                        <a:t>sunspots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0.3 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Surface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a </a:t>
                      </a:r>
                      <a:r>
                        <a:rPr lang="cs-CZ" dirty="0" err="1" smtClean="0"/>
                        <a:t>neodymium</a:t>
                      </a:r>
                      <a:r>
                        <a:rPr lang="cs-CZ" dirty="0" smtClean="0"/>
                        <a:t> magnet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1.25 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Coil</a:t>
                      </a:r>
                      <a:r>
                        <a:rPr lang="cs-CZ" dirty="0" smtClean="0"/>
                        <a:t> gap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baseline="0" dirty="0" smtClean="0"/>
                        <a:t> a </a:t>
                      </a:r>
                      <a:r>
                        <a:rPr lang="cs-CZ" baseline="0" dirty="0" err="1" smtClean="0"/>
                        <a:t>loudspeaker</a:t>
                      </a:r>
                      <a:r>
                        <a:rPr lang="cs-CZ" baseline="0" dirty="0" smtClean="0"/>
                        <a:t> magnet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 – 2.5 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Superconducting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electromagnets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up to 40 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White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dwarf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star</a:t>
                      </a: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 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Magnetar</a:t>
                      </a:r>
                      <a:r>
                        <a:rPr lang="cs-CZ" dirty="0" smtClean="0"/>
                        <a:t> neutron </a:t>
                      </a:r>
                      <a:r>
                        <a:rPr lang="cs-CZ" dirty="0" err="1" smtClean="0"/>
                        <a:t>stars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8</a:t>
                      </a:r>
                      <a:r>
                        <a:rPr lang="cs-CZ" dirty="0" smtClean="0"/>
                        <a:t> – 10</a:t>
                      </a:r>
                      <a:r>
                        <a:rPr lang="cs-CZ" baseline="30000" dirty="0" smtClean="0"/>
                        <a:t>11</a:t>
                      </a:r>
                      <a:r>
                        <a:rPr lang="cs-CZ" dirty="0" smtClean="0"/>
                        <a:t> T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1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76"/>
            <a:ext cx="7772400" cy="752128"/>
          </a:xfrm>
        </p:spPr>
        <p:txBody>
          <a:bodyPr/>
          <a:lstStyle/>
          <a:p>
            <a:pPr eaLnBrk="1" hangingPunct="1"/>
            <a:r>
              <a:rPr lang="cs-CZ" altLang="cs-CZ" sz="2400" b="1" noProof="0" dirty="0" err="1" smtClean="0">
                <a:solidFill>
                  <a:srgbClr val="FF0000"/>
                </a:solidFill>
              </a:rPr>
              <a:t>Magnetic</a:t>
            </a:r>
            <a:r>
              <a:rPr lang="cs-CZ" altLang="cs-CZ" sz="2400" b="1" noProof="0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noProof="0" dirty="0" err="1" smtClean="0">
                <a:solidFill>
                  <a:srgbClr val="FF0000"/>
                </a:solidFill>
              </a:rPr>
              <a:t>Field</a:t>
            </a:r>
            <a:r>
              <a:rPr lang="cs-CZ" altLang="cs-CZ" sz="2400" b="1" noProof="0" dirty="0" smtClean="0">
                <a:solidFill>
                  <a:srgbClr val="FF0000"/>
                </a:solidFill>
              </a:rPr>
              <a:t> Lines</a:t>
            </a:r>
            <a:endParaRPr lang="en-US" altLang="cs-CZ" sz="2400" noProof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7"/>
              <p:cNvSpPr txBox="1">
                <a:spLocks noChangeArrowheads="1"/>
              </p:cNvSpPr>
              <p:nvPr/>
            </p:nvSpPr>
            <p:spPr bwMode="auto">
              <a:xfrm>
                <a:off x="539552" y="703558"/>
                <a:ext cx="8208912" cy="1645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b="1" dirty="0" smtClean="0">
                    <a:solidFill>
                      <a:srgbClr val="0000FF"/>
                    </a:solidFill>
                  </a:rPr>
                  <a:t>Similarities to electric lines</a:t>
                </a:r>
              </a:p>
              <a:p>
                <a:pPr marL="457200" indent="-457200" algn="just" eaLnBrk="1" hangingPunct="1">
                  <a:spcAft>
                    <a:spcPts val="600"/>
                  </a:spcAft>
                  <a:buAutoNum type="arabicPeriod"/>
                </a:pPr>
                <a:r>
                  <a:rPr lang="en-US" altLang="cs-CZ" sz="2000" dirty="0" smtClean="0"/>
                  <a:t>A </a:t>
                </a:r>
                <a:r>
                  <a:rPr lang="en-US" altLang="cs-CZ" sz="2000" dirty="0"/>
                  <a:t>line drawn tangent to a field line is the direction of the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altLang="cs-CZ" sz="2000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cs-CZ" altLang="cs-CZ" sz="2000" dirty="0" smtClean="0"/>
                  <a:t> </a:t>
                </a:r>
                <a:r>
                  <a:rPr lang="en-US" altLang="cs-CZ" sz="2000" dirty="0" smtClean="0"/>
                  <a:t>at </a:t>
                </a:r>
                <a:r>
                  <a:rPr lang="en-US" altLang="cs-CZ" sz="2000" dirty="0"/>
                  <a:t>that point</a:t>
                </a:r>
                <a:r>
                  <a:rPr lang="en-US" altLang="cs-CZ" sz="2000" dirty="0" smtClean="0"/>
                  <a:t>.</a:t>
                </a:r>
                <a:endParaRPr lang="cs-CZ" altLang="cs-CZ" sz="2000" dirty="0" smtClean="0"/>
              </a:p>
              <a:p>
                <a:pPr marL="457200" indent="-457200" algn="just" eaLnBrk="1" hangingPunct="1">
                  <a:spcAft>
                    <a:spcPts val="600"/>
                  </a:spcAft>
                  <a:buAutoNum type="arabicPeriod"/>
                </a:pPr>
                <a:r>
                  <a:rPr lang="en-US" altLang="cs-CZ" sz="2000" dirty="0"/>
                  <a:t>The density of field lines still represent the strength of the </a:t>
                </a:r>
                <a:r>
                  <a:rPr lang="en-US" altLang="cs-CZ" sz="2000" dirty="0" smtClean="0"/>
                  <a:t>field</a:t>
                </a:r>
              </a:p>
            </p:txBody>
          </p:sp>
        </mc:Choice>
        <mc:Fallback xmlns="">
          <p:sp>
            <p:nvSpPr>
              <p:cNvPr id="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703558"/>
                <a:ext cx="8208912" cy="1645322"/>
              </a:xfrm>
              <a:prstGeom prst="rect">
                <a:avLst/>
              </a:prstGeom>
              <a:blipFill rotWithShape="1">
                <a:blip r:embed="rId2"/>
                <a:stretch>
                  <a:fillRect l="-817" t="-1481" r="-743" b="-59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80928"/>
            <a:ext cx="3024336" cy="3055731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9552" y="2665943"/>
            <a:ext cx="4608512" cy="389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2000" b="1" dirty="0" smtClean="0">
                <a:solidFill>
                  <a:srgbClr val="0000FF"/>
                </a:solidFill>
              </a:rPr>
              <a:t>Differences</a:t>
            </a:r>
            <a:endParaRPr lang="en-US" altLang="cs-CZ" sz="2000" b="1" dirty="0">
              <a:solidFill>
                <a:srgbClr val="0000FF"/>
              </a:solidFill>
            </a:endParaRPr>
          </a:p>
          <a:p>
            <a:pPr marL="457200" indent="-457200" algn="just" eaLnBrk="1" hangingPunct="1">
              <a:spcAft>
                <a:spcPts val="600"/>
              </a:spcAft>
              <a:buAutoNum type="arabicPeriod"/>
            </a:pPr>
            <a:r>
              <a:rPr lang="en-US" altLang="cs-CZ" sz="2000" dirty="0" smtClean="0"/>
              <a:t>The </a:t>
            </a:r>
            <a:r>
              <a:rPr lang="en-US" altLang="cs-CZ" sz="2000" dirty="0"/>
              <a:t>magnetic field lines do not </a:t>
            </a:r>
            <a:r>
              <a:rPr lang="cs-CZ" altLang="cs-CZ" sz="2000" dirty="0" smtClean="0"/>
              <a:t>start and do not </a:t>
            </a:r>
            <a:r>
              <a:rPr lang="en-US" altLang="cs-CZ" sz="2000" dirty="0" smtClean="0"/>
              <a:t>terminate </a:t>
            </a:r>
            <a:r>
              <a:rPr lang="en-US" altLang="cs-CZ" sz="2000" dirty="0"/>
              <a:t>on anything. They form </a:t>
            </a:r>
            <a:r>
              <a:rPr lang="en-US" altLang="cs-CZ" sz="2000" dirty="0" smtClean="0">
                <a:solidFill>
                  <a:srgbClr val="0000FF"/>
                </a:solidFill>
              </a:rPr>
              <a:t>c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losed</a:t>
            </a:r>
            <a:r>
              <a:rPr lang="en-US" altLang="cs-CZ" sz="2000" dirty="0" smtClean="0">
                <a:solidFill>
                  <a:srgbClr val="0000FF"/>
                </a:solidFill>
              </a:rPr>
              <a:t> </a:t>
            </a:r>
            <a:r>
              <a:rPr lang="en-US" altLang="cs-CZ" sz="2000" dirty="0">
                <a:solidFill>
                  <a:srgbClr val="0000FF"/>
                </a:solidFill>
              </a:rPr>
              <a:t>loops</a:t>
            </a:r>
            <a:r>
              <a:rPr lang="en-US" altLang="cs-CZ" sz="2000" dirty="0"/>
              <a:t>. There is no magnetic </a:t>
            </a:r>
            <a:r>
              <a:rPr lang="cs-CZ" altLang="cs-CZ" sz="2000" dirty="0" smtClean="0"/>
              <a:t>analog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electric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charge</a:t>
            </a:r>
            <a:r>
              <a:rPr lang="cs-CZ" altLang="cs-CZ" sz="2000" dirty="0" smtClean="0"/>
              <a:t>. </a:t>
            </a:r>
          </a:p>
          <a:p>
            <a:pPr marL="457200" indent="-457200" algn="just" eaLnBrk="1" hangingPunct="1">
              <a:spcAft>
                <a:spcPts val="600"/>
              </a:spcAft>
              <a:buAutoNum type="arabicPeriod"/>
            </a:pPr>
            <a:r>
              <a:rPr lang="en-US" altLang="cs-CZ" sz="2000" dirty="0" smtClean="0"/>
              <a:t>They </a:t>
            </a:r>
            <a:r>
              <a:rPr lang="en-US" altLang="cs-CZ" sz="2000" dirty="0"/>
              <a:t>are </a:t>
            </a:r>
            <a:r>
              <a:rPr lang="en-US" altLang="cs-CZ" sz="2000" dirty="0">
                <a:solidFill>
                  <a:srgbClr val="0000FF"/>
                </a:solidFill>
              </a:rPr>
              <a:t>not perpendicular </a:t>
            </a:r>
            <a:r>
              <a:rPr lang="en-US" altLang="cs-CZ" sz="2000" dirty="0"/>
              <a:t>to the surface of the ferromagnetic material</a:t>
            </a:r>
            <a:r>
              <a:rPr lang="en-US" altLang="cs-CZ" sz="2000" dirty="0" smtClean="0"/>
              <a:t>.</a:t>
            </a:r>
          </a:p>
          <a:p>
            <a:pPr marL="457200" indent="-457200" algn="just" eaLnBrk="1" hangingPunct="1">
              <a:spcAft>
                <a:spcPts val="600"/>
              </a:spcAft>
              <a:buAutoNum type="arabicPeriod"/>
            </a:pPr>
            <a:r>
              <a:rPr lang="en-US" altLang="cs-CZ" sz="2000" dirty="0" smtClean="0"/>
              <a:t>They </a:t>
            </a:r>
            <a:r>
              <a:rPr lang="en-US" altLang="cs-CZ" sz="2000" dirty="0" smtClean="0">
                <a:solidFill>
                  <a:srgbClr val="0000FF"/>
                </a:solidFill>
              </a:rPr>
              <a:t>do not stop </a:t>
            </a:r>
            <a:r>
              <a:rPr lang="en-US" altLang="cs-CZ" sz="2000" dirty="0" smtClean="0"/>
              <a:t>on the surface of ferromagnetic material</a:t>
            </a:r>
            <a:endParaRPr lang="en-US" alt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55883" y="594928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00FF"/>
                </a:solidFill>
              </a:rPr>
              <a:t>Magnetic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b="1" dirty="0" err="1" smtClean="0">
                <a:solidFill>
                  <a:srgbClr val="0000FF"/>
                </a:solidFill>
              </a:rPr>
              <a:t>dipole</a:t>
            </a:r>
            <a:endParaRPr lang="cs-CZ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12576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b="1" kern="0" dirty="0" err="1" smtClean="0">
                <a:solidFill>
                  <a:srgbClr val="FF0000"/>
                </a:solidFill>
              </a:rPr>
              <a:t>Magnetic</a:t>
            </a:r>
            <a:r>
              <a:rPr lang="cs-CZ" altLang="cs-CZ" sz="2400" b="1" kern="0" dirty="0" smtClean="0">
                <a:solidFill>
                  <a:srgbClr val="FF0000"/>
                </a:solidFill>
              </a:rPr>
              <a:t> Flux</a:t>
            </a:r>
            <a:endParaRPr lang="en-US" altLang="cs-CZ" sz="2400" kern="0" dirty="0" smtClean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7544" y="754064"/>
            <a:ext cx="8208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Similarly</a:t>
            </a:r>
            <a:r>
              <a:rPr lang="cs-CZ" altLang="cs-CZ" sz="2000" dirty="0" smtClean="0"/>
              <a:t> to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electric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field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can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define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magnetic</a:t>
            </a:r>
            <a:r>
              <a:rPr lang="cs-CZ" altLang="cs-CZ" sz="2000" dirty="0" smtClean="0">
                <a:solidFill>
                  <a:srgbClr val="0000FF"/>
                </a:solidFill>
              </a:rPr>
              <a:t> flux</a:t>
            </a:r>
            <a:r>
              <a:rPr lang="cs-CZ" altLang="cs-CZ" sz="2000" dirty="0" smtClean="0"/>
              <a:t>.  </a:t>
            </a:r>
            <a:endParaRPr lang="cs-CZ" altLang="cs-CZ" sz="200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030653"/>
              </p:ext>
            </p:extLst>
          </p:nvPr>
        </p:nvGraphicFramePr>
        <p:xfrm>
          <a:off x="2940546" y="1268413"/>
          <a:ext cx="249555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1" name="Equation" r:id="rId3" imgW="1320480" imgH="380880" progId="Equation.DSMT4">
                  <p:embed/>
                </p:oleObj>
              </mc:Choice>
              <mc:Fallback>
                <p:oleObj name="Equation" r:id="rId3" imgW="1320480" imgH="380880" progId="Equation.DSMT4">
                  <p:embed/>
                  <p:pic>
                    <p:nvPicPr>
                      <p:cNvPr id="0" name="Objek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546" y="1268413"/>
                        <a:ext cx="2495550" cy="7191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7544" y="2164794"/>
            <a:ext cx="8208912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smtClean="0"/>
              <a:t>A unit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magnetic</a:t>
            </a:r>
            <a:r>
              <a:rPr lang="cs-CZ" altLang="cs-CZ" sz="2000" dirty="0" smtClean="0"/>
              <a:t> flux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smtClean="0">
                <a:solidFill>
                  <a:srgbClr val="0000FF"/>
                </a:solidFill>
              </a:rPr>
              <a:t>Weber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[</a:t>
            </a:r>
            <a:r>
              <a:rPr lang="en-US" altLang="cs-CZ" sz="2000" dirty="0" err="1" smtClean="0"/>
              <a:t>Wb</a:t>
            </a:r>
            <a:r>
              <a:rPr lang="en-US" altLang="cs-CZ" sz="2000" dirty="0" smtClean="0"/>
              <a:t>]. </a:t>
            </a:r>
          </a:p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As far as the magnetic field lines make closed loops and there is no magnetic charge, all field lines entering a closed surface must also leave it. We can define a </a:t>
            </a:r>
            <a:r>
              <a:rPr lang="en-US" altLang="cs-CZ" sz="2000" dirty="0" smtClean="0">
                <a:solidFill>
                  <a:srgbClr val="0000FF"/>
                </a:solidFill>
              </a:rPr>
              <a:t>Gauss’s  law </a:t>
            </a:r>
            <a:r>
              <a:rPr lang="en-US" altLang="cs-CZ" sz="2000" dirty="0" smtClean="0"/>
              <a:t>for the magnetic field. </a:t>
            </a:r>
            <a:endParaRPr lang="cs-CZ" altLang="cs-CZ" sz="20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17032"/>
            <a:ext cx="2751343" cy="2764975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7544" y="3729226"/>
            <a:ext cx="50405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>
                <a:solidFill>
                  <a:srgbClr val="0000FF"/>
                </a:solidFill>
              </a:rPr>
              <a:t>The magnetic flux through a closed surface equals to zero. </a:t>
            </a:r>
            <a:endParaRPr lang="cs-CZ" altLang="cs-CZ" sz="2000" dirty="0">
              <a:solidFill>
                <a:srgbClr val="0000FF"/>
              </a:solidFill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463813"/>
              </p:ext>
            </p:extLst>
          </p:nvPr>
        </p:nvGraphicFramePr>
        <p:xfrm>
          <a:off x="2195736" y="4870102"/>
          <a:ext cx="15128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2" name="Equation" r:id="rId6" imgW="799920" imgH="380880" progId="Equation.DSMT4">
                  <p:embed/>
                </p:oleObj>
              </mc:Choice>
              <mc:Fallback>
                <p:oleObj name="Equation" r:id="rId6" imgW="7999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870102"/>
                        <a:ext cx="1512887" cy="7191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67544" y="5745450"/>
            <a:ext cx="50405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This is also known as </a:t>
            </a:r>
            <a:r>
              <a:rPr lang="en-US" altLang="cs-CZ" sz="2000" b="1" dirty="0" smtClean="0">
                <a:solidFill>
                  <a:srgbClr val="0000FF"/>
                </a:solidFill>
              </a:rPr>
              <a:t>fourth Maxwell’s equation</a:t>
            </a:r>
            <a:endParaRPr lang="cs-CZ" altLang="cs-CZ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12576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b="1" kern="0" dirty="0" err="1" smtClean="0">
                <a:solidFill>
                  <a:srgbClr val="FF0000"/>
                </a:solidFill>
              </a:rPr>
              <a:t>Magnetic</a:t>
            </a:r>
            <a:r>
              <a:rPr lang="cs-CZ" altLang="cs-CZ" sz="2400" b="1" kern="0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kern="0" dirty="0" err="1" smtClean="0">
                <a:solidFill>
                  <a:srgbClr val="FF0000"/>
                </a:solidFill>
              </a:rPr>
              <a:t>Force</a:t>
            </a:r>
            <a:r>
              <a:rPr lang="cs-CZ" altLang="cs-CZ" sz="2400" b="1" kern="0" dirty="0" smtClean="0">
                <a:solidFill>
                  <a:srgbClr val="FF0000"/>
                </a:solidFill>
              </a:rPr>
              <a:t> on a </a:t>
            </a:r>
            <a:r>
              <a:rPr lang="cs-CZ" altLang="cs-CZ" sz="2400" b="1" kern="0" dirty="0" err="1" smtClean="0">
                <a:solidFill>
                  <a:srgbClr val="FF0000"/>
                </a:solidFill>
              </a:rPr>
              <a:t>Current</a:t>
            </a:r>
            <a:endParaRPr lang="en-US" altLang="cs-CZ" sz="2400" kern="0" dirty="0" smtClean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7544" y="692696"/>
            <a:ext cx="82089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An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electric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current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can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be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understood</a:t>
            </a:r>
            <a:r>
              <a:rPr lang="cs-CZ" altLang="cs-CZ" sz="2000" dirty="0" smtClean="0"/>
              <a:t> as a set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moving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electric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charges</a:t>
            </a:r>
            <a:r>
              <a:rPr lang="cs-CZ" altLang="cs-CZ" sz="2000" dirty="0" smtClean="0"/>
              <a:t>.  </a:t>
            </a:r>
            <a:r>
              <a:rPr lang="cs-CZ" altLang="cs-CZ" sz="2000" dirty="0" err="1" smtClean="0"/>
              <a:t>If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magnetic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field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exerts</a:t>
            </a:r>
            <a:r>
              <a:rPr lang="cs-CZ" altLang="cs-CZ" sz="2000" dirty="0" smtClean="0"/>
              <a:t> a </a:t>
            </a:r>
            <a:r>
              <a:rPr lang="cs-CZ" altLang="cs-CZ" sz="2000" dirty="0" err="1" smtClean="0"/>
              <a:t>force</a:t>
            </a:r>
            <a:r>
              <a:rPr lang="cs-CZ" altLang="cs-CZ" sz="2000" dirty="0" smtClean="0"/>
              <a:t> on a </a:t>
            </a:r>
            <a:r>
              <a:rPr lang="cs-CZ" altLang="cs-CZ" sz="2000" dirty="0" err="1" smtClean="0"/>
              <a:t>moving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charge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then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also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exerts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force</a:t>
            </a:r>
            <a:r>
              <a:rPr lang="cs-CZ" altLang="cs-CZ" sz="2000" dirty="0" smtClean="0"/>
              <a:t> on a </a:t>
            </a:r>
            <a:r>
              <a:rPr lang="cs-CZ" altLang="cs-CZ" sz="2000" dirty="0" err="1" smtClean="0"/>
              <a:t>wire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carrying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electric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current</a:t>
            </a:r>
            <a:r>
              <a:rPr lang="cs-CZ" altLang="cs-CZ" sz="2000" dirty="0" smtClean="0"/>
              <a:t>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0781"/>
            <a:ext cx="3456384" cy="1878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1772816"/>
                <a:ext cx="3600400" cy="2075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cs-CZ" altLang="cs-CZ" sz="2000" dirty="0" smtClean="0"/>
                  <a:t>Let </a:t>
                </a:r>
                <a:r>
                  <a:rPr lang="cs-CZ" altLang="cs-CZ" sz="2000" dirty="0" err="1" smtClean="0"/>
                  <a:t>us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define</a:t>
                </a:r>
                <a:r>
                  <a:rPr lang="cs-CZ" altLang="cs-CZ" sz="2000" dirty="0" smtClean="0"/>
                  <a:t> a </a:t>
                </a:r>
                <a:r>
                  <a:rPr lang="cs-CZ" altLang="cs-CZ" sz="2000" dirty="0" err="1" smtClean="0"/>
                  <a:t>differential</a:t>
                </a:r>
                <a:r>
                  <a:rPr lang="cs-CZ" altLang="cs-CZ" sz="2000" dirty="0" smtClean="0"/>
                  <a:t> element </a:t>
                </a:r>
                <a:r>
                  <a:rPr lang="cs-CZ" altLang="cs-CZ" sz="2000" dirty="0" err="1" smtClean="0"/>
                  <a:t>of</a:t>
                </a:r>
                <a:r>
                  <a:rPr lang="cs-CZ" altLang="cs-CZ" sz="2000" dirty="0" smtClean="0"/>
                  <a:t> a </a:t>
                </a:r>
                <a:r>
                  <a:rPr lang="cs-CZ" altLang="cs-CZ" sz="2000" dirty="0" err="1" smtClean="0"/>
                  <a:t>wire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of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length</a:t>
                </a:r>
                <a:r>
                  <a:rPr lang="cs-CZ" altLang="cs-CZ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altLang="cs-CZ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altLang="cs-CZ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𝑑𝑙</m:t>
                            </m:r>
                          </m:e>
                        </m:acc>
                      </m:e>
                    </m:d>
                  </m:oMath>
                </a14:m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carrying</a:t>
                </a:r>
                <a:r>
                  <a:rPr lang="cs-CZ" altLang="cs-CZ" sz="2000" dirty="0" smtClean="0"/>
                  <a:t> a </a:t>
                </a:r>
                <a:r>
                  <a:rPr lang="cs-CZ" altLang="cs-CZ" sz="2000" dirty="0" err="1" smtClean="0"/>
                  <a:t>steady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current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i="1" dirty="0" smtClean="0">
                    <a:solidFill>
                      <a:srgbClr val="0000FF"/>
                    </a:solidFill>
                  </a:rPr>
                  <a:t>I</a:t>
                </a:r>
                <a:r>
                  <a:rPr lang="cs-CZ" altLang="cs-CZ" sz="2000" dirty="0" smtClean="0"/>
                  <a:t> and </a:t>
                </a:r>
                <a:r>
                  <a:rPr lang="cs-CZ" altLang="cs-CZ" sz="2000" dirty="0" err="1" smtClean="0"/>
                  <a:t>placed</a:t>
                </a:r>
                <a:r>
                  <a:rPr lang="cs-CZ" altLang="cs-CZ" sz="2000" dirty="0" smtClean="0"/>
                  <a:t> in </a:t>
                </a:r>
                <a:r>
                  <a:rPr lang="cs-CZ" altLang="cs-CZ" sz="2000" dirty="0" err="1" smtClean="0"/>
                  <a:t>magnetic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field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i="1" dirty="0" smtClean="0">
                    <a:solidFill>
                      <a:srgbClr val="0000FF"/>
                    </a:solidFill>
                  </a:rPr>
                  <a:t>B</a:t>
                </a:r>
                <a:r>
                  <a:rPr lang="cs-CZ" altLang="cs-CZ" sz="2000" dirty="0" smtClean="0"/>
                  <a:t>.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vector</a:t>
                </a:r>
                <a:r>
                  <a:rPr lang="cs-CZ" altLang="cs-CZ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𝑑𝑙</m:t>
                        </m:r>
                      </m:e>
                    </m:acc>
                  </m:oMath>
                </a14:m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indicates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direction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of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current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flow</a:t>
                </a:r>
                <a:r>
                  <a:rPr lang="cs-CZ" altLang="cs-CZ" sz="2000" dirty="0" smtClean="0"/>
                  <a:t>.</a:t>
                </a:r>
              </a:p>
            </p:txBody>
          </p:sp>
        </mc:Choice>
        <mc:Fallback xmlns="">
          <p:sp>
            <p:nvSpPr>
              <p:cNvPr id="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772816"/>
                <a:ext cx="3600400" cy="2075055"/>
              </a:xfrm>
              <a:prstGeom prst="rect">
                <a:avLst/>
              </a:prstGeom>
              <a:blipFill rotWithShape="1">
                <a:blip r:embed="rId4"/>
                <a:stretch>
                  <a:fillRect l="-1864" t="-1176" r="-1695" b="-35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Přímá spojnice se šipkou 8"/>
          <p:cNvCxnSpPr/>
          <p:nvPr/>
        </p:nvCxnSpPr>
        <p:spPr bwMode="auto">
          <a:xfrm>
            <a:off x="4788024" y="3638973"/>
            <a:ext cx="3312368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940152" y="3300676"/>
                <a:ext cx="461280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𝑑𝑙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300676"/>
                <a:ext cx="461280" cy="4103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67544" y="4037002"/>
            <a:ext cx="41044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elementary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magnetic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force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endParaRPr lang="cs-CZ" altLang="cs-CZ" sz="2000" dirty="0" smtClean="0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315699"/>
              </p:ext>
            </p:extLst>
          </p:nvPr>
        </p:nvGraphicFramePr>
        <p:xfrm>
          <a:off x="4824413" y="4010025"/>
          <a:ext cx="18478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53" name="Equation" r:id="rId6" imgW="977760" imgH="241200" progId="Equation.DSMT4">
                  <p:embed/>
                </p:oleObj>
              </mc:Choice>
              <mc:Fallback>
                <p:oleObj name="Equation" r:id="rId6" imgW="977760" imgH="241200" progId="Equation.DSMT4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4010025"/>
                        <a:ext cx="1847850" cy="455613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4988046" y="2810343"/>
                <a:ext cx="544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046" y="2810343"/>
                <a:ext cx="54406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7544" y="4541058"/>
            <a:ext cx="41044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From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definition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current</a:t>
            </a:r>
            <a:r>
              <a:rPr lang="cs-CZ" altLang="cs-CZ" sz="2000" dirty="0" smtClean="0"/>
              <a:t> and </a:t>
            </a:r>
            <a:r>
              <a:rPr lang="cs-CZ" altLang="cs-CZ" sz="2000" dirty="0" err="1" smtClean="0"/>
              <a:t>velocity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can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write</a:t>
            </a:r>
            <a:endParaRPr lang="cs-CZ" altLang="cs-CZ" sz="2000" dirty="0" smtClean="0"/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472770"/>
              </p:ext>
            </p:extLst>
          </p:nvPr>
        </p:nvGraphicFramePr>
        <p:xfrm>
          <a:off x="4788024" y="4438625"/>
          <a:ext cx="237648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54" name="Equation" r:id="rId9" imgW="1257120" imgH="419040" progId="Equation.DSMT4">
                  <p:embed/>
                </p:oleObj>
              </mc:Choice>
              <mc:Fallback>
                <p:oleObj name="Equation" r:id="rId9" imgW="1257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438625"/>
                        <a:ext cx="2376487" cy="790575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67544" y="5301208"/>
            <a:ext cx="41044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elementary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force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then</a:t>
            </a:r>
            <a:r>
              <a:rPr lang="cs-CZ" altLang="cs-CZ" sz="2000" dirty="0" smtClean="0"/>
              <a:t> </a:t>
            </a:r>
          </a:p>
        </p:txBody>
      </p:sp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137023"/>
              </p:ext>
            </p:extLst>
          </p:nvPr>
        </p:nvGraphicFramePr>
        <p:xfrm>
          <a:off x="4811812" y="5277644"/>
          <a:ext cx="177641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55" name="Equation" r:id="rId11" imgW="939600" imgH="241200" progId="Equation.DSMT4">
                  <p:embed/>
                </p:oleObj>
              </mc:Choice>
              <mc:Fallback>
                <p:oleObj name="Equation" r:id="rId11" imgW="939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812" y="5277644"/>
                        <a:ext cx="1776412" cy="455612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67544" y="5765194"/>
            <a:ext cx="3600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total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force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acting</a:t>
            </a:r>
            <a:r>
              <a:rPr lang="cs-CZ" altLang="cs-CZ" sz="2000" dirty="0" smtClean="0"/>
              <a:t> on a </a:t>
            </a:r>
            <a:r>
              <a:rPr lang="cs-CZ" altLang="cs-CZ" sz="2000" dirty="0" err="1" smtClean="0"/>
              <a:t>conductor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length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altLang="cs-CZ" sz="2000" dirty="0" smtClean="0"/>
              <a:t>:</a:t>
            </a:r>
          </a:p>
        </p:txBody>
      </p:sp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590361"/>
              </p:ext>
            </p:extLst>
          </p:nvPr>
        </p:nvGraphicFramePr>
        <p:xfrm>
          <a:off x="4787900" y="5878214"/>
          <a:ext cx="182403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56" name="Equation" r:id="rId13" imgW="965160" imgH="380880" progId="Equation.DSMT4">
                  <p:embed/>
                </p:oleObj>
              </mc:Choice>
              <mc:Fallback>
                <p:oleObj name="Equation" r:id="rId13" imgW="965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5878214"/>
                        <a:ext cx="1824038" cy="7191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7524328" y="2233981"/>
                <a:ext cx="40729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233981"/>
                <a:ext cx="407291" cy="40293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ovéPole 25"/>
          <p:cNvSpPr txBox="1"/>
          <p:nvPr/>
        </p:nvSpPr>
        <p:spPr>
          <a:xfrm>
            <a:off x="7597168" y="306896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cs-CZ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12947</TotalTime>
  <Words>3985</Words>
  <Application>Microsoft Office PowerPoint</Application>
  <PresentationFormat>Předvádění na obrazovce (4:3)</PresentationFormat>
  <Paragraphs>393</Paragraphs>
  <Slides>44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47" baseType="lpstr">
      <vt:lpstr>Výchozí návrh</vt:lpstr>
      <vt:lpstr>Equation</vt:lpstr>
      <vt:lpstr>MathType 6.0 Equation</vt:lpstr>
      <vt:lpstr>Magnetic field</vt:lpstr>
      <vt:lpstr>Prezentace aplikace PowerPoint</vt:lpstr>
      <vt:lpstr>Magnetic Field, Definition of B ⃗</vt:lpstr>
      <vt:lpstr>Magnetic Field, Definition of B ⃗</vt:lpstr>
      <vt:lpstr>Direction of Magnetic Force</vt:lpstr>
      <vt:lpstr>Prezentace aplikace PowerPoint</vt:lpstr>
      <vt:lpstr>Magnetic Field Lines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ELCO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Dynamical systems</dc:title>
  <dc:creator>Jarda</dc:creator>
  <cp:lastModifiedBy>jarda</cp:lastModifiedBy>
  <cp:revision>980</cp:revision>
  <dcterms:created xsi:type="dcterms:W3CDTF">2011-03-12T15:54:56Z</dcterms:created>
  <dcterms:modified xsi:type="dcterms:W3CDTF">2019-05-08T09:05:03Z</dcterms:modified>
</cp:coreProperties>
</file>